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67" r:id="rId9"/>
    <p:sldId id="265" r:id="rId10"/>
    <p:sldId id="266" r:id="rId11"/>
    <p:sldId id="258" r:id="rId12"/>
    <p:sldId id="259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0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3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05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63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39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74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46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46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7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138CC7-7770-44E1-8135-9A32BDCDE8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35292" r="-1" b="8444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7540B09-AE74-49D2-B519-444A29DB20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Comic Sans MS" panose="030F0702030302020204" pitchFamily="66" charset="0"/>
              </a:rPr>
              <a:t>Názvosloví solí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F569D6-493F-438B-A21A-A82C6917A0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9432"/>
            <a:ext cx="9144000" cy="1225296"/>
          </a:xfrm>
        </p:spPr>
        <p:txBody>
          <a:bodyPr>
            <a:normAutofit/>
          </a:bodyPr>
          <a:lstStyle/>
          <a:p>
            <a:pPr algn="ctr"/>
            <a:endParaRPr lang="cs-CZ" sz="3200" dirty="0"/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909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8EC28688-7055-49C4-BCE7-3FE2DE8D05C0}"/>
              </a:ext>
            </a:extLst>
          </p:cNvPr>
          <p:cNvSpPr txBox="1"/>
          <p:nvPr/>
        </p:nvSpPr>
        <p:spPr>
          <a:xfrm>
            <a:off x="7856739" y="186430"/>
            <a:ext cx="1404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Na</a:t>
            </a:r>
            <a:r>
              <a:rPr lang="cs-CZ" sz="2400" b="1" baseline="-25000" dirty="0">
                <a:latin typeface="Comic Sans MS" panose="030F0702030302020204" pitchFamily="66" charset="0"/>
              </a:rPr>
              <a:t>2 </a:t>
            </a:r>
            <a:r>
              <a:rPr lang="cs-CZ" sz="2400" b="1" dirty="0">
                <a:latin typeface="Comic Sans MS" panose="030F0702030302020204" pitchFamily="66" charset="0"/>
              </a:rPr>
              <a:t>SO</a:t>
            </a:r>
            <a:r>
              <a:rPr lang="cs-CZ" sz="2400" b="1" baseline="-25000" dirty="0">
                <a:latin typeface="Comic Sans MS" panose="030F0702030302020204" pitchFamily="66" charset="0"/>
              </a:rPr>
              <a:t>3</a:t>
            </a:r>
            <a:endParaRPr lang="cs-CZ" sz="2400" b="1" dirty="0">
              <a:latin typeface="Comic Sans MS" panose="030F0702030302020204" pitchFamily="66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D4D0B10-47F0-4832-A257-CE5B3E448F06}"/>
              </a:ext>
            </a:extLst>
          </p:cNvPr>
          <p:cNvSpPr txBox="1"/>
          <p:nvPr/>
        </p:nvSpPr>
        <p:spPr>
          <a:xfrm>
            <a:off x="7946995" y="1049044"/>
            <a:ext cx="1404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Na</a:t>
            </a:r>
            <a:r>
              <a:rPr lang="cs-CZ" sz="2400" b="1" baseline="-25000" dirty="0">
                <a:latin typeface="Comic Sans MS" panose="030F0702030302020204" pitchFamily="66" charset="0"/>
              </a:rPr>
              <a:t>2 </a:t>
            </a:r>
            <a:r>
              <a:rPr lang="cs-CZ" sz="2400" b="1" dirty="0">
                <a:latin typeface="Comic Sans MS" panose="030F0702030302020204" pitchFamily="66" charset="0"/>
              </a:rPr>
              <a:t>SO</a:t>
            </a:r>
            <a:r>
              <a:rPr lang="cs-CZ" sz="2400" b="1" baseline="-25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63D33CF-4921-4063-A234-203919A26272}"/>
              </a:ext>
            </a:extLst>
          </p:cNvPr>
          <p:cNvSpPr txBox="1"/>
          <p:nvPr/>
        </p:nvSpPr>
        <p:spPr>
          <a:xfrm>
            <a:off x="674703" y="1049044"/>
            <a:ext cx="4427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1. obrácené křížové pravidlo</a:t>
            </a:r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CD8D4E7B-1B45-4155-BBFB-878FA01304C0}"/>
              </a:ext>
            </a:extLst>
          </p:cNvPr>
          <p:cNvCxnSpPr/>
          <p:nvPr/>
        </p:nvCxnSpPr>
        <p:spPr>
          <a:xfrm flipV="1">
            <a:off x="8559015" y="976544"/>
            <a:ext cx="702276" cy="39949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>
            <a:extLst>
              <a:ext uri="{FF2B5EF4-FFF2-40B4-BE49-F238E27FC236}">
                <a16:creationId xmlns:a16="http://schemas.microsoft.com/office/drawing/2014/main" id="{EF0792AF-980F-4B8A-9B7C-3A6BEF86FEE1}"/>
              </a:ext>
            </a:extLst>
          </p:cNvPr>
          <p:cNvSpPr/>
          <p:nvPr/>
        </p:nvSpPr>
        <p:spPr>
          <a:xfrm>
            <a:off x="9084486" y="807267"/>
            <a:ext cx="5341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baseline="30000" dirty="0">
                <a:latin typeface="Comic Sans MS" panose="030F0702030302020204" pitchFamily="66" charset="0"/>
              </a:rPr>
              <a:t>-II</a:t>
            </a: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911BE543-DC48-4BA6-8149-9B246ED3CDF1}"/>
              </a:ext>
            </a:extLst>
          </p:cNvPr>
          <p:cNvCxnSpPr>
            <a:cxnSpLocks/>
          </p:cNvCxnSpPr>
          <p:nvPr/>
        </p:nvCxnSpPr>
        <p:spPr>
          <a:xfrm flipH="1" flipV="1">
            <a:off x="8291955" y="1015630"/>
            <a:ext cx="1059591" cy="31221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élník 17">
            <a:extLst>
              <a:ext uri="{FF2B5EF4-FFF2-40B4-BE49-F238E27FC236}">
                <a16:creationId xmlns:a16="http://schemas.microsoft.com/office/drawing/2014/main" id="{9895E0B1-3306-493D-B400-28AD30D335CA}"/>
              </a:ext>
            </a:extLst>
          </p:cNvPr>
          <p:cNvSpPr/>
          <p:nvPr/>
        </p:nvSpPr>
        <p:spPr>
          <a:xfrm>
            <a:off x="8089659" y="916794"/>
            <a:ext cx="2968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baseline="30000" dirty="0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2DE7ED08-4404-479D-BF6B-CC271D1A4ED7}"/>
              </a:ext>
            </a:extLst>
          </p:cNvPr>
          <p:cNvSpPr txBox="1"/>
          <p:nvPr/>
        </p:nvSpPr>
        <p:spPr>
          <a:xfrm>
            <a:off x="674702" y="1618694"/>
            <a:ext cx="722505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Velmi důležité: </a:t>
            </a:r>
            <a:r>
              <a:rPr lang="cs-CZ" sz="2400" b="1" dirty="0">
                <a:latin typeface="Comic Sans MS" panose="030F0702030302020204" pitchFamily="66" charset="0"/>
              </a:rPr>
              <a:t>je třeba si uvědomit, že u solí </a:t>
            </a:r>
          </a:p>
          <a:p>
            <a:r>
              <a:rPr lang="cs-CZ" sz="2400" b="1" dirty="0">
                <a:latin typeface="Comic Sans MS" panose="030F0702030302020204" pitchFamily="66" charset="0"/>
              </a:rPr>
              <a:t>kyslíkatých kyselin jsou v pravé části vzorečku</a:t>
            </a:r>
          </a:p>
          <a:p>
            <a:r>
              <a:rPr lang="cs-CZ" sz="2400" b="1" dirty="0">
                <a:latin typeface="Comic Sans MS" panose="030F0702030302020204" pitchFamily="66" charset="0"/>
              </a:rPr>
              <a:t>vždy dvě čísla. Buďto jsou vidět (Al</a:t>
            </a:r>
            <a:r>
              <a:rPr lang="cs-CZ" sz="2400" b="1" baseline="-25000" dirty="0">
                <a:latin typeface="Comic Sans MS" panose="030F0702030302020204" pitchFamily="66" charset="0"/>
              </a:rPr>
              <a:t>2</a:t>
            </a:r>
            <a:r>
              <a:rPr lang="cs-CZ" sz="2400" b="1" dirty="0">
                <a:latin typeface="Comic Sans MS" panose="030F0702030302020204" pitchFamily="66" charset="0"/>
              </a:rPr>
              <a:t>(SO</a:t>
            </a:r>
            <a:r>
              <a:rPr lang="cs-CZ" sz="2400" b="1" baseline="-25000" dirty="0">
                <a:latin typeface="Comic Sans MS" panose="030F0702030302020204" pitchFamily="66" charset="0"/>
              </a:rPr>
              <a:t>4</a:t>
            </a:r>
            <a:r>
              <a:rPr lang="cs-CZ" sz="2400" b="1" dirty="0">
                <a:latin typeface="Comic Sans MS" panose="030F0702030302020204" pitchFamily="66" charset="0"/>
              </a:rPr>
              <a:t>)</a:t>
            </a:r>
            <a:r>
              <a:rPr lang="cs-CZ" sz="2400" b="1" baseline="-25000" dirty="0">
                <a:latin typeface="Comic Sans MS" panose="030F0702030302020204" pitchFamily="66" charset="0"/>
              </a:rPr>
              <a:t>3</a:t>
            </a:r>
            <a:r>
              <a:rPr lang="cs-CZ" sz="2400" b="1" dirty="0">
                <a:latin typeface="Comic Sans MS" panose="030F0702030302020204" pitchFamily="66" charset="0"/>
              </a:rPr>
              <a:t> </a:t>
            </a:r>
          </a:p>
          <a:p>
            <a:r>
              <a:rPr lang="cs-CZ" sz="2400" b="1" dirty="0">
                <a:latin typeface="Comic Sans MS" panose="030F0702030302020204" pitchFamily="66" charset="0"/>
              </a:rPr>
              <a:t>a nebo ne K NO</a:t>
            </a:r>
            <a:r>
              <a:rPr lang="cs-CZ" sz="2400" b="1" baseline="-25000" dirty="0">
                <a:latin typeface="Comic Sans MS" panose="030F0702030302020204" pitchFamily="66" charset="0"/>
              </a:rPr>
              <a:t>3 (1) </a:t>
            </a:r>
            <a:r>
              <a:rPr lang="cs-CZ" sz="2400" b="1" dirty="0">
                <a:latin typeface="Comic Sans MS" panose="030F0702030302020204" pitchFamily="66" charset="0"/>
              </a:rPr>
              <a:t>(jednička se nepíše)</a:t>
            </a:r>
          </a:p>
          <a:p>
            <a:r>
              <a:rPr lang="cs-CZ" sz="2400" b="1" dirty="0">
                <a:latin typeface="Comic Sans MS" panose="030F0702030302020204" pitchFamily="66" charset="0"/>
              </a:rPr>
              <a:t>v případě, že kationt má </a:t>
            </a:r>
            <a:r>
              <a:rPr lang="cs-CZ" sz="2400" b="1" dirty="0" err="1">
                <a:latin typeface="Comic Sans MS" panose="030F0702030302020204" pitchFamily="66" charset="0"/>
              </a:rPr>
              <a:t>ox</a:t>
            </a:r>
            <a:r>
              <a:rPr lang="cs-CZ" sz="2400" b="1" dirty="0">
                <a:latin typeface="Comic Sans MS" panose="030F0702030302020204" pitchFamily="66" charset="0"/>
              </a:rPr>
              <a:t>. číslo =1</a:t>
            </a: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AE601532-E684-4D8D-BD1C-2110240E3CE8}"/>
              </a:ext>
            </a:extLst>
          </p:cNvPr>
          <p:cNvSpPr/>
          <p:nvPr/>
        </p:nvSpPr>
        <p:spPr>
          <a:xfrm>
            <a:off x="2427185" y="2738196"/>
            <a:ext cx="2968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</a:p>
        </p:txBody>
      </p: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398985DE-3A30-40EA-ABC0-B2A83D645FB8}"/>
              </a:ext>
            </a:extLst>
          </p:cNvPr>
          <p:cNvCxnSpPr>
            <a:cxnSpLocks/>
          </p:cNvCxnSpPr>
          <p:nvPr/>
        </p:nvCxnSpPr>
        <p:spPr>
          <a:xfrm>
            <a:off x="2575623" y="2823099"/>
            <a:ext cx="851158" cy="18720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4DD9082D-4E3C-4E7E-B19F-697119423400}"/>
              </a:ext>
            </a:extLst>
          </p:cNvPr>
          <p:cNvSpPr txBox="1"/>
          <p:nvPr/>
        </p:nvSpPr>
        <p:spPr>
          <a:xfrm>
            <a:off x="787294" y="186429"/>
            <a:ext cx="4243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Pojmenuj (ze vzorce název)</a:t>
            </a:r>
          </a:p>
        </p:txBody>
      </p:sp>
      <p:sp>
        <p:nvSpPr>
          <p:cNvPr id="28" name="Obdélník 27">
            <a:extLst>
              <a:ext uri="{FF2B5EF4-FFF2-40B4-BE49-F238E27FC236}">
                <a16:creationId xmlns:a16="http://schemas.microsoft.com/office/drawing/2014/main" id="{0DD0AB2B-73CC-44D7-A821-E14EC9BB7E7F}"/>
              </a:ext>
            </a:extLst>
          </p:cNvPr>
          <p:cNvSpPr/>
          <p:nvPr/>
        </p:nvSpPr>
        <p:spPr>
          <a:xfrm>
            <a:off x="9254886" y="1046624"/>
            <a:ext cx="460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baseline="-25000" dirty="0">
                <a:latin typeface="Comic Sans MS" panose="030F0702030302020204" pitchFamily="66" charset="0"/>
              </a:rPr>
              <a:t>(1)</a:t>
            </a:r>
            <a:endParaRPr lang="cs-CZ" sz="2400" dirty="0"/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5948B1C5-4901-4411-A738-162A9F04A52C}"/>
              </a:ext>
            </a:extLst>
          </p:cNvPr>
          <p:cNvSpPr txBox="1"/>
          <p:nvPr/>
        </p:nvSpPr>
        <p:spPr>
          <a:xfrm>
            <a:off x="674703" y="3819490"/>
            <a:ext cx="4241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2. Je záporné </a:t>
            </a:r>
            <a:r>
              <a:rPr lang="cs-CZ" sz="2400" b="1" dirty="0" err="1">
                <a:latin typeface="Comic Sans MS" panose="030F0702030302020204" pitchFamily="66" charset="0"/>
              </a:rPr>
              <a:t>ox</a:t>
            </a:r>
            <a:r>
              <a:rPr lang="cs-CZ" sz="2400" b="1" dirty="0">
                <a:latin typeface="Comic Sans MS" panose="030F0702030302020204" pitchFamily="66" charset="0"/>
              </a:rPr>
              <a:t>. číslo </a:t>
            </a:r>
            <a:r>
              <a:rPr lang="cs-CZ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OK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8B077267-FFD0-40C0-A2AA-1ACE5E194B3E}"/>
              </a:ext>
            </a:extLst>
          </p:cNvPr>
          <p:cNvSpPr txBox="1"/>
          <p:nvPr/>
        </p:nvSpPr>
        <p:spPr>
          <a:xfrm>
            <a:off x="6834351" y="3808660"/>
            <a:ext cx="49952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Ano</a:t>
            </a:r>
            <a:r>
              <a:rPr lang="cs-CZ" sz="2400" b="1" dirty="0">
                <a:latin typeface="Comic Sans MS" panose="030F0702030302020204" pitchFamily="66" charset="0"/>
              </a:rPr>
              <a:t>, SO</a:t>
            </a:r>
            <a:r>
              <a:rPr lang="cs-CZ" sz="2400" b="1" baseline="-25000" dirty="0">
                <a:latin typeface="Comic Sans MS" panose="030F0702030302020204" pitchFamily="66" charset="0"/>
              </a:rPr>
              <a:t>3</a:t>
            </a:r>
            <a:r>
              <a:rPr lang="cs-CZ" sz="2400" b="1" dirty="0">
                <a:latin typeface="Comic Sans MS" panose="030F0702030302020204" pitchFamily="66" charset="0"/>
              </a:rPr>
              <a:t> je od kyseliny siřičité</a:t>
            </a:r>
          </a:p>
          <a:p>
            <a:r>
              <a:rPr lang="cs-CZ" sz="2400" b="1" dirty="0">
                <a:latin typeface="Comic Sans MS" panose="030F0702030302020204" pitchFamily="66" charset="0"/>
              </a:rPr>
              <a:t>H</a:t>
            </a:r>
            <a:r>
              <a:rPr lang="cs-CZ" sz="2400" b="1" baseline="-25000" dirty="0">
                <a:latin typeface="Comic Sans MS" panose="030F0702030302020204" pitchFamily="66" charset="0"/>
              </a:rPr>
              <a:t>2</a:t>
            </a:r>
            <a:r>
              <a:rPr lang="cs-CZ" sz="2400" b="1" dirty="0">
                <a:latin typeface="Comic Sans MS" panose="030F0702030302020204" pitchFamily="66" charset="0"/>
              </a:rPr>
              <a:t>SO</a:t>
            </a:r>
            <a:r>
              <a:rPr lang="cs-CZ" sz="2400" b="1" baseline="-25000" dirty="0">
                <a:latin typeface="Comic Sans MS" panose="030F0702030302020204" pitchFamily="66" charset="0"/>
              </a:rPr>
              <a:t>3</a:t>
            </a:r>
            <a:r>
              <a:rPr lang="cs-CZ" sz="2400" b="1" dirty="0">
                <a:latin typeface="Comic Sans MS" panose="030F0702030302020204" pitchFamily="66" charset="0"/>
              </a:rPr>
              <a:t> od které oddělím dva </a:t>
            </a:r>
            <a:r>
              <a:rPr lang="cs-CZ" sz="2400" b="1" dirty="0" err="1">
                <a:latin typeface="Comic Sans MS" panose="030F0702030302020204" pitchFamily="66" charset="0"/>
              </a:rPr>
              <a:t>at</a:t>
            </a:r>
            <a:r>
              <a:rPr lang="cs-CZ" sz="2400" b="1" dirty="0">
                <a:latin typeface="Comic Sans MS" panose="030F0702030302020204" pitchFamily="66" charset="0"/>
              </a:rPr>
              <a:t>.</a:t>
            </a:r>
          </a:p>
          <a:p>
            <a:r>
              <a:rPr lang="cs-CZ" sz="2400" b="1" dirty="0">
                <a:latin typeface="Comic Sans MS" panose="030F0702030302020204" pitchFamily="66" charset="0"/>
              </a:rPr>
              <a:t>vodíku, tedy musí mít </a:t>
            </a:r>
            <a:r>
              <a:rPr lang="cs-CZ" sz="2400" b="1" dirty="0" err="1">
                <a:latin typeface="Comic Sans MS" panose="030F0702030302020204" pitchFamily="66" charset="0"/>
              </a:rPr>
              <a:t>ox.č</a:t>
            </a:r>
            <a:r>
              <a:rPr lang="cs-CZ" sz="2400" b="1" dirty="0">
                <a:latin typeface="Comic Sans MS" panose="030F0702030302020204" pitchFamily="66" charset="0"/>
              </a:rPr>
              <a:t>.-II</a:t>
            </a:r>
            <a:r>
              <a:rPr lang="cs-CZ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  <a:endParaRPr lang="cs-CZ" sz="2400" b="1" dirty="0">
              <a:latin typeface="Comic Sans MS" panose="030F0702030302020204" pitchFamily="66" charset="0"/>
            </a:endParaRP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2619BDF3-67C5-4007-8607-E70DE0C538BB}"/>
              </a:ext>
            </a:extLst>
          </p:cNvPr>
          <p:cNvSpPr txBox="1"/>
          <p:nvPr/>
        </p:nvSpPr>
        <p:spPr>
          <a:xfrm>
            <a:off x="674703" y="5140290"/>
            <a:ext cx="5724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3. </a:t>
            </a:r>
            <a:r>
              <a:rPr lang="cs-CZ" sz="2400" b="1" dirty="0" err="1">
                <a:latin typeface="Comic Sans MS" panose="030F0702030302020204" pitchFamily="66" charset="0"/>
              </a:rPr>
              <a:t>ox</a:t>
            </a:r>
            <a:r>
              <a:rPr lang="cs-CZ" sz="2400" b="1" dirty="0">
                <a:latin typeface="Comic Sans MS" panose="030F0702030302020204" pitchFamily="66" charset="0"/>
              </a:rPr>
              <a:t>. čísla jsou ok, vytvoříme </a:t>
            </a:r>
            <a:r>
              <a:rPr lang="cs-CZ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název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831FD35C-EF34-4046-A344-35F6C7124905}"/>
              </a:ext>
            </a:extLst>
          </p:cNvPr>
          <p:cNvSpPr txBox="1"/>
          <p:nvPr/>
        </p:nvSpPr>
        <p:spPr>
          <a:xfrm>
            <a:off x="6982424" y="5094123"/>
            <a:ext cx="4814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latin typeface="Comic Sans MS" panose="030F0702030302020204" pitchFamily="66" charset="0"/>
              </a:rPr>
              <a:t>Na</a:t>
            </a:r>
            <a:r>
              <a:rPr lang="cs-CZ" sz="2400" b="1" baseline="30000" dirty="0" err="1">
                <a:latin typeface="Comic Sans MS" panose="030F0702030302020204" pitchFamily="66" charset="0"/>
              </a:rPr>
              <a:t>I</a:t>
            </a:r>
            <a:r>
              <a:rPr lang="cs-CZ" sz="2400" b="1" baseline="30000" dirty="0">
                <a:latin typeface="Comic Sans MS" panose="030F0702030302020204" pitchFamily="66" charset="0"/>
              </a:rPr>
              <a:t>  </a:t>
            </a:r>
            <a:r>
              <a:rPr lang="cs-CZ" sz="2400" b="1" dirty="0">
                <a:latin typeface="Comic Sans MS" panose="030F0702030302020204" pitchFamily="66" charset="0"/>
              </a:rPr>
              <a:t>sod</a:t>
            </a:r>
            <a:r>
              <a:rPr lang="cs-CZ" sz="2400" b="1" dirty="0">
                <a:highlight>
                  <a:srgbClr val="FFFF00"/>
                </a:highlight>
                <a:latin typeface="Comic Sans MS" panose="030F0702030302020204" pitchFamily="66" charset="0"/>
              </a:rPr>
              <a:t>ný</a:t>
            </a:r>
            <a:r>
              <a:rPr lang="cs-CZ" sz="2400" b="1" dirty="0">
                <a:latin typeface="Comic Sans MS" panose="030F0702030302020204" pitchFamily="66" charset="0"/>
              </a:rPr>
              <a:t>, SO</a:t>
            </a:r>
            <a:r>
              <a:rPr lang="cs-CZ" sz="2400" b="1" baseline="-25000" dirty="0">
                <a:latin typeface="Comic Sans MS" panose="030F0702030302020204" pitchFamily="66" charset="0"/>
              </a:rPr>
              <a:t>3</a:t>
            </a:r>
            <a:r>
              <a:rPr lang="cs-CZ" sz="2400" b="1" baseline="30000" dirty="0">
                <a:latin typeface="Comic Sans MS" panose="030F0702030302020204" pitchFamily="66" charset="0"/>
              </a:rPr>
              <a:t>-II</a:t>
            </a:r>
            <a:r>
              <a:rPr lang="cs-CZ" sz="2400" b="1" dirty="0">
                <a:latin typeface="Comic Sans MS" panose="030F0702030302020204" pitchFamily="66" charset="0"/>
              </a:rPr>
              <a:t> je siřičitan 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2327A852-B277-4053-8235-608AE74B2CE4}"/>
              </a:ext>
            </a:extLst>
          </p:cNvPr>
          <p:cNvSpPr txBox="1"/>
          <p:nvPr/>
        </p:nvSpPr>
        <p:spPr>
          <a:xfrm>
            <a:off x="7946995" y="5808956"/>
            <a:ext cx="2334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siřičitan sod</a:t>
            </a:r>
            <a:r>
              <a:rPr lang="cs-CZ" sz="2400" b="1" dirty="0">
                <a:highlight>
                  <a:srgbClr val="FFFF00"/>
                </a:highlight>
                <a:latin typeface="Comic Sans MS" panose="030F0702030302020204" pitchFamily="66" charset="0"/>
              </a:rPr>
              <a:t>ný</a:t>
            </a:r>
            <a:endParaRPr lang="cs-CZ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47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2" grpId="0"/>
      <p:bldP spid="18" grpId="0"/>
      <p:bldP spid="20" grpId="0"/>
      <p:bldP spid="22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76C23D2D-5826-42E3-B251-07FBFE6F7559}"/>
              </a:ext>
            </a:extLst>
          </p:cNvPr>
          <p:cNvSpPr/>
          <p:nvPr/>
        </p:nvSpPr>
        <p:spPr>
          <a:xfrm>
            <a:off x="1341632" y="551934"/>
            <a:ext cx="1489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Pojmenuj</a:t>
            </a:r>
            <a:endParaRPr lang="cs-CZ" sz="24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215229F8-3E27-4963-B644-7FA13F23109D}"/>
              </a:ext>
            </a:extLst>
          </p:cNvPr>
          <p:cNvSpPr/>
          <p:nvPr/>
        </p:nvSpPr>
        <p:spPr>
          <a:xfrm>
            <a:off x="8219952" y="551933"/>
            <a:ext cx="15744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err="1">
                <a:latin typeface="Comic Sans MS" panose="030F0702030302020204" pitchFamily="66" charset="0"/>
              </a:rPr>
              <a:t>Pb</a:t>
            </a:r>
            <a:r>
              <a:rPr lang="cs-CZ" sz="2400" b="1" dirty="0">
                <a:latin typeface="Comic Sans MS" panose="030F0702030302020204" pitchFamily="66" charset="0"/>
              </a:rPr>
              <a:t> (CO</a:t>
            </a:r>
            <a:r>
              <a:rPr lang="cs-CZ" sz="2400" b="1" baseline="-25000" dirty="0">
                <a:latin typeface="Comic Sans MS" panose="030F0702030302020204" pitchFamily="66" charset="0"/>
              </a:rPr>
              <a:t>3</a:t>
            </a:r>
            <a:r>
              <a:rPr lang="cs-CZ" sz="2400" b="1" dirty="0">
                <a:latin typeface="Comic Sans MS" panose="030F0702030302020204" pitchFamily="66" charset="0"/>
              </a:rPr>
              <a:t>)</a:t>
            </a:r>
            <a:r>
              <a:rPr lang="cs-CZ" sz="2400" b="1" baseline="-25000" dirty="0">
                <a:latin typeface="Comic Sans MS" panose="030F0702030302020204" pitchFamily="66" charset="0"/>
              </a:rPr>
              <a:t>2</a:t>
            </a:r>
            <a:endParaRPr lang="cs-CZ" sz="24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B2C1A6B-5A66-4244-827D-1C23219AA4E2}"/>
              </a:ext>
            </a:extLst>
          </p:cNvPr>
          <p:cNvSpPr txBox="1"/>
          <p:nvPr/>
        </p:nvSpPr>
        <p:spPr>
          <a:xfrm>
            <a:off x="617234" y="1303773"/>
            <a:ext cx="44278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1. obrácené křížové pravidlo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F739AE3-6B82-4FD0-9B0A-923AD8E28A48}"/>
              </a:ext>
            </a:extLst>
          </p:cNvPr>
          <p:cNvSpPr/>
          <p:nvPr/>
        </p:nvSpPr>
        <p:spPr>
          <a:xfrm>
            <a:off x="8219952" y="1303773"/>
            <a:ext cx="17075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err="1">
                <a:latin typeface="Comic Sans MS" panose="030F0702030302020204" pitchFamily="66" charset="0"/>
              </a:rPr>
              <a:t>Pb</a:t>
            </a:r>
            <a:r>
              <a:rPr lang="cs-CZ" sz="2400" b="1" dirty="0">
                <a:latin typeface="Comic Sans MS" panose="030F0702030302020204" pitchFamily="66" charset="0"/>
              </a:rPr>
              <a:t> (CO</a:t>
            </a:r>
            <a:r>
              <a:rPr lang="cs-CZ" sz="2400" b="1" baseline="-25000" dirty="0">
                <a:latin typeface="Comic Sans MS" panose="030F0702030302020204" pitchFamily="66" charset="0"/>
              </a:rPr>
              <a:t>3</a:t>
            </a:r>
            <a:r>
              <a:rPr lang="cs-CZ" sz="2400" b="1" dirty="0">
                <a:latin typeface="Comic Sans MS" panose="030F0702030302020204" pitchFamily="66" charset="0"/>
              </a:rPr>
              <a:t>) </a:t>
            </a:r>
            <a:r>
              <a:rPr lang="cs-CZ" sz="2400" b="1" baseline="-25000" dirty="0">
                <a:latin typeface="Comic Sans MS" panose="030F0702030302020204" pitchFamily="66" charset="0"/>
              </a:rPr>
              <a:t>2</a:t>
            </a:r>
            <a:endParaRPr lang="cs-CZ" sz="2400" dirty="0"/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EEDF176B-DAD2-4FD8-B7BB-84759E87356B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8681716" y="1286253"/>
            <a:ext cx="864667" cy="39751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0CAC6E76-6C5F-450A-B0C4-25A84DB8A4EF}"/>
              </a:ext>
            </a:extLst>
          </p:cNvPr>
          <p:cNvSpPr txBox="1"/>
          <p:nvPr/>
        </p:nvSpPr>
        <p:spPr>
          <a:xfrm>
            <a:off x="8432559" y="1496965"/>
            <a:ext cx="612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baseline="-25000" dirty="0">
                <a:latin typeface="Comic Sans MS" panose="030F0702030302020204" pitchFamily="66" charset="0"/>
              </a:rPr>
              <a:t>(</a:t>
            </a:r>
            <a:r>
              <a:rPr lang="cs-CZ" sz="2400" b="1" strike="sngStrike" baseline="-25000" dirty="0">
                <a:latin typeface="Comic Sans MS" panose="030F0702030302020204" pitchFamily="66" charset="0"/>
              </a:rPr>
              <a:t>1</a:t>
            </a:r>
            <a:r>
              <a:rPr lang="cs-CZ" sz="2400" b="1" baseline="-250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1C3FDD6-4C28-4054-8A8A-6F11B3D24F65}"/>
              </a:ext>
            </a:extLst>
          </p:cNvPr>
          <p:cNvSpPr txBox="1"/>
          <p:nvPr/>
        </p:nvSpPr>
        <p:spPr>
          <a:xfrm>
            <a:off x="9546383" y="1116976"/>
            <a:ext cx="421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baseline="30000" dirty="0">
                <a:latin typeface="Comic Sans MS" panose="030F0702030302020204" pitchFamily="66" charset="0"/>
              </a:rPr>
              <a:t>-I</a:t>
            </a:r>
          </a:p>
        </p:txBody>
      </p: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59503281-8302-4A1C-A732-03E8B42919E1}"/>
              </a:ext>
            </a:extLst>
          </p:cNvPr>
          <p:cNvCxnSpPr>
            <a:cxnSpLocks/>
          </p:cNvCxnSpPr>
          <p:nvPr/>
        </p:nvCxnSpPr>
        <p:spPr>
          <a:xfrm flipH="1" flipV="1">
            <a:off x="8776870" y="1217171"/>
            <a:ext cx="894097" cy="41719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ACC74CD5-220B-4376-BDE5-A5B3FA970B8A}"/>
              </a:ext>
            </a:extLst>
          </p:cNvPr>
          <p:cNvSpPr txBox="1"/>
          <p:nvPr/>
        </p:nvSpPr>
        <p:spPr>
          <a:xfrm>
            <a:off x="8442491" y="1116976"/>
            <a:ext cx="409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baseline="30000" dirty="0">
                <a:latin typeface="Comic Sans MS" panose="030F0702030302020204" pitchFamily="66" charset="0"/>
              </a:rPr>
              <a:t>II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42A3ED4A-783D-4D9D-8C59-8FD10DD96F21}"/>
              </a:ext>
            </a:extLst>
          </p:cNvPr>
          <p:cNvSpPr txBox="1"/>
          <p:nvPr/>
        </p:nvSpPr>
        <p:spPr>
          <a:xfrm>
            <a:off x="617234" y="2238492"/>
            <a:ext cx="6391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2. Je pravda, že záporné </a:t>
            </a:r>
            <a:r>
              <a:rPr lang="cs-CZ" sz="2400" b="1" dirty="0" err="1">
                <a:latin typeface="Comic Sans MS" panose="030F0702030302020204" pitchFamily="66" charset="0"/>
              </a:rPr>
              <a:t>ox</a:t>
            </a:r>
            <a:r>
              <a:rPr lang="cs-CZ" sz="2400" b="1" dirty="0">
                <a:latin typeface="Comic Sans MS" panose="030F0702030302020204" pitchFamily="66" charset="0"/>
              </a:rPr>
              <a:t>. číslo je </a:t>
            </a:r>
            <a:r>
              <a:rPr lang="cs-CZ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OK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CAA29E37-13FA-4F6C-B64E-45F69329F88C}"/>
              </a:ext>
            </a:extLst>
          </p:cNvPr>
          <p:cNvSpPr txBox="1"/>
          <p:nvPr/>
        </p:nvSpPr>
        <p:spPr>
          <a:xfrm>
            <a:off x="7162932" y="2238492"/>
            <a:ext cx="52629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Není,</a:t>
            </a:r>
            <a:r>
              <a:rPr lang="cs-CZ" sz="2400" b="1" dirty="0">
                <a:latin typeface="Comic Sans MS" panose="030F0702030302020204" pitchFamily="66" charset="0"/>
              </a:rPr>
              <a:t> protože CO</a:t>
            </a:r>
            <a:r>
              <a:rPr lang="cs-CZ" sz="2400" b="1" baseline="-25000" dirty="0">
                <a:latin typeface="Comic Sans MS" panose="030F0702030302020204" pitchFamily="66" charset="0"/>
              </a:rPr>
              <a:t>3</a:t>
            </a:r>
            <a:r>
              <a:rPr lang="cs-CZ" sz="2400" b="1" dirty="0">
                <a:latin typeface="Comic Sans MS" panose="030F0702030302020204" pitchFamily="66" charset="0"/>
              </a:rPr>
              <a:t> je od kyseliny </a:t>
            </a:r>
          </a:p>
          <a:p>
            <a:r>
              <a:rPr lang="cs-CZ" sz="2400" b="1" dirty="0">
                <a:latin typeface="Comic Sans MS" panose="030F0702030302020204" pitchFamily="66" charset="0"/>
              </a:rPr>
              <a:t>uhličité-H</a:t>
            </a:r>
            <a:r>
              <a:rPr lang="cs-CZ" sz="2400" b="1" baseline="-25000" dirty="0">
                <a:latin typeface="Comic Sans MS" panose="030F0702030302020204" pitchFamily="66" charset="0"/>
              </a:rPr>
              <a:t>2</a:t>
            </a:r>
            <a:r>
              <a:rPr lang="cs-CZ" sz="2400" b="1" dirty="0">
                <a:latin typeface="Comic Sans MS" panose="030F0702030302020204" pitchFamily="66" charset="0"/>
              </a:rPr>
              <a:t>CO</a:t>
            </a:r>
            <a:r>
              <a:rPr lang="cs-CZ" sz="2400" b="1" baseline="-25000" dirty="0">
                <a:latin typeface="Comic Sans MS" panose="030F0702030302020204" pitchFamily="66" charset="0"/>
              </a:rPr>
              <a:t>3</a:t>
            </a:r>
            <a:r>
              <a:rPr lang="cs-CZ" sz="2400" b="1" dirty="0">
                <a:latin typeface="Comic Sans MS" panose="030F0702030302020204" pitchFamily="66" charset="0"/>
              </a:rPr>
              <a:t> a když oddělíme </a:t>
            </a:r>
          </a:p>
          <a:p>
            <a:r>
              <a:rPr lang="cs-CZ" sz="2400" b="1" dirty="0">
                <a:latin typeface="Comic Sans MS" panose="030F0702030302020204" pitchFamily="66" charset="0"/>
              </a:rPr>
              <a:t>2 </a:t>
            </a:r>
            <a:r>
              <a:rPr lang="cs-CZ" sz="2400" b="1" dirty="0" err="1">
                <a:latin typeface="Comic Sans MS" panose="030F0702030302020204" pitchFamily="66" charset="0"/>
              </a:rPr>
              <a:t>at</a:t>
            </a:r>
            <a:r>
              <a:rPr lang="cs-CZ" sz="2400" b="1" dirty="0">
                <a:latin typeface="Comic Sans MS" panose="030F0702030302020204" pitchFamily="66" charset="0"/>
              </a:rPr>
              <a:t>. vodíku, </a:t>
            </a:r>
            <a:r>
              <a:rPr lang="cs-CZ" sz="2400" b="1" dirty="0" err="1">
                <a:latin typeface="Comic Sans MS" panose="030F0702030302020204" pitchFamily="66" charset="0"/>
              </a:rPr>
              <a:t>ox</a:t>
            </a:r>
            <a:r>
              <a:rPr lang="cs-CZ" sz="2400" b="1" dirty="0">
                <a:latin typeface="Comic Sans MS" panose="030F0702030302020204" pitchFamily="66" charset="0"/>
              </a:rPr>
              <a:t>. číslo je -II</a:t>
            </a:r>
            <a:endParaRPr lang="cs-CZ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144829E2-4A75-421A-9162-BC5662988475}"/>
              </a:ext>
            </a:extLst>
          </p:cNvPr>
          <p:cNvSpPr txBox="1"/>
          <p:nvPr/>
        </p:nvSpPr>
        <p:spPr>
          <a:xfrm>
            <a:off x="617233" y="3696179"/>
            <a:ext cx="67633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3. Musíme tedy záporné oxidační číslo</a:t>
            </a:r>
          </a:p>
          <a:p>
            <a:r>
              <a:rPr lang="cs-CZ" sz="2400" b="1" dirty="0">
                <a:latin typeface="Comic Sans MS" panose="030F0702030302020204" pitchFamily="66" charset="0"/>
              </a:rPr>
              <a:t>vynásobit tak, abychom dostali z –I –II,</a:t>
            </a:r>
          </a:p>
          <a:p>
            <a:r>
              <a:rPr lang="cs-CZ" sz="2400" b="1" dirty="0">
                <a:latin typeface="Comic Sans MS" panose="030F0702030302020204" pitchFamily="66" charset="0"/>
              </a:rPr>
              <a:t>Tedy 2 . Pak ale musíme dvojkou vynásobit </a:t>
            </a:r>
          </a:p>
          <a:p>
            <a:r>
              <a:rPr lang="cs-CZ" sz="2400" b="1" dirty="0">
                <a:latin typeface="Comic Sans MS" panose="030F0702030302020204" pitchFamily="66" charset="0"/>
              </a:rPr>
              <a:t>i kladné </a:t>
            </a:r>
            <a:r>
              <a:rPr lang="cs-CZ" sz="2400" b="1" dirty="0" err="1">
                <a:latin typeface="Comic Sans MS" panose="030F0702030302020204" pitchFamily="66" charset="0"/>
              </a:rPr>
              <a:t>ox</a:t>
            </a:r>
            <a:r>
              <a:rPr lang="cs-CZ" sz="2400" b="1" dirty="0">
                <a:latin typeface="Comic Sans MS" panose="030F0702030302020204" pitchFamily="66" charset="0"/>
              </a:rPr>
              <a:t>. č. u olova 2 x (II) = IV</a:t>
            </a:r>
          </a:p>
        </p:txBody>
      </p:sp>
      <p:grpSp>
        <p:nvGrpSpPr>
          <p:cNvPr id="28" name="Skupina 27">
            <a:extLst>
              <a:ext uri="{FF2B5EF4-FFF2-40B4-BE49-F238E27FC236}">
                <a16:creationId xmlns:a16="http://schemas.microsoft.com/office/drawing/2014/main" id="{88244B32-C91E-45D5-8285-8DEF4E7DC99F}"/>
              </a:ext>
            </a:extLst>
          </p:cNvPr>
          <p:cNvGrpSpPr/>
          <p:nvPr/>
        </p:nvGrpSpPr>
        <p:grpSpPr>
          <a:xfrm>
            <a:off x="8408222" y="3804153"/>
            <a:ext cx="1748341" cy="718543"/>
            <a:chOff x="8408222" y="3804153"/>
            <a:chExt cx="1748341" cy="718543"/>
          </a:xfrm>
        </p:grpSpPr>
        <p:sp>
          <p:nvSpPr>
            <p:cNvPr id="22" name="Obdélník 21">
              <a:extLst>
                <a:ext uri="{FF2B5EF4-FFF2-40B4-BE49-F238E27FC236}">
                  <a16:creationId xmlns:a16="http://schemas.microsoft.com/office/drawing/2014/main" id="{074329D4-708F-4077-95AE-22777DB5ABE5}"/>
                </a:ext>
              </a:extLst>
            </p:cNvPr>
            <p:cNvSpPr/>
            <p:nvPr/>
          </p:nvSpPr>
          <p:spPr>
            <a:xfrm>
              <a:off x="8408222" y="3990950"/>
              <a:ext cx="17075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2400" b="1" dirty="0" err="1">
                  <a:latin typeface="Comic Sans MS" panose="030F0702030302020204" pitchFamily="66" charset="0"/>
                </a:rPr>
                <a:t>Pb</a:t>
              </a:r>
              <a:r>
                <a:rPr lang="cs-CZ" sz="2400" b="1" dirty="0">
                  <a:latin typeface="Comic Sans MS" panose="030F0702030302020204" pitchFamily="66" charset="0"/>
                </a:rPr>
                <a:t> (CO</a:t>
              </a:r>
              <a:r>
                <a:rPr lang="cs-CZ" sz="2400" b="1" baseline="-25000" dirty="0">
                  <a:latin typeface="Comic Sans MS" panose="030F0702030302020204" pitchFamily="66" charset="0"/>
                </a:rPr>
                <a:t>3</a:t>
              </a:r>
              <a:r>
                <a:rPr lang="cs-CZ" sz="2400" b="1" dirty="0">
                  <a:latin typeface="Comic Sans MS" panose="030F0702030302020204" pitchFamily="66" charset="0"/>
                </a:rPr>
                <a:t>) </a:t>
              </a:r>
              <a:r>
                <a:rPr lang="cs-CZ" sz="2400" b="1" baseline="-25000" dirty="0">
                  <a:latin typeface="Comic Sans MS" panose="030F0702030302020204" pitchFamily="66" charset="0"/>
                </a:rPr>
                <a:t>2</a:t>
              </a:r>
              <a:endParaRPr lang="cs-CZ" sz="2400" dirty="0"/>
            </a:p>
          </p:txBody>
        </p:sp>
        <p:cxnSp>
          <p:nvCxnSpPr>
            <p:cNvPr id="23" name="Přímá spojnice se šipkou 22">
              <a:extLst>
                <a:ext uri="{FF2B5EF4-FFF2-40B4-BE49-F238E27FC236}">
                  <a16:creationId xmlns:a16="http://schemas.microsoft.com/office/drawing/2014/main" id="{AA7E7943-2220-41B2-AFE9-0F80DA58FD17}"/>
                </a:ext>
              </a:extLst>
            </p:cNvPr>
            <p:cNvCxnSpPr>
              <a:cxnSpLocks/>
              <a:endCxn id="25" idx="1"/>
            </p:cNvCxnSpPr>
            <p:nvPr/>
          </p:nvCxnSpPr>
          <p:spPr>
            <a:xfrm flipV="1">
              <a:off x="8869986" y="3973430"/>
              <a:ext cx="864667" cy="397510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4" name="TextovéPole 23">
              <a:extLst>
                <a:ext uri="{FF2B5EF4-FFF2-40B4-BE49-F238E27FC236}">
                  <a16:creationId xmlns:a16="http://schemas.microsoft.com/office/drawing/2014/main" id="{8A6F93C7-A8E4-46C8-91FA-8B5B4374FBB2}"/>
                </a:ext>
              </a:extLst>
            </p:cNvPr>
            <p:cNvSpPr txBox="1"/>
            <p:nvPr/>
          </p:nvSpPr>
          <p:spPr>
            <a:xfrm>
              <a:off x="8620829" y="4184142"/>
              <a:ext cx="6127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baseline="-25000" dirty="0">
                  <a:latin typeface="Comic Sans MS" panose="030F0702030302020204" pitchFamily="66" charset="0"/>
                </a:rPr>
                <a:t>(</a:t>
              </a:r>
              <a:r>
                <a:rPr lang="cs-CZ" sz="2400" b="1" strike="sngStrike" baseline="-25000" dirty="0">
                  <a:latin typeface="Comic Sans MS" panose="030F0702030302020204" pitchFamily="66" charset="0"/>
                </a:rPr>
                <a:t>1</a:t>
              </a:r>
              <a:r>
                <a:rPr lang="cs-CZ" sz="2400" b="1" baseline="-25000" dirty="0">
                  <a:latin typeface="Comic Sans MS" panose="030F0702030302020204" pitchFamily="66" charset="0"/>
                </a:rPr>
                <a:t>)</a:t>
              </a:r>
            </a:p>
          </p:txBody>
        </p:sp>
        <p:sp>
          <p:nvSpPr>
            <p:cNvPr id="25" name="TextovéPole 24">
              <a:extLst>
                <a:ext uri="{FF2B5EF4-FFF2-40B4-BE49-F238E27FC236}">
                  <a16:creationId xmlns:a16="http://schemas.microsoft.com/office/drawing/2014/main" id="{87E65C41-B2D4-46D1-BD8A-14E54F872B90}"/>
                </a:ext>
              </a:extLst>
            </p:cNvPr>
            <p:cNvSpPr txBox="1"/>
            <p:nvPr/>
          </p:nvSpPr>
          <p:spPr>
            <a:xfrm>
              <a:off x="9734653" y="3804153"/>
              <a:ext cx="4219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baseline="30000" dirty="0">
                  <a:latin typeface="Comic Sans MS" panose="030F0702030302020204" pitchFamily="66" charset="0"/>
                </a:rPr>
                <a:t>-I</a:t>
              </a:r>
            </a:p>
          </p:txBody>
        </p:sp>
        <p:cxnSp>
          <p:nvCxnSpPr>
            <p:cNvPr id="26" name="Přímá spojnice se šipkou 25">
              <a:extLst>
                <a:ext uri="{FF2B5EF4-FFF2-40B4-BE49-F238E27FC236}">
                  <a16:creationId xmlns:a16="http://schemas.microsoft.com/office/drawing/2014/main" id="{C2C4E847-E368-435A-AA6E-3B7C2EA5319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965140" y="3904348"/>
              <a:ext cx="894097" cy="417196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7" name="TextovéPole 26">
              <a:extLst>
                <a:ext uri="{FF2B5EF4-FFF2-40B4-BE49-F238E27FC236}">
                  <a16:creationId xmlns:a16="http://schemas.microsoft.com/office/drawing/2014/main" id="{ED6F1C3F-D4C4-4525-A899-9EF1232104A9}"/>
                </a:ext>
              </a:extLst>
            </p:cNvPr>
            <p:cNvSpPr txBox="1"/>
            <p:nvPr/>
          </p:nvSpPr>
          <p:spPr>
            <a:xfrm>
              <a:off x="8630761" y="3804153"/>
              <a:ext cx="4090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baseline="30000" dirty="0">
                  <a:latin typeface="Comic Sans MS" panose="030F0702030302020204" pitchFamily="66" charset="0"/>
                </a:rPr>
                <a:t>II</a:t>
              </a:r>
            </a:p>
          </p:txBody>
        </p:sp>
      </p:grp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D390718C-5617-409E-B583-C2F5E0EA2EE0}"/>
              </a:ext>
            </a:extLst>
          </p:cNvPr>
          <p:cNvSpPr txBox="1"/>
          <p:nvPr/>
        </p:nvSpPr>
        <p:spPr>
          <a:xfrm rot="21446933">
            <a:off x="10345504" y="3790365"/>
            <a:ext cx="627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baseline="30000" dirty="0">
                <a:latin typeface="Comic Sans MS" panose="030F0702030302020204" pitchFamily="66" charset="0"/>
              </a:rPr>
              <a:t>/ </a:t>
            </a:r>
            <a:r>
              <a:rPr lang="cs-CZ" sz="2400" b="1" baseline="30000" dirty="0">
                <a:highlight>
                  <a:srgbClr val="FFFF00"/>
                </a:highlight>
                <a:latin typeface="Comic Sans MS" panose="030F0702030302020204" pitchFamily="66" charset="0"/>
              </a:rPr>
              <a:t>x2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7FBB5589-715C-443C-A181-5A25A247DF46}"/>
              </a:ext>
            </a:extLst>
          </p:cNvPr>
          <p:cNvSpPr txBox="1"/>
          <p:nvPr/>
        </p:nvSpPr>
        <p:spPr>
          <a:xfrm rot="21446933">
            <a:off x="9419457" y="3643003"/>
            <a:ext cx="534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baseline="30000" dirty="0">
                <a:highlight>
                  <a:srgbClr val="FFFF00"/>
                </a:highlight>
                <a:latin typeface="Comic Sans MS" panose="030F0702030302020204" pitchFamily="66" charset="0"/>
              </a:rPr>
              <a:t>-II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B57C2698-7C7E-4E87-8C54-1BA9590E35B0}"/>
              </a:ext>
            </a:extLst>
          </p:cNvPr>
          <p:cNvSpPr txBox="1"/>
          <p:nvPr/>
        </p:nvSpPr>
        <p:spPr>
          <a:xfrm rot="21446933">
            <a:off x="8348996" y="3624698"/>
            <a:ext cx="449794" cy="338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baseline="30000" dirty="0">
                <a:highlight>
                  <a:srgbClr val="FFFF00"/>
                </a:highlight>
                <a:latin typeface="Comic Sans MS" panose="030F0702030302020204" pitchFamily="66" charset="0"/>
              </a:rPr>
              <a:t>IV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A364D628-61D7-49CA-BAD9-D3E29EC2C8D5}"/>
              </a:ext>
            </a:extLst>
          </p:cNvPr>
          <p:cNvSpPr txBox="1"/>
          <p:nvPr/>
        </p:nvSpPr>
        <p:spPr>
          <a:xfrm>
            <a:off x="633083" y="5800196"/>
            <a:ext cx="3068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4. Vytvoříme název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C66A0F26-38E9-4201-93D1-CE6FF8189C1B}"/>
              </a:ext>
            </a:extLst>
          </p:cNvPr>
          <p:cNvSpPr txBox="1"/>
          <p:nvPr/>
        </p:nvSpPr>
        <p:spPr>
          <a:xfrm>
            <a:off x="7380623" y="5325525"/>
            <a:ext cx="4679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latin typeface="Comic Sans MS" panose="030F0702030302020204" pitchFamily="66" charset="0"/>
              </a:rPr>
              <a:t>Pb</a:t>
            </a:r>
            <a:r>
              <a:rPr lang="cs-CZ" sz="2400" b="1" baseline="30000" dirty="0" err="1">
                <a:latin typeface="Comic Sans MS" panose="030F0702030302020204" pitchFamily="66" charset="0"/>
              </a:rPr>
              <a:t>IV</a:t>
            </a:r>
            <a:r>
              <a:rPr lang="cs-CZ" sz="2400" b="1" dirty="0">
                <a:latin typeface="Comic Sans MS" panose="030F0702030302020204" pitchFamily="66" charset="0"/>
              </a:rPr>
              <a:t> </a:t>
            </a:r>
            <a:r>
              <a:rPr lang="cs-CZ" sz="2400" b="1" dirty="0" err="1">
                <a:latin typeface="Comic Sans MS" panose="030F0702030302020204" pitchFamily="66" charset="0"/>
              </a:rPr>
              <a:t>olov</a:t>
            </a:r>
            <a:r>
              <a:rPr lang="cs-CZ" sz="2400" b="1" dirty="0" err="1">
                <a:highlight>
                  <a:srgbClr val="FFFF00"/>
                </a:highlight>
                <a:latin typeface="Comic Sans MS" panose="030F0702030302020204" pitchFamily="66" charset="0"/>
              </a:rPr>
              <a:t>ičitý</a:t>
            </a:r>
            <a:r>
              <a:rPr lang="cs-CZ" sz="2400" b="1" dirty="0">
                <a:latin typeface="Comic Sans MS" panose="030F0702030302020204" pitchFamily="66" charset="0"/>
              </a:rPr>
              <a:t>, CO</a:t>
            </a:r>
            <a:r>
              <a:rPr lang="cs-CZ" sz="2400" b="1" baseline="-25000" dirty="0">
                <a:latin typeface="Comic Sans MS" panose="030F0702030302020204" pitchFamily="66" charset="0"/>
              </a:rPr>
              <a:t>3</a:t>
            </a:r>
            <a:r>
              <a:rPr lang="cs-CZ" sz="2400" b="1" baseline="30000" dirty="0">
                <a:latin typeface="Comic Sans MS" panose="030F0702030302020204" pitchFamily="66" charset="0"/>
              </a:rPr>
              <a:t>-II  </a:t>
            </a:r>
            <a:r>
              <a:rPr lang="cs-CZ" sz="2400" b="1" dirty="0">
                <a:highlight>
                  <a:srgbClr val="FFFF00"/>
                </a:highlight>
                <a:latin typeface="Comic Sans MS" panose="030F0702030302020204" pitchFamily="66" charset="0"/>
              </a:rPr>
              <a:t>uhličitan</a:t>
            </a: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9F96CF4F-276C-42B1-8AFB-ADCC81CEAC67}"/>
              </a:ext>
            </a:extLst>
          </p:cNvPr>
          <p:cNvSpPr txBox="1"/>
          <p:nvPr/>
        </p:nvSpPr>
        <p:spPr>
          <a:xfrm>
            <a:off x="7380623" y="5878866"/>
            <a:ext cx="2820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uhličitan </a:t>
            </a:r>
            <a:r>
              <a:rPr lang="cs-CZ" sz="2400" b="1" dirty="0" err="1">
                <a:latin typeface="Comic Sans MS" panose="030F0702030302020204" pitchFamily="66" charset="0"/>
              </a:rPr>
              <a:t>olovičitý</a:t>
            </a:r>
            <a:endParaRPr lang="cs-CZ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06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3" grpId="0"/>
      <p:bldP spid="18" grpId="0"/>
      <p:bldP spid="19" grpId="0"/>
      <p:bldP spid="20" grpId="0"/>
      <p:bldP spid="21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F4E887BE-3DAA-4DCF-B230-77B0A46D5BA2}"/>
              </a:ext>
            </a:extLst>
          </p:cNvPr>
          <p:cNvSpPr/>
          <p:nvPr/>
        </p:nvSpPr>
        <p:spPr>
          <a:xfrm>
            <a:off x="1341632" y="551934"/>
            <a:ext cx="1489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Pojmenuj</a:t>
            </a:r>
            <a:endParaRPr lang="cs-CZ" sz="24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0DD89EF-98AE-4CE7-99D2-0859AC5B609A}"/>
              </a:ext>
            </a:extLst>
          </p:cNvPr>
          <p:cNvSpPr/>
          <p:nvPr/>
        </p:nvSpPr>
        <p:spPr>
          <a:xfrm>
            <a:off x="8301232" y="551934"/>
            <a:ext cx="10935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SnPO</a:t>
            </a:r>
            <a:r>
              <a:rPr lang="cs-CZ" sz="2400" b="1" baseline="-25000" dirty="0">
                <a:latin typeface="Comic Sans MS" panose="030F0702030302020204" pitchFamily="66" charset="0"/>
              </a:rPr>
              <a:t>4</a:t>
            </a:r>
            <a:endParaRPr lang="cs-CZ" sz="24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A9C9D36-AD37-41DA-92FC-CF60E544D0D4}"/>
              </a:ext>
            </a:extLst>
          </p:cNvPr>
          <p:cNvSpPr txBox="1"/>
          <p:nvPr/>
        </p:nvSpPr>
        <p:spPr>
          <a:xfrm>
            <a:off x="617234" y="1303773"/>
            <a:ext cx="71080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cs-CZ" sz="2400" b="1" dirty="0">
                <a:latin typeface="Comic Sans MS" panose="030F0702030302020204" pitchFamily="66" charset="0"/>
              </a:rPr>
              <a:t>obrácené křížové pravidlo (pamatuj, že za </a:t>
            </a:r>
          </a:p>
          <a:p>
            <a:r>
              <a:rPr lang="cs-CZ" sz="2400" b="1" dirty="0">
                <a:latin typeface="Comic Sans MS" panose="030F0702030302020204" pitchFamily="66" charset="0"/>
              </a:rPr>
              <a:t>pravou částí jsou dvě čísla, jedno není vidět,</a:t>
            </a:r>
          </a:p>
          <a:p>
            <a:r>
              <a:rPr lang="cs-CZ" sz="2400" b="1" dirty="0">
                <a:latin typeface="Comic Sans MS" panose="030F0702030302020204" pitchFamily="66" charset="0"/>
              </a:rPr>
              <a:t>protože se nepíše, tedy 1)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00878F4-7895-4A05-98BA-B45309817C11}"/>
              </a:ext>
            </a:extLst>
          </p:cNvPr>
          <p:cNvSpPr/>
          <p:nvPr/>
        </p:nvSpPr>
        <p:spPr>
          <a:xfrm>
            <a:off x="8301232" y="1442272"/>
            <a:ext cx="1226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err="1">
                <a:latin typeface="Comic Sans MS" panose="030F0702030302020204" pitchFamily="66" charset="0"/>
              </a:rPr>
              <a:t>Sn</a:t>
            </a:r>
            <a:r>
              <a:rPr lang="cs-CZ" sz="2400" b="1" dirty="0">
                <a:latin typeface="Comic Sans MS" panose="030F0702030302020204" pitchFamily="66" charset="0"/>
              </a:rPr>
              <a:t> PO</a:t>
            </a:r>
            <a:r>
              <a:rPr lang="cs-CZ" sz="2400" b="1" baseline="-25000" dirty="0">
                <a:latin typeface="Comic Sans MS" panose="030F0702030302020204" pitchFamily="66" charset="0"/>
              </a:rPr>
              <a:t>4</a:t>
            </a:r>
            <a:endParaRPr lang="cs-CZ" sz="240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DE16A31A-9D81-4BB5-91CD-41DD20FF97F5}"/>
              </a:ext>
            </a:extLst>
          </p:cNvPr>
          <p:cNvSpPr/>
          <p:nvPr/>
        </p:nvSpPr>
        <p:spPr>
          <a:xfrm>
            <a:off x="8670472" y="1565383"/>
            <a:ext cx="3550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strike="sngStrike" baseline="-25000" dirty="0">
                <a:latin typeface="Comic Sans MS" panose="030F0702030302020204" pitchFamily="66" charset="0"/>
              </a:rPr>
              <a:t>1</a:t>
            </a:r>
            <a:endParaRPr lang="cs-CZ" sz="2400" strike="sngStrike" baseline="-25000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E21EC17-81D2-4C51-896F-20E9360334B4}"/>
              </a:ext>
            </a:extLst>
          </p:cNvPr>
          <p:cNvSpPr/>
          <p:nvPr/>
        </p:nvSpPr>
        <p:spPr>
          <a:xfrm>
            <a:off x="9394800" y="1565383"/>
            <a:ext cx="355088" cy="40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strike="sngStrike" baseline="-25000" dirty="0">
                <a:latin typeface="Comic Sans MS" panose="030F0702030302020204" pitchFamily="66" charset="0"/>
              </a:rPr>
              <a:t>1</a:t>
            </a:r>
            <a:endParaRPr lang="cs-CZ" sz="2400" strike="sngStrike" baseline="-25000" dirty="0"/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8467E6CC-58C7-47A8-A37A-44AF520C9168}"/>
              </a:ext>
            </a:extLst>
          </p:cNvPr>
          <p:cNvCxnSpPr>
            <a:cxnSpLocks/>
          </p:cNvCxnSpPr>
          <p:nvPr/>
        </p:nvCxnSpPr>
        <p:spPr>
          <a:xfrm flipV="1">
            <a:off x="8871304" y="1371176"/>
            <a:ext cx="523496" cy="3990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Obdélník 11">
            <a:extLst>
              <a:ext uri="{FF2B5EF4-FFF2-40B4-BE49-F238E27FC236}">
                <a16:creationId xmlns:a16="http://schemas.microsoft.com/office/drawing/2014/main" id="{4442A11E-0335-4FA0-A7BB-0626ED7A6D00}"/>
              </a:ext>
            </a:extLst>
          </p:cNvPr>
          <p:cNvSpPr/>
          <p:nvPr/>
        </p:nvSpPr>
        <p:spPr>
          <a:xfrm>
            <a:off x="9290560" y="1297925"/>
            <a:ext cx="4219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baseline="30000" dirty="0">
                <a:latin typeface="Comic Sans MS" panose="030F0702030302020204" pitchFamily="66" charset="0"/>
              </a:rPr>
              <a:t>-I</a:t>
            </a:r>
            <a:endParaRPr lang="cs-CZ" sz="2400" baseline="30000" dirty="0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6F51E8A1-0B03-49FC-B637-5E757805D41F}"/>
              </a:ext>
            </a:extLst>
          </p:cNvPr>
          <p:cNvSpPr/>
          <p:nvPr/>
        </p:nvSpPr>
        <p:spPr>
          <a:xfrm>
            <a:off x="8373060" y="1308543"/>
            <a:ext cx="2968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baseline="30000" dirty="0">
                <a:latin typeface="Comic Sans MS" panose="030F0702030302020204" pitchFamily="66" charset="0"/>
              </a:rPr>
              <a:t>I</a:t>
            </a:r>
            <a:endParaRPr lang="cs-CZ" sz="2400" baseline="30000" dirty="0"/>
          </a:p>
        </p:txBody>
      </p: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A7413A23-D227-4F98-8008-6C18B4FFC7F0}"/>
              </a:ext>
            </a:extLst>
          </p:cNvPr>
          <p:cNvCxnSpPr>
            <a:cxnSpLocks/>
          </p:cNvCxnSpPr>
          <p:nvPr/>
        </p:nvCxnSpPr>
        <p:spPr>
          <a:xfrm flipH="1" flipV="1">
            <a:off x="8595098" y="1404291"/>
            <a:ext cx="883920" cy="3765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4" name="Skupina 23">
            <a:extLst>
              <a:ext uri="{FF2B5EF4-FFF2-40B4-BE49-F238E27FC236}">
                <a16:creationId xmlns:a16="http://schemas.microsoft.com/office/drawing/2014/main" id="{748ECDB1-10ED-41D2-80C9-2AC05E370E51}"/>
              </a:ext>
            </a:extLst>
          </p:cNvPr>
          <p:cNvGrpSpPr/>
          <p:nvPr/>
        </p:nvGrpSpPr>
        <p:grpSpPr>
          <a:xfrm>
            <a:off x="8381831" y="4045777"/>
            <a:ext cx="1448656" cy="677108"/>
            <a:chOff x="8373060" y="2497072"/>
            <a:chExt cx="1448656" cy="677108"/>
          </a:xfrm>
        </p:grpSpPr>
        <p:sp>
          <p:nvSpPr>
            <p:cNvPr id="17" name="Obdélník 16">
              <a:extLst>
                <a:ext uri="{FF2B5EF4-FFF2-40B4-BE49-F238E27FC236}">
                  <a16:creationId xmlns:a16="http://schemas.microsoft.com/office/drawing/2014/main" id="{2EF985D6-1E1D-4274-8E14-F56CB1544D16}"/>
                </a:ext>
              </a:extLst>
            </p:cNvPr>
            <p:cNvSpPr/>
            <p:nvPr/>
          </p:nvSpPr>
          <p:spPr>
            <a:xfrm>
              <a:off x="8373060" y="2641419"/>
              <a:ext cx="12266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2400" b="1" dirty="0" err="1">
                  <a:latin typeface="Comic Sans MS" panose="030F0702030302020204" pitchFamily="66" charset="0"/>
                </a:rPr>
                <a:t>Sn</a:t>
              </a:r>
              <a:r>
                <a:rPr lang="cs-CZ" sz="2400" b="1" dirty="0">
                  <a:latin typeface="Comic Sans MS" panose="030F0702030302020204" pitchFamily="66" charset="0"/>
                </a:rPr>
                <a:t> PO</a:t>
              </a:r>
              <a:r>
                <a:rPr lang="cs-CZ" sz="2400" b="1" baseline="-25000" dirty="0">
                  <a:latin typeface="Comic Sans MS" panose="030F0702030302020204" pitchFamily="66" charset="0"/>
                </a:rPr>
                <a:t>4</a:t>
              </a:r>
              <a:endParaRPr lang="cs-CZ" sz="2400" dirty="0"/>
            </a:p>
          </p:txBody>
        </p:sp>
        <p:sp>
          <p:nvSpPr>
            <p:cNvPr id="18" name="Obdélník 17">
              <a:extLst>
                <a:ext uri="{FF2B5EF4-FFF2-40B4-BE49-F238E27FC236}">
                  <a16:creationId xmlns:a16="http://schemas.microsoft.com/office/drawing/2014/main" id="{45100151-05F0-4504-ABC7-327779F2BF19}"/>
                </a:ext>
              </a:extLst>
            </p:cNvPr>
            <p:cNvSpPr/>
            <p:nvPr/>
          </p:nvSpPr>
          <p:spPr>
            <a:xfrm>
              <a:off x="8742300" y="2764530"/>
              <a:ext cx="35508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sz="2400" b="1" strike="sngStrike" baseline="-25000" dirty="0">
                  <a:latin typeface="Comic Sans MS" panose="030F0702030302020204" pitchFamily="66" charset="0"/>
                </a:rPr>
                <a:t>1</a:t>
              </a:r>
              <a:endParaRPr lang="cs-CZ" sz="2400" strike="sngStrike" baseline="-25000" dirty="0"/>
            </a:p>
          </p:txBody>
        </p:sp>
        <p:sp>
          <p:nvSpPr>
            <p:cNvPr id="19" name="Obdélník 18">
              <a:extLst>
                <a:ext uri="{FF2B5EF4-FFF2-40B4-BE49-F238E27FC236}">
                  <a16:creationId xmlns:a16="http://schemas.microsoft.com/office/drawing/2014/main" id="{F5AF8849-D908-4AED-9F93-C55BCCB6D750}"/>
                </a:ext>
              </a:extLst>
            </p:cNvPr>
            <p:cNvSpPr/>
            <p:nvPr/>
          </p:nvSpPr>
          <p:spPr>
            <a:xfrm>
              <a:off x="9466628" y="2764530"/>
              <a:ext cx="355088" cy="4096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sz="2400" b="1" strike="sngStrike" baseline="-25000" dirty="0">
                  <a:latin typeface="Comic Sans MS" panose="030F0702030302020204" pitchFamily="66" charset="0"/>
                </a:rPr>
                <a:t>1</a:t>
              </a:r>
              <a:endParaRPr lang="cs-CZ" sz="2400" strike="sngStrike" baseline="-25000" dirty="0"/>
            </a:p>
          </p:txBody>
        </p:sp>
        <p:cxnSp>
          <p:nvCxnSpPr>
            <p:cNvPr id="20" name="Přímá spojnice se šipkou 19">
              <a:extLst>
                <a:ext uri="{FF2B5EF4-FFF2-40B4-BE49-F238E27FC236}">
                  <a16:creationId xmlns:a16="http://schemas.microsoft.com/office/drawing/2014/main" id="{C69CD517-0D48-4177-BE5A-90B83EE2D5D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943132" y="2570323"/>
              <a:ext cx="523496" cy="39903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1" name="Obdélník 20">
              <a:extLst>
                <a:ext uri="{FF2B5EF4-FFF2-40B4-BE49-F238E27FC236}">
                  <a16:creationId xmlns:a16="http://schemas.microsoft.com/office/drawing/2014/main" id="{928097F9-2B43-46F9-99F0-D0C5E54013A1}"/>
                </a:ext>
              </a:extLst>
            </p:cNvPr>
            <p:cNvSpPr/>
            <p:nvPr/>
          </p:nvSpPr>
          <p:spPr>
            <a:xfrm>
              <a:off x="9362388" y="2497072"/>
              <a:ext cx="42191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2400" b="1" baseline="30000" dirty="0">
                  <a:latin typeface="Comic Sans MS" panose="030F0702030302020204" pitchFamily="66" charset="0"/>
                </a:rPr>
                <a:t>-I</a:t>
              </a:r>
              <a:endParaRPr lang="cs-CZ" sz="2400" baseline="30000" dirty="0"/>
            </a:p>
          </p:txBody>
        </p:sp>
        <p:sp>
          <p:nvSpPr>
            <p:cNvPr id="22" name="Obdélník 21">
              <a:extLst>
                <a:ext uri="{FF2B5EF4-FFF2-40B4-BE49-F238E27FC236}">
                  <a16:creationId xmlns:a16="http://schemas.microsoft.com/office/drawing/2014/main" id="{126C5727-2C58-41E7-BECD-5852A95A769B}"/>
                </a:ext>
              </a:extLst>
            </p:cNvPr>
            <p:cNvSpPr/>
            <p:nvPr/>
          </p:nvSpPr>
          <p:spPr>
            <a:xfrm>
              <a:off x="8444888" y="2507690"/>
              <a:ext cx="29687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sz="2400" b="1" baseline="30000" dirty="0">
                  <a:latin typeface="Comic Sans MS" panose="030F0702030302020204" pitchFamily="66" charset="0"/>
                </a:rPr>
                <a:t>I</a:t>
              </a:r>
              <a:endParaRPr lang="cs-CZ" sz="2400" baseline="30000" dirty="0"/>
            </a:p>
          </p:txBody>
        </p:sp>
        <p:cxnSp>
          <p:nvCxnSpPr>
            <p:cNvPr id="23" name="Přímá spojnice se šipkou 22">
              <a:extLst>
                <a:ext uri="{FF2B5EF4-FFF2-40B4-BE49-F238E27FC236}">
                  <a16:creationId xmlns:a16="http://schemas.microsoft.com/office/drawing/2014/main" id="{1CE43D1B-8244-46EE-91D1-297ADB4911A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666926" y="2603438"/>
              <a:ext cx="883920" cy="37653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02040037-E9A2-49AB-A0D5-5030E1BDFDF5}"/>
              </a:ext>
            </a:extLst>
          </p:cNvPr>
          <p:cNvSpPr txBox="1"/>
          <p:nvPr/>
        </p:nvSpPr>
        <p:spPr>
          <a:xfrm>
            <a:off x="607210" y="2683215"/>
            <a:ext cx="6391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2. Je pravda, že záporné </a:t>
            </a:r>
            <a:r>
              <a:rPr lang="cs-CZ" sz="2400" b="1" dirty="0" err="1">
                <a:latin typeface="Comic Sans MS" panose="030F0702030302020204" pitchFamily="66" charset="0"/>
              </a:rPr>
              <a:t>ox</a:t>
            </a:r>
            <a:r>
              <a:rPr lang="cs-CZ" sz="2400" b="1" dirty="0">
                <a:latin typeface="Comic Sans MS" panose="030F0702030302020204" pitchFamily="66" charset="0"/>
              </a:rPr>
              <a:t>. číslo je </a:t>
            </a:r>
            <a:r>
              <a:rPr lang="cs-CZ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OK</a:t>
            </a:r>
          </a:p>
        </p:txBody>
      </p:sp>
      <p:sp>
        <p:nvSpPr>
          <p:cNvPr id="26" name="Obdélník 25">
            <a:extLst>
              <a:ext uri="{FF2B5EF4-FFF2-40B4-BE49-F238E27FC236}">
                <a16:creationId xmlns:a16="http://schemas.microsoft.com/office/drawing/2014/main" id="{77465F8C-8034-4954-8D25-137F8C047D27}"/>
              </a:ext>
            </a:extLst>
          </p:cNvPr>
          <p:cNvSpPr/>
          <p:nvPr/>
        </p:nvSpPr>
        <p:spPr>
          <a:xfrm>
            <a:off x="7768064" y="2628241"/>
            <a:ext cx="41248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Ne, </a:t>
            </a:r>
            <a:r>
              <a:rPr lang="cs-CZ" sz="2400" b="1" dirty="0">
                <a:latin typeface="Comic Sans MS" panose="030F0702030302020204" pitchFamily="66" charset="0"/>
              </a:rPr>
              <a:t>protože PO</a:t>
            </a:r>
            <a:r>
              <a:rPr lang="cs-CZ" sz="2400" b="1" baseline="-25000" dirty="0">
                <a:latin typeface="Comic Sans MS" panose="030F0702030302020204" pitchFamily="66" charset="0"/>
              </a:rPr>
              <a:t>4</a:t>
            </a:r>
            <a:r>
              <a:rPr lang="cs-CZ" sz="2400" b="1" dirty="0">
                <a:latin typeface="Comic Sans MS" panose="030F0702030302020204" pitchFamily="66" charset="0"/>
              </a:rPr>
              <a:t> je od </a:t>
            </a:r>
          </a:p>
          <a:p>
            <a:r>
              <a:rPr lang="cs-CZ" sz="2400" b="1" dirty="0">
                <a:latin typeface="Comic Sans MS" panose="030F0702030302020204" pitchFamily="66" charset="0"/>
              </a:rPr>
              <a:t>kyseliny fosforečné H</a:t>
            </a:r>
            <a:r>
              <a:rPr lang="cs-CZ" sz="2400" b="1" baseline="-25000" dirty="0">
                <a:latin typeface="Comic Sans MS" panose="030F0702030302020204" pitchFamily="66" charset="0"/>
              </a:rPr>
              <a:t>3</a:t>
            </a:r>
            <a:r>
              <a:rPr lang="cs-CZ" sz="2400" b="1" dirty="0">
                <a:latin typeface="Comic Sans MS" panose="030F0702030302020204" pitchFamily="66" charset="0"/>
              </a:rPr>
              <a:t>PO</a:t>
            </a:r>
            <a:r>
              <a:rPr lang="cs-CZ" sz="2400" b="1" baseline="-25000" dirty="0">
                <a:latin typeface="Comic Sans MS" panose="030F0702030302020204" pitchFamily="66" charset="0"/>
              </a:rPr>
              <a:t>4</a:t>
            </a:r>
          </a:p>
          <a:p>
            <a:r>
              <a:rPr lang="cs-CZ" sz="2400" b="1" dirty="0" err="1">
                <a:latin typeface="Comic Sans MS" panose="030F0702030302020204" pitchFamily="66" charset="0"/>
              </a:rPr>
              <a:t>ox</a:t>
            </a:r>
            <a:r>
              <a:rPr lang="cs-CZ" sz="2400" b="1" dirty="0">
                <a:latin typeface="Comic Sans MS" panose="030F0702030302020204" pitchFamily="66" charset="0"/>
              </a:rPr>
              <a:t>. číslo tedy je </a:t>
            </a:r>
            <a:r>
              <a:rPr lang="cs-CZ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???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27" name="Obdélník 26">
            <a:extLst>
              <a:ext uri="{FF2B5EF4-FFF2-40B4-BE49-F238E27FC236}">
                <a16:creationId xmlns:a16="http://schemas.microsoft.com/office/drawing/2014/main" id="{0744AFDA-3443-477B-B3BD-4CE9DE85C527}"/>
              </a:ext>
            </a:extLst>
          </p:cNvPr>
          <p:cNvSpPr/>
          <p:nvPr/>
        </p:nvSpPr>
        <p:spPr>
          <a:xfrm>
            <a:off x="9977689" y="4020847"/>
            <a:ext cx="6270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baseline="30000" dirty="0">
                <a:highlight>
                  <a:srgbClr val="FFFF00"/>
                </a:highlight>
                <a:latin typeface="Comic Sans MS" panose="030F0702030302020204" pitchFamily="66" charset="0"/>
              </a:rPr>
              <a:t>/ x3</a:t>
            </a:r>
            <a:endParaRPr lang="cs-CZ" sz="2400" baseline="30000" dirty="0">
              <a:highlight>
                <a:srgbClr val="FFFF00"/>
              </a:highlight>
            </a:endParaRPr>
          </a:p>
        </p:txBody>
      </p:sp>
      <p:sp>
        <p:nvSpPr>
          <p:cNvPr id="28" name="Obdélník 27">
            <a:extLst>
              <a:ext uri="{FF2B5EF4-FFF2-40B4-BE49-F238E27FC236}">
                <a16:creationId xmlns:a16="http://schemas.microsoft.com/office/drawing/2014/main" id="{98C3091E-F866-4AD7-B61C-B3F36A32C145}"/>
              </a:ext>
            </a:extLst>
          </p:cNvPr>
          <p:cNvSpPr/>
          <p:nvPr/>
        </p:nvSpPr>
        <p:spPr>
          <a:xfrm>
            <a:off x="8987903" y="3819617"/>
            <a:ext cx="64633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baseline="30000" dirty="0">
                <a:highlight>
                  <a:srgbClr val="FFFF00"/>
                </a:highlight>
                <a:latin typeface="Comic Sans MS" panose="030F0702030302020204" pitchFamily="66" charset="0"/>
              </a:rPr>
              <a:t>-III</a:t>
            </a:r>
            <a:endParaRPr lang="cs-CZ" sz="2400" baseline="30000" dirty="0">
              <a:highlight>
                <a:srgbClr val="FFFF00"/>
              </a:highlight>
            </a:endParaRPr>
          </a:p>
        </p:txBody>
      </p:sp>
      <p:sp>
        <p:nvSpPr>
          <p:cNvPr id="29" name="Obdélník 28">
            <a:extLst>
              <a:ext uri="{FF2B5EF4-FFF2-40B4-BE49-F238E27FC236}">
                <a16:creationId xmlns:a16="http://schemas.microsoft.com/office/drawing/2014/main" id="{05376BC5-CC27-42F9-8930-F244D7B856E7}"/>
              </a:ext>
            </a:extLst>
          </p:cNvPr>
          <p:cNvSpPr/>
          <p:nvPr/>
        </p:nvSpPr>
        <p:spPr>
          <a:xfrm>
            <a:off x="8077648" y="3887118"/>
            <a:ext cx="5212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baseline="30000" dirty="0">
                <a:highlight>
                  <a:srgbClr val="FFFF00"/>
                </a:highlight>
                <a:latin typeface="Comic Sans MS" panose="030F0702030302020204" pitchFamily="66" charset="0"/>
              </a:rPr>
              <a:t>III</a:t>
            </a:r>
            <a:endParaRPr lang="cs-CZ" sz="2400" baseline="30000" dirty="0">
              <a:highlight>
                <a:srgbClr val="FFFF00"/>
              </a:highlight>
            </a:endParaRP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4E3C4747-ACE2-4A37-BBCE-711364BB8B4A}"/>
              </a:ext>
            </a:extLst>
          </p:cNvPr>
          <p:cNvSpPr txBox="1"/>
          <p:nvPr/>
        </p:nvSpPr>
        <p:spPr>
          <a:xfrm>
            <a:off x="617234" y="3440842"/>
            <a:ext cx="52725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3. Musíme tedy obě oxidační čísla</a:t>
            </a:r>
          </a:p>
          <a:p>
            <a:r>
              <a:rPr lang="cs-CZ" sz="2400" b="1" dirty="0">
                <a:latin typeface="Comic Sans MS" panose="030F0702030302020204" pitchFamily="66" charset="0"/>
              </a:rPr>
              <a:t>vynásobit tak, abychom dostali </a:t>
            </a:r>
          </a:p>
          <a:p>
            <a:r>
              <a:rPr lang="cs-CZ" sz="2400" b="1" dirty="0">
                <a:latin typeface="Comic Sans MS" panose="030F0702030302020204" pitchFamily="66" charset="0"/>
              </a:rPr>
              <a:t>správná </a:t>
            </a:r>
            <a:r>
              <a:rPr lang="cs-CZ" sz="2400" b="1" dirty="0" err="1">
                <a:latin typeface="Comic Sans MS" panose="030F0702030302020204" pitchFamily="66" charset="0"/>
              </a:rPr>
              <a:t>ox</a:t>
            </a:r>
            <a:r>
              <a:rPr lang="cs-CZ" sz="2400" b="1" dirty="0">
                <a:latin typeface="Comic Sans MS" panose="030F0702030302020204" pitchFamily="66" charset="0"/>
              </a:rPr>
              <a:t>. čísla</a:t>
            </a:r>
          </a:p>
        </p:txBody>
      </p:sp>
      <p:sp>
        <p:nvSpPr>
          <p:cNvPr id="31" name="Obdélník 30">
            <a:extLst>
              <a:ext uri="{FF2B5EF4-FFF2-40B4-BE49-F238E27FC236}">
                <a16:creationId xmlns:a16="http://schemas.microsoft.com/office/drawing/2014/main" id="{129C557F-E2A9-45C8-AA9A-9E0C712BBA4A}"/>
              </a:ext>
            </a:extLst>
          </p:cNvPr>
          <p:cNvSpPr/>
          <p:nvPr/>
        </p:nvSpPr>
        <p:spPr>
          <a:xfrm>
            <a:off x="552152" y="4941205"/>
            <a:ext cx="3068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4. Vytvoříme název</a:t>
            </a:r>
            <a:endParaRPr lang="cs-CZ" sz="2400" dirty="0"/>
          </a:p>
        </p:txBody>
      </p:sp>
      <p:sp>
        <p:nvSpPr>
          <p:cNvPr id="32" name="Obdélník 31">
            <a:extLst>
              <a:ext uri="{FF2B5EF4-FFF2-40B4-BE49-F238E27FC236}">
                <a16:creationId xmlns:a16="http://schemas.microsoft.com/office/drawing/2014/main" id="{A73A6466-CE68-4FE4-BB22-91F1DB3C8816}"/>
              </a:ext>
            </a:extLst>
          </p:cNvPr>
          <p:cNvSpPr/>
          <p:nvPr/>
        </p:nvSpPr>
        <p:spPr>
          <a:xfrm>
            <a:off x="6889480" y="4954795"/>
            <a:ext cx="4896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err="1">
                <a:latin typeface="Comic Sans MS" panose="030F0702030302020204" pitchFamily="66" charset="0"/>
              </a:rPr>
              <a:t>Sn</a:t>
            </a:r>
            <a:r>
              <a:rPr lang="cs-CZ" sz="2400" b="1" baseline="30000" dirty="0" err="1">
                <a:latin typeface="Comic Sans MS" panose="030F0702030302020204" pitchFamily="66" charset="0"/>
              </a:rPr>
              <a:t>III</a:t>
            </a:r>
            <a:r>
              <a:rPr lang="cs-CZ" sz="2400" b="1" baseline="30000" dirty="0">
                <a:latin typeface="Comic Sans MS" panose="030F0702030302020204" pitchFamily="66" charset="0"/>
              </a:rPr>
              <a:t> </a:t>
            </a:r>
            <a:r>
              <a:rPr lang="cs-CZ" sz="2400" b="1" dirty="0" err="1">
                <a:latin typeface="Comic Sans MS" panose="030F0702030302020204" pitchFamily="66" charset="0"/>
              </a:rPr>
              <a:t>cin</a:t>
            </a:r>
            <a:r>
              <a:rPr lang="cs-CZ" sz="2400" b="1" dirty="0" err="1">
                <a:highlight>
                  <a:srgbClr val="FFFF00"/>
                </a:highlight>
                <a:latin typeface="Comic Sans MS" panose="030F0702030302020204" pitchFamily="66" charset="0"/>
              </a:rPr>
              <a:t>itý</a:t>
            </a:r>
            <a:r>
              <a:rPr lang="cs-CZ" sz="2400" b="1" dirty="0">
                <a:latin typeface="Comic Sans MS" panose="030F0702030302020204" pitchFamily="66" charset="0"/>
              </a:rPr>
              <a:t>, PO</a:t>
            </a:r>
            <a:r>
              <a:rPr lang="cs-CZ" sz="2400" b="1" baseline="-25000" dirty="0">
                <a:latin typeface="Comic Sans MS" panose="030F0702030302020204" pitchFamily="66" charset="0"/>
              </a:rPr>
              <a:t>4</a:t>
            </a:r>
            <a:r>
              <a:rPr lang="cs-CZ" sz="2400" b="1" baseline="30000" dirty="0">
                <a:latin typeface="Comic Sans MS" panose="030F0702030302020204" pitchFamily="66" charset="0"/>
              </a:rPr>
              <a:t>-III </a:t>
            </a:r>
            <a:r>
              <a:rPr lang="cs-CZ" sz="2400" b="1" dirty="0">
                <a:latin typeface="Comic Sans MS" panose="030F0702030302020204" pitchFamily="66" charset="0"/>
              </a:rPr>
              <a:t>fosforečnan</a:t>
            </a:r>
            <a:r>
              <a:rPr lang="cs-CZ" sz="2400" b="1" dirty="0">
                <a:highlight>
                  <a:srgbClr val="FFFF00"/>
                </a:highlight>
                <a:latin typeface="Comic Sans MS" panose="030F0702030302020204" pitchFamily="66" charset="0"/>
              </a:rPr>
              <a:t> </a:t>
            </a:r>
            <a:endParaRPr lang="cs-CZ" sz="2400" dirty="0">
              <a:highlight>
                <a:srgbClr val="FFFF00"/>
              </a:highlight>
            </a:endParaRPr>
          </a:p>
        </p:txBody>
      </p:sp>
      <p:sp>
        <p:nvSpPr>
          <p:cNvPr id="33" name="Obdélník 32">
            <a:extLst>
              <a:ext uri="{FF2B5EF4-FFF2-40B4-BE49-F238E27FC236}">
                <a16:creationId xmlns:a16="http://schemas.microsoft.com/office/drawing/2014/main" id="{B1AD4B2F-6E5D-4A86-9887-EC9091EF22A9}"/>
              </a:ext>
            </a:extLst>
          </p:cNvPr>
          <p:cNvSpPr/>
          <p:nvPr/>
        </p:nvSpPr>
        <p:spPr>
          <a:xfrm>
            <a:off x="7708904" y="5781021"/>
            <a:ext cx="3639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fosforečnan </a:t>
            </a:r>
            <a:r>
              <a:rPr lang="cs-CZ" sz="2400" b="1" dirty="0" err="1">
                <a:latin typeface="Comic Sans MS" panose="030F0702030302020204" pitchFamily="66" charset="0"/>
              </a:rPr>
              <a:t>cinitý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6905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2" grpId="0"/>
      <p:bldP spid="1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2E3432D1-42D9-487A-ABA1-08E4B1BFDAAE}"/>
              </a:ext>
            </a:extLst>
          </p:cNvPr>
          <p:cNvSpPr txBox="1"/>
          <p:nvPr/>
        </p:nvSpPr>
        <p:spPr>
          <a:xfrm>
            <a:off x="3483746" y="1763486"/>
            <a:ext cx="5224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Název soli kyseliny je dvouslovný</a:t>
            </a:r>
          </a:p>
        </p:txBody>
      </p:sp>
      <p:sp>
        <p:nvSpPr>
          <p:cNvPr id="10" name="Elipsa 3">
            <a:extLst>
              <a:ext uri="{FF2B5EF4-FFF2-40B4-BE49-F238E27FC236}">
                <a16:creationId xmlns:a16="http://schemas.microsoft.com/office/drawing/2014/main" id="{3FF20DAB-2485-4F60-A946-458E829CF7A0}"/>
              </a:ext>
            </a:extLst>
          </p:cNvPr>
          <p:cNvSpPr/>
          <p:nvPr/>
        </p:nvSpPr>
        <p:spPr>
          <a:xfrm>
            <a:off x="2439955" y="78492"/>
            <a:ext cx="6572250" cy="1526429"/>
          </a:xfrm>
          <a:prstGeom prst="ellipse">
            <a:avLst/>
          </a:prstGeom>
          <a:solidFill>
            <a:srgbClr val="FF71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Soli vznikají náhradou atomu(ů) vodíku v molekule kyslíkaté kyseliny atomem (atomy) kovu</a:t>
            </a:r>
          </a:p>
        </p:txBody>
      </p:sp>
      <p:sp>
        <p:nvSpPr>
          <p:cNvPr id="11" name="Elipsa 4">
            <a:extLst>
              <a:ext uri="{FF2B5EF4-FFF2-40B4-BE49-F238E27FC236}">
                <a16:creationId xmlns:a16="http://schemas.microsoft.com/office/drawing/2014/main" id="{DCEB6411-9C6E-46C2-A9A2-7B74E34FFF82}"/>
              </a:ext>
            </a:extLst>
          </p:cNvPr>
          <p:cNvSpPr/>
          <p:nvPr/>
        </p:nvSpPr>
        <p:spPr>
          <a:xfrm>
            <a:off x="3918203" y="2889483"/>
            <a:ext cx="3429000" cy="1071563"/>
          </a:xfrm>
          <a:prstGeom prst="ellipse">
            <a:avLst/>
          </a:prstGeom>
          <a:solidFill>
            <a:srgbClr val="FFD0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PODSTATNÉ JMÉNO</a:t>
            </a:r>
          </a:p>
        </p:txBody>
      </p:sp>
      <p:sp>
        <p:nvSpPr>
          <p:cNvPr id="12" name="Elipsa 5">
            <a:extLst>
              <a:ext uri="{FF2B5EF4-FFF2-40B4-BE49-F238E27FC236}">
                <a16:creationId xmlns:a16="http://schemas.microsoft.com/office/drawing/2014/main" id="{7E590BE8-4EC8-40C3-813C-A99826DF0833}"/>
              </a:ext>
            </a:extLst>
          </p:cNvPr>
          <p:cNvSpPr/>
          <p:nvPr/>
        </p:nvSpPr>
        <p:spPr>
          <a:xfrm>
            <a:off x="7918703" y="2889483"/>
            <a:ext cx="3357563" cy="1071563"/>
          </a:xfrm>
          <a:prstGeom prst="ellipse">
            <a:avLst/>
          </a:prstGeom>
          <a:solidFill>
            <a:srgbClr val="47C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PŘÍDAVNÉ JMÉNO</a:t>
            </a:r>
          </a:p>
        </p:txBody>
      </p:sp>
      <p:cxnSp>
        <p:nvCxnSpPr>
          <p:cNvPr id="13" name="Přímá spojovací šipka 7">
            <a:extLst>
              <a:ext uri="{FF2B5EF4-FFF2-40B4-BE49-F238E27FC236}">
                <a16:creationId xmlns:a16="http://schemas.microsoft.com/office/drawing/2014/main" id="{722A69FF-386C-40C4-B962-934B611256E3}"/>
              </a:ext>
            </a:extLst>
          </p:cNvPr>
          <p:cNvCxnSpPr/>
          <p:nvPr/>
        </p:nvCxnSpPr>
        <p:spPr>
          <a:xfrm rot="10800000" flipV="1">
            <a:off x="6561391" y="2317983"/>
            <a:ext cx="642937" cy="5000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8">
            <a:extLst>
              <a:ext uri="{FF2B5EF4-FFF2-40B4-BE49-F238E27FC236}">
                <a16:creationId xmlns:a16="http://schemas.microsoft.com/office/drawing/2014/main" id="{D6CE90F2-C781-47F3-9D4B-D46D021FB396}"/>
              </a:ext>
            </a:extLst>
          </p:cNvPr>
          <p:cNvCxnSpPr/>
          <p:nvPr/>
        </p:nvCxnSpPr>
        <p:spPr>
          <a:xfrm>
            <a:off x="7990141" y="2317983"/>
            <a:ext cx="642937" cy="5715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aoblený obdélník 4">
            <a:extLst>
              <a:ext uri="{FF2B5EF4-FFF2-40B4-BE49-F238E27FC236}">
                <a16:creationId xmlns:a16="http://schemas.microsoft.com/office/drawing/2014/main" id="{3CF323ED-232B-4052-8D23-13F35D78394D}"/>
              </a:ext>
            </a:extLst>
          </p:cNvPr>
          <p:cNvSpPr/>
          <p:nvPr/>
        </p:nvSpPr>
        <p:spPr>
          <a:xfrm>
            <a:off x="3918203" y="4167830"/>
            <a:ext cx="3429000" cy="121443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odvozeno od názvu kyseliny </a:t>
            </a:r>
          </a:p>
          <a:p>
            <a:pPr algn="ctr">
              <a:defRPr/>
            </a:pPr>
            <a:r>
              <a:rPr lang="cs-CZ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+ přípona -</a:t>
            </a:r>
            <a:r>
              <a:rPr lang="cs-CZ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an</a:t>
            </a:r>
            <a:endParaRPr lang="cs-CZ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Zaoblený obdélník 5">
            <a:extLst>
              <a:ext uri="{FF2B5EF4-FFF2-40B4-BE49-F238E27FC236}">
                <a16:creationId xmlns:a16="http://schemas.microsoft.com/office/drawing/2014/main" id="{260FDC8B-3473-4E22-B691-6D7778E11E35}"/>
              </a:ext>
            </a:extLst>
          </p:cNvPr>
          <p:cNvSpPr/>
          <p:nvPr/>
        </p:nvSpPr>
        <p:spPr>
          <a:xfrm>
            <a:off x="7813462" y="4178942"/>
            <a:ext cx="3643312" cy="1214438"/>
          </a:xfrm>
          <a:prstGeom prst="roundRect">
            <a:avLst/>
          </a:prstGeom>
          <a:solidFill>
            <a:srgbClr val="47C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odvozeno od názvu kovu s příponou podle oxidačního čísla</a:t>
            </a:r>
          </a:p>
        </p:txBody>
      </p:sp>
    </p:spTree>
    <p:extLst>
      <p:ext uri="{BB962C8B-B14F-4D97-AF65-F5344CB8AC3E}">
        <p14:creationId xmlns:p14="http://schemas.microsoft.com/office/powerpoint/2010/main" val="394926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5DAD334-9E0B-4A6D-A6D4-7ABF0D561C9F}"/>
              </a:ext>
            </a:extLst>
          </p:cNvPr>
          <p:cNvSpPr txBox="1"/>
          <p:nvPr/>
        </p:nvSpPr>
        <p:spPr>
          <a:xfrm>
            <a:off x="765810" y="445770"/>
            <a:ext cx="5121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Kyselina kyanovodíková - kyanidy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40E0CFC-E273-4390-ACC3-A85F4644402B}"/>
              </a:ext>
            </a:extLst>
          </p:cNvPr>
          <p:cNvSpPr txBox="1"/>
          <p:nvPr/>
        </p:nvSpPr>
        <p:spPr>
          <a:xfrm>
            <a:off x="765810" y="1054358"/>
            <a:ext cx="104935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Od vzorce kyseliny kyanovodíkové HCN odebereme vodík. Zbyde nám</a:t>
            </a:r>
          </a:p>
          <a:p>
            <a:r>
              <a:rPr lang="cs-CZ" sz="2400" b="1" dirty="0">
                <a:latin typeface="Comic Sans MS" panose="030F0702030302020204" pitchFamily="66" charset="0"/>
              </a:rPr>
              <a:t>kyanidový aniont –CN</a:t>
            </a:r>
            <a:r>
              <a:rPr lang="cs-CZ" sz="2400" b="1" baseline="30000" dirty="0">
                <a:latin typeface="Comic Sans MS" panose="030F0702030302020204" pitchFamily="66" charset="0"/>
              </a:rPr>
              <a:t>-I</a:t>
            </a:r>
            <a:r>
              <a:rPr lang="cs-CZ" sz="2400" b="1" baseline="-25000" dirty="0">
                <a:latin typeface="Comic Sans MS" panose="030F0702030302020204" pitchFamily="66" charset="0"/>
              </a:rPr>
              <a:t>. </a:t>
            </a:r>
            <a:endParaRPr lang="cs-CZ" sz="2400" b="1" dirty="0">
              <a:latin typeface="Comic Sans MS" panose="030F0702030302020204" pitchFamily="66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4127520-EC27-45C0-B9B5-FA813C61B000}"/>
              </a:ext>
            </a:extLst>
          </p:cNvPr>
          <p:cNvSpPr txBox="1"/>
          <p:nvPr/>
        </p:nvSpPr>
        <p:spPr>
          <a:xfrm>
            <a:off x="765810" y="1885355"/>
            <a:ext cx="113159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Oxidační číslo aniontu je dáno počtem oddělených atomů vodíku ze vzorce </a:t>
            </a:r>
          </a:p>
          <a:p>
            <a:r>
              <a:rPr lang="cs-CZ" sz="2400" b="1" dirty="0">
                <a:latin typeface="Comic Sans MS" panose="030F0702030302020204" pitchFamily="66" charset="0"/>
              </a:rPr>
              <a:t>kyseliny. (Jeho záporné znaménko si můžeme zapamatovat podle toho, že</a:t>
            </a:r>
          </a:p>
          <a:p>
            <a:r>
              <a:rPr lang="cs-CZ" sz="2400" b="1" dirty="0">
                <a:latin typeface="Comic Sans MS" panose="030F0702030302020204" pitchFamily="66" charset="0"/>
              </a:rPr>
              <a:t>jako </a:t>
            </a:r>
            <a:r>
              <a:rPr lang="cs-CZ" sz="2400" b="1" dirty="0">
                <a:highlight>
                  <a:srgbClr val="FFFF00"/>
                </a:highlight>
                <a:latin typeface="Comic Sans MS" panose="030F0702030302020204" pitchFamily="66" charset="0"/>
              </a:rPr>
              <a:t>mínus </a:t>
            </a:r>
            <a:r>
              <a:rPr lang="cs-CZ" sz="2400" b="1" dirty="0">
                <a:latin typeface="Comic Sans MS" panose="030F0702030302020204" pitchFamily="66" charset="0"/>
              </a:rPr>
              <a:t>vodík) 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B2FAE86-12D0-411A-8D51-F777BC7B38EA}"/>
              </a:ext>
            </a:extLst>
          </p:cNvPr>
          <p:cNvSpPr txBox="1"/>
          <p:nvPr/>
        </p:nvSpPr>
        <p:spPr>
          <a:xfrm>
            <a:off x="4479153" y="3198167"/>
            <a:ext cx="2817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highlight>
                  <a:srgbClr val="FFFF00"/>
                </a:highlight>
                <a:latin typeface="Comic Sans MS" panose="030F0702030302020204" pitchFamily="66" charset="0"/>
              </a:rPr>
              <a:t>H</a:t>
            </a:r>
            <a:r>
              <a:rPr lang="cs-CZ" sz="2400" b="1" dirty="0">
                <a:latin typeface="Comic Sans MS" panose="030F0702030302020204" pitchFamily="66" charset="0"/>
              </a:rPr>
              <a:t>-CN      –CN</a:t>
            </a:r>
            <a:r>
              <a:rPr lang="cs-CZ" sz="2400" b="1" baseline="30000" dirty="0">
                <a:highlight>
                  <a:srgbClr val="FFFF00"/>
                </a:highlight>
                <a:latin typeface="Comic Sans MS" panose="030F0702030302020204" pitchFamily="66" charset="0"/>
              </a:rPr>
              <a:t>-I</a:t>
            </a:r>
            <a:r>
              <a:rPr lang="cs-CZ" sz="2400" b="1" dirty="0">
                <a:latin typeface="Comic Sans MS" panose="030F0702030302020204" pitchFamily="66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64678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F818D7D-48B2-46D8-9B8B-6512E9229AD8}"/>
              </a:ext>
            </a:extLst>
          </p:cNvPr>
          <p:cNvSpPr txBox="1"/>
          <p:nvPr/>
        </p:nvSpPr>
        <p:spPr>
          <a:xfrm>
            <a:off x="842211" y="312821"/>
            <a:ext cx="2425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Z názvu vzorec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882878D-C017-427A-B7C4-4D33210678E9}"/>
              </a:ext>
            </a:extLst>
          </p:cNvPr>
          <p:cNvSpPr txBox="1"/>
          <p:nvPr/>
        </p:nvSpPr>
        <p:spPr>
          <a:xfrm>
            <a:off x="757990" y="970547"/>
            <a:ext cx="4847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-1. značky v obráceném pořadí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B35B38F-C541-438A-BCD5-3ED8C950BEBA}"/>
              </a:ext>
            </a:extLst>
          </p:cNvPr>
          <p:cNvSpPr txBox="1"/>
          <p:nvPr/>
        </p:nvSpPr>
        <p:spPr>
          <a:xfrm>
            <a:off x="7395411" y="312820"/>
            <a:ext cx="2581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Kyanid vápe</a:t>
            </a:r>
            <a:r>
              <a:rPr lang="cs-CZ" sz="2400" b="1" dirty="0">
                <a:highlight>
                  <a:srgbClr val="00FF00"/>
                </a:highlight>
                <a:latin typeface="Comic Sans MS" panose="030F0702030302020204" pitchFamily="66" charset="0"/>
              </a:rPr>
              <a:t>natý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212EA9D-136E-45D8-8008-7BD76A09E4CC}"/>
              </a:ext>
            </a:extLst>
          </p:cNvPr>
          <p:cNvSpPr txBox="1"/>
          <p:nvPr/>
        </p:nvSpPr>
        <p:spPr>
          <a:xfrm>
            <a:off x="7952874" y="954505"/>
            <a:ext cx="1780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Ca  CN  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75B7B50-7798-4E76-BC40-E06F5E38BEE1}"/>
              </a:ext>
            </a:extLst>
          </p:cNvPr>
          <p:cNvSpPr txBox="1"/>
          <p:nvPr/>
        </p:nvSpPr>
        <p:spPr>
          <a:xfrm>
            <a:off x="757990" y="1628273"/>
            <a:ext cx="4184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-2. doplníme oxidační čísla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6E0684B-5A31-40D6-BBE4-242B8B725274}"/>
              </a:ext>
            </a:extLst>
          </p:cNvPr>
          <p:cNvSpPr txBox="1"/>
          <p:nvPr/>
        </p:nvSpPr>
        <p:spPr>
          <a:xfrm>
            <a:off x="7952874" y="1628273"/>
            <a:ext cx="1780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latin typeface="Comic Sans MS" panose="030F0702030302020204" pitchFamily="66" charset="0"/>
              </a:rPr>
              <a:t>Ca</a:t>
            </a:r>
            <a:r>
              <a:rPr lang="cs-CZ" sz="2400" b="1" baseline="30000" dirty="0" err="1">
                <a:latin typeface="Comic Sans MS" panose="030F0702030302020204" pitchFamily="66" charset="0"/>
              </a:rPr>
              <a:t>II</a:t>
            </a:r>
            <a:r>
              <a:rPr lang="cs-CZ" sz="2400" b="1" dirty="0">
                <a:latin typeface="Comic Sans MS" panose="030F0702030302020204" pitchFamily="66" charset="0"/>
              </a:rPr>
              <a:t> CN</a:t>
            </a:r>
            <a:r>
              <a:rPr lang="cs-CZ" sz="2400" b="1" baseline="30000" dirty="0">
                <a:latin typeface="Comic Sans MS" panose="030F0702030302020204" pitchFamily="66" charset="0"/>
              </a:rPr>
              <a:t>-I</a:t>
            </a:r>
            <a:r>
              <a:rPr lang="cs-CZ" sz="2400" b="1" dirty="0">
                <a:latin typeface="Comic Sans MS" panose="030F0702030302020204" pitchFamily="66" charset="0"/>
              </a:rPr>
              <a:t>  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DAE4F45-5011-4655-8AC6-D729BF7BB765}"/>
              </a:ext>
            </a:extLst>
          </p:cNvPr>
          <p:cNvSpPr txBox="1"/>
          <p:nvPr/>
        </p:nvSpPr>
        <p:spPr>
          <a:xfrm>
            <a:off x="757990" y="2285999"/>
            <a:ext cx="3155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-3. křížové pravidlo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C1E6F16-4630-4048-896B-3DDBADB93AC5}"/>
              </a:ext>
            </a:extLst>
          </p:cNvPr>
          <p:cNvSpPr txBox="1"/>
          <p:nvPr/>
        </p:nvSpPr>
        <p:spPr>
          <a:xfrm>
            <a:off x="7952873" y="2237875"/>
            <a:ext cx="2023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latin typeface="Comic Sans MS" panose="030F0702030302020204" pitchFamily="66" charset="0"/>
              </a:rPr>
              <a:t>Ca</a:t>
            </a:r>
            <a:r>
              <a:rPr lang="cs-CZ" sz="2400" b="1" baseline="30000" dirty="0" err="1">
                <a:latin typeface="Comic Sans MS" panose="030F0702030302020204" pitchFamily="66" charset="0"/>
              </a:rPr>
              <a:t>II</a:t>
            </a:r>
            <a:r>
              <a:rPr lang="cs-CZ" sz="2400" b="1" dirty="0">
                <a:latin typeface="Comic Sans MS" panose="030F0702030302020204" pitchFamily="66" charset="0"/>
              </a:rPr>
              <a:t> CN</a:t>
            </a:r>
            <a:r>
              <a:rPr lang="cs-CZ" sz="2400" b="1" baseline="30000" dirty="0">
                <a:latin typeface="Comic Sans MS" panose="030F0702030302020204" pitchFamily="66" charset="0"/>
              </a:rPr>
              <a:t>-I</a:t>
            </a:r>
            <a:r>
              <a:rPr lang="cs-CZ" sz="2400" b="1" dirty="0">
                <a:latin typeface="Comic Sans MS" panose="030F0702030302020204" pitchFamily="66" charset="0"/>
              </a:rPr>
              <a:t>   </a:t>
            </a: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1B099275-CA65-417E-BF6A-C7C9BA411717}"/>
              </a:ext>
            </a:extLst>
          </p:cNvPr>
          <p:cNvCxnSpPr>
            <a:cxnSpLocks/>
          </p:cNvCxnSpPr>
          <p:nvPr/>
        </p:nvCxnSpPr>
        <p:spPr>
          <a:xfrm>
            <a:off x="8428122" y="2330570"/>
            <a:ext cx="800099" cy="3689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B36DCD14-4064-4A50-8DF3-DBF5D18F190A}"/>
              </a:ext>
            </a:extLst>
          </p:cNvPr>
          <p:cNvSpPr txBox="1"/>
          <p:nvPr/>
        </p:nvSpPr>
        <p:spPr>
          <a:xfrm>
            <a:off x="9183527" y="2366662"/>
            <a:ext cx="309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baseline="-25000" dirty="0">
                <a:latin typeface="Comic Sans MS" panose="030F0702030302020204" pitchFamily="66" charset="0"/>
              </a:rPr>
              <a:t>2</a:t>
            </a:r>
            <a:endParaRPr lang="cs-CZ" sz="2400" dirty="0"/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9DAA0FBC-2239-429D-8F31-984E428ADE37}"/>
              </a:ext>
            </a:extLst>
          </p:cNvPr>
          <p:cNvCxnSpPr>
            <a:cxnSpLocks/>
          </p:cNvCxnSpPr>
          <p:nvPr/>
        </p:nvCxnSpPr>
        <p:spPr>
          <a:xfrm flipH="1">
            <a:off x="8428122" y="2407229"/>
            <a:ext cx="841397" cy="2923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D7BC699A-89B1-49C3-BEA2-C4BC6F6B5461}"/>
              </a:ext>
            </a:extLst>
          </p:cNvPr>
          <p:cNvSpPr txBox="1"/>
          <p:nvPr/>
        </p:nvSpPr>
        <p:spPr>
          <a:xfrm>
            <a:off x="8280332" y="2468707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baseline="-250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016D7572-A9FF-4CA1-A924-431BFA3E82FC}"/>
              </a:ext>
            </a:extLst>
          </p:cNvPr>
          <p:cNvSpPr txBox="1"/>
          <p:nvPr/>
        </p:nvSpPr>
        <p:spPr>
          <a:xfrm>
            <a:off x="5152142" y="2807261"/>
            <a:ext cx="6434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1 se nepíše, 2 platí pro celou skupinu</a:t>
            </a:r>
          </a:p>
          <a:p>
            <a:r>
              <a:rPr lang="cs-CZ" sz="2400" b="1" dirty="0">
                <a:latin typeface="Comic Sans MS" panose="030F0702030302020204" pitchFamily="66" charset="0"/>
              </a:rPr>
              <a:t>- musíme dát do závorky (viz hydroxidy)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AA011608-1374-4836-956B-987507E00291}"/>
              </a:ext>
            </a:extLst>
          </p:cNvPr>
          <p:cNvSpPr txBox="1"/>
          <p:nvPr/>
        </p:nvSpPr>
        <p:spPr>
          <a:xfrm>
            <a:off x="8146225" y="3843756"/>
            <a:ext cx="1636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Ca</a:t>
            </a:r>
            <a:r>
              <a:rPr lang="cs-CZ" sz="2400" b="1" baseline="-25000" dirty="0">
                <a:latin typeface="Comic Sans MS" panose="030F0702030302020204" pitchFamily="66" charset="0"/>
              </a:rPr>
              <a:t>1</a:t>
            </a:r>
            <a:r>
              <a:rPr lang="cs-CZ" sz="2400" b="1" dirty="0">
                <a:latin typeface="Comic Sans MS" panose="030F0702030302020204" pitchFamily="66" charset="0"/>
              </a:rPr>
              <a:t> CN </a:t>
            </a:r>
            <a:r>
              <a:rPr lang="cs-CZ" sz="2400" b="1" baseline="-25000" dirty="0">
                <a:latin typeface="Comic Sans MS" panose="030F0702030302020204" pitchFamily="66" charset="0"/>
              </a:rPr>
              <a:t>2</a:t>
            </a:r>
            <a:r>
              <a:rPr lang="cs-CZ" sz="2400" b="1" dirty="0">
                <a:latin typeface="Comic Sans MS" panose="030F0702030302020204" pitchFamily="66" charset="0"/>
              </a:rPr>
              <a:t> </a:t>
            </a:r>
          </a:p>
        </p:txBody>
      </p: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E1D4344A-684A-4142-AD01-776B56BE3808}"/>
              </a:ext>
            </a:extLst>
          </p:cNvPr>
          <p:cNvCxnSpPr>
            <a:cxnSpLocks/>
          </p:cNvCxnSpPr>
          <p:nvPr/>
        </p:nvCxnSpPr>
        <p:spPr>
          <a:xfrm>
            <a:off x="8614898" y="4201030"/>
            <a:ext cx="142182" cy="0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84857E4A-B650-4EC7-BFDA-27E1E23E21F3}"/>
              </a:ext>
            </a:extLst>
          </p:cNvPr>
          <p:cNvSpPr txBox="1"/>
          <p:nvPr/>
        </p:nvSpPr>
        <p:spPr>
          <a:xfrm>
            <a:off x="8716668" y="3859798"/>
            <a:ext cx="889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(   )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9529344D-C743-418D-836F-79E2CF594399}"/>
              </a:ext>
            </a:extLst>
          </p:cNvPr>
          <p:cNvSpPr txBox="1"/>
          <p:nvPr/>
        </p:nvSpPr>
        <p:spPr>
          <a:xfrm>
            <a:off x="8301946" y="4654823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Ca(CN)</a:t>
            </a:r>
            <a:r>
              <a:rPr lang="cs-CZ" sz="2400" b="1" baseline="-25000" dirty="0">
                <a:latin typeface="Comic Sans MS" panose="030F0702030302020204" pitchFamily="66" charset="0"/>
              </a:rPr>
              <a:t>2</a:t>
            </a:r>
            <a:endParaRPr lang="cs-CZ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65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5" grpId="0"/>
      <p:bldP spid="19" grpId="0"/>
      <p:bldP spid="20" grpId="0"/>
      <p:bldP spid="22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F818D7D-48B2-46D8-9B8B-6512E9229AD8}"/>
              </a:ext>
            </a:extLst>
          </p:cNvPr>
          <p:cNvSpPr txBox="1"/>
          <p:nvPr/>
        </p:nvSpPr>
        <p:spPr>
          <a:xfrm>
            <a:off x="842211" y="312821"/>
            <a:ext cx="2608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Ze vzorce název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B35B38F-C541-438A-BCD5-3ED8C950BEBA}"/>
              </a:ext>
            </a:extLst>
          </p:cNvPr>
          <p:cNvSpPr txBox="1"/>
          <p:nvPr/>
        </p:nvSpPr>
        <p:spPr>
          <a:xfrm>
            <a:off x="7485032" y="312821"/>
            <a:ext cx="1616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 </a:t>
            </a:r>
            <a:r>
              <a:rPr lang="cs-CZ" sz="2400" b="1" dirty="0" err="1">
                <a:latin typeface="Comic Sans MS" panose="030F0702030302020204" pitchFamily="66" charset="0"/>
              </a:rPr>
              <a:t>Sn</a:t>
            </a:r>
            <a:r>
              <a:rPr lang="cs-CZ" sz="2400" b="1" dirty="0">
                <a:latin typeface="Comic Sans MS" panose="030F0702030302020204" pitchFamily="66" charset="0"/>
              </a:rPr>
              <a:t> (CN)</a:t>
            </a:r>
            <a:r>
              <a:rPr lang="cs-CZ" sz="2400" b="1" baseline="-25000" dirty="0">
                <a:latin typeface="Comic Sans MS" panose="030F0702030302020204" pitchFamily="66" charset="0"/>
              </a:rPr>
              <a:t>4</a:t>
            </a:r>
            <a:endParaRPr lang="cs-CZ" sz="2400" b="1" dirty="0">
              <a:highlight>
                <a:srgbClr val="00FF00"/>
              </a:highlight>
              <a:latin typeface="Comic Sans MS" panose="030F0702030302020204" pitchFamily="66" charset="0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DDA82E79-7E65-4708-841C-E69390B6649A}"/>
              </a:ext>
            </a:extLst>
          </p:cNvPr>
          <p:cNvSpPr txBox="1"/>
          <p:nvPr/>
        </p:nvSpPr>
        <p:spPr>
          <a:xfrm>
            <a:off x="994611" y="1211178"/>
            <a:ext cx="4615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-1. obrácené křížové pravidlo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A26EFE26-FC1C-472D-8C54-E120086EA169}"/>
              </a:ext>
            </a:extLst>
          </p:cNvPr>
          <p:cNvSpPr txBox="1"/>
          <p:nvPr/>
        </p:nvSpPr>
        <p:spPr>
          <a:xfrm>
            <a:off x="7637432" y="1211178"/>
            <a:ext cx="1483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latin typeface="Comic Sans MS" panose="030F0702030302020204" pitchFamily="66" charset="0"/>
              </a:rPr>
              <a:t>Sn</a:t>
            </a:r>
            <a:r>
              <a:rPr lang="cs-CZ" sz="2400" b="1" dirty="0">
                <a:latin typeface="Comic Sans MS" panose="030F0702030302020204" pitchFamily="66" charset="0"/>
              </a:rPr>
              <a:t> (CN)</a:t>
            </a:r>
            <a:r>
              <a:rPr lang="cs-CZ" sz="2400" b="1" baseline="-25000" dirty="0">
                <a:latin typeface="Comic Sans MS" panose="030F0702030302020204" pitchFamily="66" charset="0"/>
              </a:rPr>
              <a:t>4</a:t>
            </a:r>
            <a:endParaRPr lang="cs-CZ" sz="2400" b="1" dirty="0">
              <a:highlight>
                <a:srgbClr val="00FF00"/>
              </a:highlight>
              <a:latin typeface="Comic Sans MS" panose="030F0702030302020204" pitchFamily="66" charset="0"/>
            </a:endParaRPr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79A368A4-E266-49EE-8F90-21109C0C5BD5}"/>
              </a:ext>
            </a:extLst>
          </p:cNvPr>
          <p:cNvCxnSpPr>
            <a:cxnSpLocks/>
          </p:cNvCxnSpPr>
          <p:nvPr/>
        </p:nvCxnSpPr>
        <p:spPr>
          <a:xfrm flipH="1" flipV="1">
            <a:off x="8205694" y="1171116"/>
            <a:ext cx="814137" cy="42110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0750FD24-0AC7-40CB-BB56-48C34A722644}"/>
              </a:ext>
            </a:extLst>
          </p:cNvPr>
          <p:cNvSpPr txBox="1"/>
          <p:nvPr/>
        </p:nvSpPr>
        <p:spPr>
          <a:xfrm>
            <a:off x="7842259" y="1130752"/>
            <a:ext cx="5260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baseline="30000" dirty="0">
                <a:latin typeface="Comic Sans MS" panose="030F0702030302020204" pitchFamily="66" charset="0"/>
              </a:rPr>
              <a:t>IV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74EBB966-6A43-4EC9-B452-C148873058A4}"/>
              </a:ext>
            </a:extLst>
          </p:cNvPr>
          <p:cNvSpPr txBox="1"/>
          <p:nvPr/>
        </p:nvSpPr>
        <p:spPr>
          <a:xfrm>
            <a:off x="8026188" y="1363079"/>
            <a:ext cx="3747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trike="sngStrike" baseline="-25000" dirty="0"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32" name="Přímá spojnice se šipkou 31">
            <a:extLst>
              <a:ext uri="{FF2B5EF4-FFF2-40B4-BE49-F238E27FC236}">
                <a16:creationId xmlns:a16="http://schemas.microsoft.com/office/drawing/2014/main" id="{810CCDF9-2576-4661-881C-2648DCB0A083}"/>
              </a:ext>
            </a:extLst>
          </p:cNvPr>
          <p:cNvCxnSpPr>
            <a:cxnSpLocks/>
          </p:cNvCxnSpPr>
          <p:nvPr/>
        </p:nvCxnSpPr>
        <p:spPr>
          <a:xfrm flipV="1">
            <a:off x="8165194" y="1113298"/>
            <a:ext cx="632816" cy="3560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2815C89E-F614-46E1-BC35-86E15BF8C8DC}"/>
              </a:ext>
            </a:extLst>
          </p:cNvPr>
          <p:cNvSpPr txBox="1"/>
          <p:nvPr/>
        </p:nvSpPr>
        <p:spPr>
          <a:xfrm>
            <a:off x="8708454" y="1053680"/>
            <a:ext cx="421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baseline="30000" dirty="0">
                <a:latin typeface="Comic Sans MS" panose="030F0702030302020204" pitchFamily="66" charset="0"/>
              </a:rPr>
              <a:t>-I</a:t>
            </a: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857E5BD5-75E9-4CEB-AB04-AD8B42E6ABB4}"/>
              </a:ext>
            </a:extLst>
          </p:cNvPr>
          <p:cNvSpPr txBox="1"/>
          <p:nvPr/>
        </p:nvSpPr>
        <p:spPr>
          <a:xfrm>
            <a:off x="994610" y="2109535"/>
            <a:ext cx="5235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-2. je záporné oxidační číslo OK?</a:t>
            </a:r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BACBD380-D429-46B9-A03A-C3652BE752EA}"/>
              </a:ext>
            </a:extLst>
          </p:cNvPr>
          <p:cNvSpPr txBox="1"/>
          <p:nvPr/>
        </p:nvSpPr>
        <p:spPr>
          <a:xfrm>
            <a:off x="7753487" y="2109535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ANO</a:t>
            </a: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63AE824D-A923-4D84-BA8A-A7195EBCFE9C}"/>
              </a:ext>
            </a:extLst>
          </p:cNvPr>
          <p:cNvSpPr txBox="1"/>
          <p:nvPr/>
        </p:nvSpPr>
        <p:spPr>
          <a:xfrm>
            <a:off x="1059578" y="3007892"/>
            <a:ext cx="3025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-3. vytvořím název</a:t>
            </a:r>
          </a:p>
        </p:txBody>
      </p:sp>
      <p:grpSp>
        <p:nvGrpSpPr>
          <p:cNvPr id="25" name="Skupina 24">
            <a:extLst>
              <a:ext uri="{FF2B5EF4-FFF2-40B4-BE49-F238E27FC236}">
                <a16:creationId xmlns:a16="http://schemas.microsoft.com/office/drawing/2014/main" id="{AFFD008A-1C51-4439-89DF-88BD58FD0870}"/>
              </a:ext>
            </a:extLst>
          </p:cNvPr>
          <p:cNvGrpSpPr/>
          <p:nvPr/>
        </p:nvGrpSpPr>
        <p:grpSpPr>
          <a:xfrm>
            <a:off x="7637432" y="2900170"/>
            <a:ext cx="1616148" cy="528830"/>
            <a:chOff x="7637432" y="2900170"/>
            <a:chExt cx="1616148" cy="528830"/>
          </a:xfrm>
        </p:grpSpPr>
        <p:sp>
          <p:nvSpPr>
            <p:cNvPr id="36" name="TextovéPole 35">
              <a:extLst>
                <a:ext uri="{FF2B5EF4-FFF2-40B4-BE49-F238E27FC236}">
                  <a16:creationId xmlns:a16="http://schemas.microsoft.com/office/drawing/2014/main" id="{F9DE31AA-AEDB-4940-AEE6-CB00D8EFCF20}"/>
                </a:ext>
              </a:extLst>
            </p:cNvPr>
            <p:cNvSpPr txBox="1"/>
            <p:nvPr/>
          </p:nvSpPr>
          <p:spPr>
            <a:xfrm>
              <a:off x="7637432" y="2967335"/>
              <a:ext cx="16161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>
                  <a:latin typeface="Comic Sans MS" panose="030F0702030302020204" pitchFamily="66" charset="0"/>
                </a:rPr>
                <a:t> </a:t>
              </a:r>
              <a:r>
                <a:rPr lang="cs-CZ" sz="2400" b="1" dirty="0" err="1">
                  <a:latin typeface="Comic Sans MS" panose="030F0702030302020204" pitchFamily="66" charset="0"/>
                </a:rPr>
                <a:t>Sn</a:t>
              </a:r>
              <a:r>
                <a:rPr lang="cs-CZ" sz="2400" b="1" dirty="0">
                  <a:latin typeface="Comic Sans MS" panose="030F0702030302020204" pitchFamily="66" charset="0"/>
                </a:rPr>
                <a:t> (CN)</a:t>
              </a:r>
              <a:r>
                <a:rPr lang="cs-CZ" sz="2400" b="1" baseline="-25000" dirty="0">
                  <a:latin typeface="Comic Sans MS" panose="030F0702030302020204" pitchFamily="66" charset="0"/>
                </a:rPr>
                <a:t>4</a:t>
              </a:r>
              <a:endParaRPr lang="cs-CZ" sz="2400" b="1" dirty="0">
                <a:highlight>
                  <a:srgbClr val="00FF00"/>
                </a:highlight>
                <a:latin typeface="Comic Sans MS" panose="030F0702030302020204" pitchFamily="66" charset="0"/>
              </a:endParaRPr>
            </a:p>
          </p:txBody>
        </p:sp>
        <p:sp>
          <p:nvSpPr>
            <p:cNvPr id="38" name="TextovéPole 37">
              <a:extLst>
                <a:ext uri="{FF2B5EF4-FFF2-40B4-BE49-F238E27FC236}">
                  <a16:creationId xmlns:a16="http://schemas.microsoft.com/office/drawing/2014/main" id="{29EDF7A0-E285-4233-9979-C4177B5944A7}"/>
                </a:ext>
              </a:extLst>
            </p:cNvPr>
            <p:cNvSpPr txBox="1"/>
            <p:nvPr/>
          </p:nvSpPr>
          <p:spPr>
            <a:xfrm>
              <a:off x="8075739" y="2900170"/>
              <a:ext cx="4347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baseline="30000" dirty="0">
                  <a:latin typeface="Comic Sans MS" panose="030F0702030302020204" pitchFamily="66" charset="0"/>
                </a:rPr>
                <a:t>IV</a:t>
              </a:r>
            </a:p>
          </p:txBody>
        </p:sp>
        <p:sp>
          <p:nvSpPr>
            <p:cNvPr id="39" name="TextovéPole 38">
              <a:extLst>
                <a:ext uri="{FF2B5EF4-FFF2-40B4-BE49-F238E27FC236}">
                  <a16:creationId xmlns:a16="http://schemas.microsoft.com/office/drawing/2014/main" id="{B73449AF-92A1-4003-A4AD-789D713E955E}"/>
                </a:ext>
              </a:extLst>
            </p:cNvPr>
            <p:cNvSpPr txBox="1"/>
            <p:nvPr/>
          </p:nvSpPr>
          <p:spPr>
            <a:xfrm>
              <a:off x="8831670" y="2900170"/>
              <a:ext cx="4219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baseline="30000" dirty="0">
                  <a:latin typeface="Comic Sans MS" panose="030F0702030302020204" pitchFamily="66" charset="0"/>
                </a:rPr>
                <a:t>-I</a:t>
              </a:r>
            </a:p>
          </p:txBody>
        </p:sp>
      </p:grp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2532D619-D842-41D3-B6DD-ADE019E2F12F}"/>
              </a:ext>
            </a:extLst>
          </p:cNvPr>
          <p:cNvCxnSpPr>
            <a:cxnSpLocks/>
          </p:cNvCxnSpPr>
          <p:nvPr/>
        </p:nvCxnSpPr>
        <p:spPr>
          <a:xfrm flipH="1">
            <a:off x="7996989" y="3034413"/>
            <a:ext cx="216568" cy="8702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ovéPole 42">
            <a:extLst>
              <a:ext uri="{FF2B5EF4-FFF2-40B4-BE49-F238E27FC236}">
                <a16:creationId xmlns:a16="http://schemas.microsoft.com/office/drawing/2014/main" id="{4F40C8B4-EFB3-4E7A-845E-2B1EEBD779F8}"/>
              </a:ext>
            </a:extLst>
          </p:cNvPr>
          <p:cNvSpPr txBox="1"/>
          <p:nvPr/>
        </p:nvSpPr>
        <p:spPr>
          <a:xfrm>
            <a:off x="7057512" y="3904701"/>
            <a:ext cx="1018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-</a:t>
            </a:r>
            <a:r>
              <a:rPr lang="cs-CZ" sz="2400" b="1" dirty="0" err="1">
                <a:latin typeface="Comic Sans MS" panose="030F0702030302020204" pitchFamily="66" charset="0"/>
              </a:rPr>
              <a:t>ičitý</a:t>
            </a:r>
            <a:endParaRPr lang="cs-CZ" sz="2400" b="1" dirty="0">
              <a:latin typeface="Comic Sans MS" panose="030F0702030302020204" pitchFamily="66" charset="0"/>
            </a:endParaRPr>
          </a:p>
        </p:txBody>
      </p:sp>
      <p:cxnSp>
        <p:nvCxnSpPr>
          <p:cNvPr id="44" name="Přímá spojnice se šipkou 43">
            <a:extLst>
              <a:ext uri="{FF2B5EF4-FFF2-40B4-BE49-F238E27FC236}">
                <a16:creationId xmlns:a16="http://schemas.microsoft.com/office/drawing/2014/main" id="{46E8B6F6-4277-45E3-B567-79712E1AE86F}"/>
              </a:ext>
            </a:extLst>
          </p:cNvPr>
          <p:cNvCxnSpPr>
            <a:cxnSpLocks/>
          </p:cNvCxnSpPr>
          <p:nvPr/>
        </p:nvCxnSpPr>
        <p:spPr>
          <a:xfrm>
            <a:off x="9120530" y="3085620"/>
            <a:ext cx="185364" cy="81908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6540F9FF-6E89-408A-B1B8-55F6AA3B29D4}"/>
              </a:ext>
            </a:extLst>
          </p:cNvPr>
          <p:cNvSpPr txBox="1"/>
          <p:nvPr/>
        </p:nvSpPr>
        <p:spPr>
          <a:xfrm>
            <a:off x="8704098" y="3869964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kyanid</a:t>
            </a:r>
          </a:p>
        </p:txBody>
      </p:sp>
      <p:sp>
        <p:nvSpPr>
          <p:cNvPr id="47" name="TextovéPole 46">
            <a:extLst>
              <a:ext uri="{FF2B5EF4-FFF2-40B4-BE49-F238E27FC236}">
                <a16:creationId xmlns:a16="http://schemas.microsoft.com/office/drawing/2014/main" id="{C2BCC2CA-0E83-467A-A0C7-0F9679640BAB}"/>
              </a:ext>
            </a:extLst>
          </p:cNvPr>
          <p:cNvSpPr txBox="1"/>
          <p:nvPr/>
        </p:nvSpPr>
        <p:spPr>
          <a:xfrm>
            <a:off x="7280764" y="4732253"/>
            <a:ext cx="2329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kyanid </a:t>
            </a:r>
            <a:r>
              <a:rPr lang="cs-CZ" sz="2400" b="1" dirty="0" err="1">
                <a:latin typeface="Comic Sans MS" panose="030F0702030302020204" pitchFamily="66" charset="0"/>
              </a:rPr>
              <a:t>ciničitý</a:t>
            </a:r>
            <a:endParaRPr lang="cs-CZ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89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30" grpId="0"/>
      <p:bldP spid="31" grpId="0"/>
      <p:bldP spid="33" grpId="0"/>
      <p:bldP spid="34" grpId="0"/>
      <p:bldP spid="35" grpId="0"/>
      <p:bldP spid="37" grpId="0"/>
      <p:bldP spid="43" grpId="0"/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ovéPole 23">
            <a:extLst>
              <a:ext uri="{FF2B5EF4-FFF2-40B4-BE49-F238E27FC236}">
                <a16:creationId xmlns:a16="http://schemas.microsoft.com/office/drawing/2014/main" id="{1671E161-BDCA-4A49-B5F1-D17BD68D96B0}"/>
              </a:ext>
            </a:extLst>
          </p:cNvPr>
          <p:cNvSpPr txBox="1"/>
          <p:nvPr/>
        </p:nvSpPr>
        <p:spPr>
          <a:xfrm>
            <a:off x="765810" y="445770"/>
            <a:ext cx="4424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Kyselina dusičná - dusičnany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498E6E6D-9CED-4BC9-9A06-553A8EFA5481}"/>
              </a:ext>
            </a:extLst>
          </p:cNvPr>
          <p:cNvSpPr txBox="1"/>
          <p:nvPr/>
        </p:nvSpPr>
        <p:spPr>
          <a:xfrm>
            <a:off x="765810" y="1054358"/>
            <a:ext cx="96824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Od vzorce kyseliny dusičné HNO</a:t>
            </a:r>
            <a:r>
              <a:rPr lang="cs-CZ" sz="2400" b="1" baseline="-25000" dirty="0">
                <a:latin typeface="Comic Sans MS" panose="030F0702030302020204" pitchFamily="66" charset="0"/>
              </a:rPr>
              <a:t>3</a:t>
            </a:r>
            <a:r>
              <a:rPr lang="cs-CZ" sz="2400" b="1" dirty="0">
                <a:latin typeface="Comic Sans MS" panose="030F0702030302020204" pitchFamily="66" charset="0"/>
              </a:rPr>
              <a:t> odebereme vodík. Zbyde nám</a:t>
            </a:r>
          </a:p>
          <a:p>
            <a:r>
              <a:rPr lang="cs-CZ" sz="2400" b="1" dirty="0">
                <a:latin typeface="Comic Sans MS" panose="030F0702030302020204" pitchFamily="66" charset="0"/>
              </a:rPr>
              <a:t>dusičnanový aniont –NO</a:t>
            </a:r>
            <a:r>
              <a:rPr lang="cs-CZ" sz="2400" b="1" baseline="-25000" dirty="0">
                <a:latin typeface="Comic Sans MS" panose="030F0702030302020204" pitchFamily="66" charset="0"/>
              </a:rPr>
              <a:t>3</a:t>
            </a:r>
            <a:r>
              <a:rPr lang="cs-CZ" sz="2400" b="1" baseline="30000" dirty="0">
                <a:latin typeface="Comic Sans MS" panose="030F0702030302020204" pitchFamily="66" charset="0"/>
              </a:rPr>
              <a:t>-I</a:t>
            </a:r>
            <a:r>
              <a:rPr lang="cs-CZ" sz="2400" b="1" baseline="-25000" dirty="0">
                <a:latin typeface="Comic Sans MS" panose="030F0702030302020204" pitchFamily="66" charset="0"/>
              </a:rPr>
              <a:t>. </a:t>
            </a:r>
            <a:endParaRPr lang="cs-CZ" sz="2400" b="1" dirty="0">
              <a:latin typeface="Comic Sans MS" panose="030F0702030302020204" pitchFamily="66" charset="0"/>
            </a:endParaRP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53B4F495-FBBD-4D14-AFEB-B6FF052D95AE}"/>
              </a:ext>
            </a:extLst>
          </p:cNvPr>
          <p:cNvSpPr txBox="1"/>
          <p:nvPr/>
        </p:nvSpPr>
        <p:spPr>
          <a:xfrm>
            <a:off x="4659626" y="1885355"/>
            <a:ext cx="3160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highlight>
                  <a:srgbClr val="FFFF00"/>
                </a:highlight>
                <a:latin typeface="Comic Sans MS" panose="030F0702030302020204" pitchFamily="66" charset="0"/>
              </a:rPr>
              <a:t>H</a:t>
            </a:r>
            <a:r>
              <a:rPr lang="cs-CZ" sz="2400" b="1" dirty="0">
                <a:latin typeface="Comic Sans MS" panose="030F0702030302020204" pitchFamily="66" charset="0"/>
              </a:rPr>
              <a:t>NO</a:t>
            </a:r>
            <a:r>
              <a:rPr lang="cs-CZ" sz="2400" b="1" baseline="-25000" dirty="0">
                <a:latin typeface="Comic Sans MS" panose="030F0702030302020204" pitchFamily="66" charset="0"/>
              </a:rPr>
              <a:t>3</a:t>
            </a:r>
            <a:r>
              <a:rPr lang="cs-CZ" sz="2400" b="1" dirty="0">
                <a:latin typeface="Comic Sans MS" panose="030F0702030302020204" pitchFamily="66" charset="0"/>
              </a:rPr>
              <a:t>      –NO</a:t>
            </a:r>
            <a:r>
              <a:rPr lang="cs-CZ" sz="2400" b="1" baseline="-25000" dirty="0">
                <a:latin typeface="Comic Sans MS" panose="030F0702030302020204" pitchFamily="66" charset="0"/>
              </a:rPr>
              <a:t>3</a:t>
            </a:r>
            <a:r>
              <a:rPr lang="cs-CZ" sz="2400" b="1" baseline="30000" dirty="0">
                <a:highlight>
                  <a:srgbClr val="FFFF00"/>
                </a:highlight>
                <a:latin typeface="Comic Sans MS" panose="030F0702030302020204" pitchFamily="66" charset="0"/>
              </a:rPr>
              <a:t>-I</a:t>
            </a:r>
            <a:r>
              <a:rPr lang="cs-CZ" sz="2400" b="1" dirty="0">
                <a:latin typeface="Comic Sans MS" panose="030F0702030302020204" pitchFamily="66" charset="0"/>
              </a:rPr>
              <a:t>     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7B35CBD5-CD7B-4234-A525-582B69D615B5}"/>
              </a:ext>
            </a:extLst>
          </p:cNvPr>
          <p:cNvSpPr txBox="1"/>
          <p:nvPr/>
        </p:nvSpPr>
        <p:spPr>
          <a:xfrm>
            <a:off x="765810" y="2622884"/>
            <a:ext cx="2425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Z názvu vzorec</a:t>
            </a: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F3C52686-9747-490E-96A3-A5452179D4B6}"/>
              </a:ext>
            </a:extLst>
          </p:cNvPr>
          <p:cNvSpPr txBox="1"/>
          <p:nvPr/>
        </p:nvSpPr>
        <p:spPr>
          <a:xfrm>
            <a:off x="7178843" y="2622883"/>
            <a:ext cx="2414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dusičnan sod</a:t>
            </a:r>
            <a:r>
              <a:rPr lang="cs-CZ" sz="2400" b="1" dirty="0">
                <a:highlight>
                  <a:srgbClr val="00FF00"/>
                </a:highlight>
                <a:latin typeface="Comic Sans MS" panose="030F0702030302020204" pitchFamily="66" charset="0"/>
              </a:rPr>
              <a:t>ný</a:t>
            </a: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0E337966-E376-4DEB-BC20-C4B06FA32A8D}"/>
              </a:ext>
            </a:extLst>
          </p:cNvPr>
          <p:cNvSpPr txBox="1"/>
          <p:nvPr/>
        </p:nvSpPr>
        <p:spPr>
          <a:xfrm>
            <a:off x="587972" y="4855489"/>
            <a:ext cx="3155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-3. křížové pravidlo</a:t>
            </a:r>
          </a:p>
        </p:txBody>
      </p: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D57FB30B-321D-44A7-A233-7212F26B3B5C}"/>
              </a:ext>
            </a:extLst>
          </p:cNvPr>
          <p:cNvSpPr txBox="1"/>
          <p:nvPr/>
        </p:nvSpPr>
        <p:spPr>
          <a:xfrm>
            <a:off x="554213" y="3370422"/>
            <a:ext cx="4847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-1. značky v obráceném pořadí</a:t>
            </a:r>
          </a:p>
        </p:txBody>
      </p:sp>
      <p:sp>
        <p:nvSpPr>
          <p:cNvPr id="48" name="TextovéPole 47">
            <a:extLst>
              <a:ext uri="{FF2B5EF4-FFF2-40B4-BE49-F238E27FC236}">
                <a16:creationId xmlns:a16="http://schemas.microsoft.com/office/drawing/2014/main" id="{3531BF32-1CE1-4096-A9A0-50EE25E74604}"/>
              </a:ext>
            </a:extLst>
          </p:cNvPr>
          <p:cNvSpPr txBox="1"/>
          <p:nvPr/>
        </p:nvSpPr>
        <p:spPr>
          <a:xfrm>
            <a:off x="7731270" y="3370422"/>
            <a:ext cx="1582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Na  NO</a:t>
            </a:r>
            <a:r>
              <a:rPr lang="cs-CZ" sz="2400" b="1" baseline="-25000" dirty="0">
                <a:latin typeface="Comic Sans MS" panose="030F0702030302020204" pitchFamily="66" charset="0"/>
              </a:rPr>
              <a:t>3 </a:t>
            </a:r>
            <a:endParaRPr lang="cs-CZ" sz="2400" b="1" dirty="0">
              <a:highlight>
                <a:srgbClr val="00FF00"/>
              </a:highlight>
              <a:latin typeface="Comic Sans MS" panose="030F0702030302020204" pitchFamily="66" charset="0"/>
            </a:endParaRPr>
          </a:p>
        </p:txBody>
      </p:sp>
      <p:sp>
        <p:nvSpPr>
          <p:cNvPr id="49" name="TextovéPole 48">
            <a:extLst>
              <a:ext uri="{FF2B5EF4-FFF2-40B4-BE49-F238E27FC236}">
                <a16:creationId xmlns:a16="http://schemas.microsoft.com/office/drawing/2014/main" id="{9559D991-425E-44B1-AE9F-934D1C567223}"/>
              </a:ext>
            </a:extLst>
          </p:cNvPr>
          <p:cNvSpPr txBox="1"/>
          <p:nvPr/>
        </p:nvSpPr>
        <p:spPr>
          <a:xfrm>
            <a:off x="554213" y="4117960"/>
            <a:ext cx="4184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-2. doplníme oxidační čísla</a:t>
            </a:r>
          </a:p>
        </p:txBody>
      </p:sp>
      <p:sp>
        <p:nvSpPr>
          <p:cNvPr id="50" name="TextovéPole 49">
            <a:extLst>
              <a:ext uri="{FF2B5EF4-FFF2-40B4-BE49-F238E27FC236}">
                <a16:creationId xmlns:a16="http://schemas.microsoft.com/office/drawing/2014/main" id="{5FE3B58A-7070-4E48-91BC-0FD60783D6F9}"/>
              </a:ext>
            </a:extLst>
          </p:cNvPr>
          <p:cNvSpPr txBox="1"/>
          <p:nvPr/>
        </p:nvSpPr>
        <p:spPr>
          <a:xfrm>
            <a:off x="7731270" y="4117960"/>
            <a:ext cx="1582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Na  NO</a:t>
            </a:r>
            <a:r>
              <a:rPr lang="cs-CZ" sz="2400" b="1" baseline="-25000" dirty="0">
                <a:latin typeface="Comic Sans MS" panose="030F0702030302020204" pitchFamily="66" charset="0"/>
              </a:rPr>
              <a:t>3 </a:t>
            </a:r>
            <a:endParaRPr lang="cs-CZ" sz="2400" b="1" dirty="0">
              <a:highlight>
                <a:srgbClr val="00FF00"/>
              </a:highlight>
              <a:latin typeface="Comic Sans MS" panose="030F0702030302020204" pitchFamily="66" charset="0"/>
            </a:endParaRPr>
          </a:p>
        </p:txBody>
      </p:sp>
      <p:sp>
        <p:nvSpPr>
          <p:cNvPr id="51" name="TextovéPole 50">
            <a:extLst>
              <a:ext uri="{FF2B5EF4-FFF2-40B4-BE49-F238E27FC236}">
                <a16:creationId xmlns:a16="http://schemas.microsoft.com/office/drawing/2014/main" id="{CA3AB209-5150-4E96-B845-19852019799D}"/>
              </a:ext>
            </a:extLst>
          </p:cNvPr>
          <p:cNvSpPr txBox="1"/>
          <p:nvPr/>
        </p:nvSpPr>
        <p:spPr>
          <a:xfrm>
            <a:off x="8096906" y="4027010"/>
            <a:ext cx="2968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baseline="30000" dirty="0">
                <a:latin typeface="Comic Sans MS" panose="030F0702030302020204" pitchFamily="66" charset="0"/>
              </a:rPr>
              <a:t>I</a:t>
            </a:r>
          </a:p>
        </p:txBody>
      </p:sp>
      <p:sp>
        <p:nvSpPr>
          <p:cNvPr id="52" name="TextovéPole 51">
            <a:extLst>
              <a:ext uri="{FF2B5EF4-FFF2-40B4-BE49-F238E27FC236}">
                <a16:creationId xmlns:a16="http://schemas.microsoft.com/office/drawing/2014/main" id="{4B01FCD4-EBF9-4A48-AD51-7B98E116D3BA}"/>
              </a:ext>
            </a:extLst>
          </p:cNvPr>
          <p:cNvSpPr txBox="1"/>
          <p:nvPr/>
        </p:nvSpPr>
        <p:spPr>
          <a:xfrm>
            <a:off x="8883931" y="4059294"/>
            <a:ext cx="421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baseline="30000" dirty="0">
                <a:latin typeface="Comic Sans MS" panose="030F0702030302020204" pitchFamily="66" charset="0"/>
              </a:rPr>
              <a:t>-I</a:t>
            </a: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7CE18525-A767-41A0-946E-6F15345F87E9}"/>
              </a:ext>
            </a:extLst>
          </p:cNvPr>
          <p:cNvGrpSpPr/>
          <p:nvPr/>
        </p:nvGrpSpPr>
        <p:grpSpPr>
          <a:xfrm>
            <a:off x="7820525" y="4706966"/>
            <a:ext cx="1582484" cy="614007"/>
            <a:chOff x="7820525" y="4706966"/>
            <a:chExt cx="1582484" cy="614007"/>
          </a:xfrm>
        </p:grpSpPr>
        <p:sp>
          <p:nvSpPr>
            <p:cNvPr id="55" name="TextovéPole 54">
              <a:extLst>
                <a:ext uri="{FF2B5EF4-FFF2-40B4-BE49-F238E27FC236}">
                  <a16:creationId xmlns:a16="http://schemas.microsoft.com/office/drawing/2014/main" id="{5B5F8839-E896-4CAD-BE27-1FF71D6A56E1}"/>
                </a:ext>
              </a:extLst>
            </p:cNvPr>
            <p:cNvSpPr txBox="1"/>
            <p:nvPr/>
          </p:nvSpPr>
          <p:spPr>
            <a:xfrm>
              <a:off x="7820525" y="4859308"/>
              <a:ext cx="1582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>
                  <a:latin typeface="Comic Sans MS" panose="030F0702030302020204" pitchFamily="66" charset="0"/>
                </a:rPr>
                <a:t>Na  NO</a:t>
              </a:r>
              <a:r>
                <a:rPr lang="cs-CZ" sz="2400" b="1" baseline="-25000" dirty="0">
                  <a:latin typeface="Comic Sans MS" panose="030F0702030302020204" pitchFamily="66" charset="0"/>
                </a:rPr>
                <a:t>3 </a:t>
              </a:r>
              <a:endParaRPr lang="cs-CZ" sz="2400" b="1" dirty="0">
                <a:highlight>
                  <a:srgbClr val="00FF00"/>
                </a:highlight>
                <a:latin typeface="Comic Sans MS" panose="030F0702030302020204" pitchFamily="66" charset="0"/>
              </a:endParaRPr>
            </a:p>
          </p:txBody>
        </p:sp>
        <p:sp>
          <p:nvSpPr>
            <p:cNvPr id="57" name="TextovéPole 56">
              <a:extLst>
                <a:ext uri="{FF2B5EF4-FFF2-40B4-BE49-F238E27FC236}">
                  <a16:creationId xmlns:a16="http://schemas.microsoft.com/office/drawing/2014/main" id="{E74D38D6-84CA-4A9F-AC4A-7FC1740D3FCF}"/>
                </a:ext>
              </a:extLst>
            </p:cNvPr>
            <p:cNvSpPr txBox="1"/>
            <p:nvPr/>
          </p:nvSpPr>
          <p:spPr>
            <a:xfrm>
              <a:off x="8152029" y="4747767"/>
              <a:ext cx="2968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baseline="30000" dirty="0">
                  <a:latin typeface="Comic Sans MS" panose="030F0702030302020204" pitchFamily="66" charset="0"/>
                </a:rPr>
                <a:t>I</a:t>
              </a:r>
            </a:p>
          </p:txBody>
        </p:sp>
        <p:sp>
          <p:nvSpPr>
            <p:cNvPr id="60" name="TextovéPole 59">
              <a:extLst>
                <a:ext uri="{FF2B5EF4-FFF2-40B4-BE49-F238E27FC236}">
                  <a16:creationId xmlns:a16="http://schemas.microsoft.com/office/drawing/2014/main" id="{4DB5D62B-E497-4601-A3B7-0AF2998E9C2C}"/>
                </a:ext>
              </a:extLst>
            </p:cNvPr>
            <p:cNvSpPr txBox="1"/>
            <p:nvPr/>
          </p:nvSpPr>
          <p:spPr>
            <a:xfrm>
              <a:off x="8891844" y="4706966"/>
              <a:ext cx="4219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baseline="30000" dirty="0">
                  <a:latin typeface="Comic Sans MS" panose="030F0702030302020204" pitchFamily="66" charset="0"/>
                </a:rPr>
                <a:t>-I</a:t>
              </a:r>
            </a:p>
          </p:txBody>
        </p:sp>
      </p:grp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E29B8B67-8B35-4354-ADF1-268CDC0F89CF}"/>
              </a:ext>
            </a:extLst>
          </p:cNvPr>
          <p:cNvCxnSpPr>
            <a:cxnSpLocks/>
          </p:cNvCxnSpPr>
          <p:nvPr/>
        </p:nvCxnSpPr>
        <p:spPr>
          <a:xfrm flipH="1">
            <a:off x="8448905" y="4800314"/>
            <a:ext cx="624802" cy="4133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1" name="TextovéPole 60">
            <a:extLst>
              <a:ext uri="{FF2B5EF4-FFF2-40B4-BE49-F238E27FC236}">
                <a16:creationId xmlns:a16="http://schemas.microsoft.com/office/drawing/2014/main" id="{89EBAE57-E20A-4889-8B4A-DFB9D0C9224D}"/>
              </a:ext>
            </a:extLst>
          </p:cNvPr>
          <p:cNvSpPr txBox="1"/>
          <p:nvPr/>
        </p:nvSpPr>
        <p:spPr>
          <a:xfrm>
            <a:off x="8238932" y="5010392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trike="sngStrike" baseline="-25000" dirty="0"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62" name="Přímá spojnice se šipkou 61">
            <a:extLst>
              <a:ext uri="{FF2B5EF4-FFF2-40B4-BE49-F238E27FC236}">
                <a16:creationId xmlns:a16="http://schemas.microsoft.com/office/drawing/2014/main" id="{4B4915D6-DBCB-44B3-A4EF-09FCE067FC5A}"/>
              </a:ext>
            </a:extLst>
          </p:cNvPr>
          <p:cNvCxnSpPr>
            <a:cxnSpLocks/>
          </p:cNvCxnSpPr>
          <p:nvPr/>
        </p:nvCxnSpPr>
        <p:spPr>
          <a:xfrm>
            <a:off x="8458564" y="4855489"/>
            <a:ext cx="865874" cy="4171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4" name="TextovéPole 63">
            <a:extLst>
              <a:ext uri="{FF2B5EF4-FFF2-40B4-BE49-F238E27FC236}">
                <a16:creationId xmlns:a16="http://schemas.microsoft.com/office/drawing/2014/main" id="{B1FFF792-21B6-43B3-9AFF-9B4F1409C021}"/>
              </a:ext>
            </a:extLst>
          </p:cNvPr>
          <p:cNvSpPr txBox="1"/>
          <p:nvPr/>
        </p:nvSpPr>
        <p:spPr>
          <a:xfrm>
            <a:off x="9223404" y="5024766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trike="sngStrike" baseline="-25000" dirty="0">
                <a:latin typeface="Comic Sans MS" panose="030F0702030302020204" pitchFamily="66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7789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29" grpId="0"/>
      <p:bldP spid="40" grpId="0"/>
      <p:bldP spid="42" grpId="0"/>
      <p:bldP spid="45" grpId="0"/>
      <p:bldP spid="48" grpId="0"/>
      <p:bldP spid="49" grpId="0"/>
      <p:bldP spid="50" grpId="0"/>
      <p:bldP spid="51" grpId="0"/>
      <p:bldP spid="52" grpId="0"/>
      <p:bldP spid="61" grpId="0"/>
      <p:bldP spid="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ovéPole 21">
            <a:extLst>
              <a:ext uri="{FF2B5EF4-FFF2-40B4-BE49-F238E27FC236}">
                <a16:creationId xmlns:a16="http://schemas.microsoft.com/office/drawing/2014/main" id="{C7DDD8AF-E6B0-40B9-A3A8-963B5B38732A}"/>
              </a:ext>
            </a:extLst>
          </p:cNvPr>
          <p:cNvSpPr txBox="1"/>
          <p:nvPr/>
        </p:nvSpPr>
        <p:spPr>
          <a:xfrm>
            <a:off x="7306304" y="4723764"/>
            <a:ext cx="3389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dusičnan manganičitý</a:t>
            </a:r>
            <a:endParaRPr lang="cs-CZ" sz="2400" b="1" strike="sngStrike" baseline="-25000" dirty="0">
              <a:latin typeface="Comic Sans MS" panose="030F0702030302020204" pitchFamily="66" charset="0"/>
            </a:endParaRP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791CFF0D-0649-40D4-96B5-ED187529382B}"/>
              </a:ext>
            </a:extLst>
          </p:cNvPr>
          <p:cNvSpPr txBox="1"/>
          <p:nvPr/>
        </p:nvSpPr>
        <p:spPr>
          <a:xfrm>
            <a:off x="842211" y="312821"/>
            <a:ext cx="2608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Ze vzorce název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0BAD8BE8-D1E5-4E63-89BD-49025ED1C209}"/>
              </a:ext>
            </a:extLst>
          </p:cNvPr>
          <p:cNvSpPr txBox="1"/>
          <p:nvPr/>
        </p:nvSpPr>
        <p:spPr>
          <a:xfrm>
            <a:off x="7709736" y="312821"/>
            <a:ext cx="172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latin typeface="Comic Sans MS" panose="030F0702030302020204" pitchFamily="66" charset="0"/>
              </a:rPr>
              <a:t>Mn</a:t>
            </a:r>
            <a:r>
              <a:rPr lang="cs-CZ" sz="2400" b="1" dirty="0">
                <a:latin typeface="Comic Sans MS" panose="030F0702030302020204" pitchFamily="66" charset="0"/>
              </a:rPr>
              <a:t> (NO</a:t>
            </a:r>
            <a:r>
              <a:rPr lang="cs-CZ" sz="2400" b="1" baseline="-25000" dirty="0">
                <a:latin typeface="Comic Sans MS" panose="030F0702030302020204" pitchFamily="66" charset="0"/>
              </a:rPr>
              <a:t>3</a:t>
            </a:r>
            <a:r>
              <a:rPr lang="cs-CZ" sz="2400" b="1" dirty="0">
                <a:latin typeface="Comic Sans MS" panose="030F0702030302020204" pitchFamily="66" charset="0"/>
              </a:rPr>
              <a:t>)</a:t>
            </a:r>
            <a:r>
              <a:rPr lang="cs-CZ" sz="2400" b="1" baseline="-25000" dirty="0">
                <a:latin typeface="Comic Sans MS" panose="030F0702030302020204" pitchFamily="66" charset="0"/>
              </a:rPr>
              <a:t>4</a:t>
            </a:r>
            <a:endParaRPr lang="cs-CZ" sz="2400" b="1" dirty="0">
              <a:latin typeface="Comic Sans MS" panose="030F0702030302020204" pitchFamily="66" charset="0"/>
            </a:endParaRP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C9247DB1-BB1F-4EB7-9303-7EBEB7CECDDA}"/>
              </a:ext>
            </a:extLst>
          </p:cNvPr>
          <p:cNvSpPr txBox="1"/>
          <p:nvPr/>
        </p:nvSpPr>
        <p:spPr>
          <a:xfrm>
            <a:off x="842211" y="1115928"/>
            <a:ext cx="4615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-1. obrácené křížové pravidlo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EBF326A2-509E-4D4C-BA9C-E37F88377B9C}"/>
              </a:ext>
            </a:extLst>
          </p:cNvPr>
          <p:cNvSpPr txBox="1"/>
          <p:nvPr/>
        </p:nvSpPr>
        <p:spPr>
          <a:xfrm>
            <a:off x="7721193" y="1115928"/>
            <a:ext cx="172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>
                <a:latin typeface="Comic Sans MS" panose="030F0702030302020204" pitchFamily="66" charset="0"/>
              </a:rPr>
              <a:t>Mn</a:t>
            </a:r>
            <a:r>
              <a:rPr lang="cs-CZ" sz="2400" b="1" dirty="0">
                <a:latin typeface="Comic Sans MS" panose="030F0702030302020204" pitchFamily="66" charset="0"/>
              </a:rPr>
              <a:t> (NO</a:t>
            </a:r>
            <a:r>
              <a:rPr lang="cs-CZ" sz="2400" b="1" baseline="-25000" dirty="0">
                <a:latin typeface="Comic Sans MS" panose="030F0702030302020204" pitchFamily="66" charset="0"/>
              </a:rPr>
              <a:t>3</a:t>
            </a:r>
            <a:r>
              <a:rPr lang="cs-CZ" sz="2400" b="1" dirty="0">
                <a:latin typeface="Comic Sans MS" panose="030F0702030302020204" pitchFamily="66" charset="0"/>
              </a:rPr>
              <a:t>)</a:t>
            </a:r>
            <a:r>
              <a:rPr lang="cs-CZ" sz="2400" b="1" baseline="-25000" dirty="0">
                <a:latin typeface="Comic Sans MS" panose="030F0702030302020204" pitchFamily="66" charset="0"/>
              </a:rPr>
              <a:t>4</a:t>
            </a:r>
            <a:endParaRPr lang="cs-CZ" sz="2400" b="1" dirty="0">
              <a:latin typeface="Comic Sans MS" panose="030F0702030302020204" pitchFamily="66" charset="0"/>
            </a:endParaRP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B864574F-580C-4121-BF00-E2067099D507}"/>
              </a:ext>
            </a:extLst>
          </p:cNvPr>
          <p:cNvSpPr txBox="1"/>
          <p:nvPr/>
        </p:nvSpPr>
        <p:spPr>
          <a:xfrm>
            <a:off x="8021565" y="1037367"/>
            <a:ext cx="434734" cy="4956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baseline="30000" dirty="0">
                <a:latin typeface="Comic Sans MS" panose="030F0702030302020204" pitchFamily="66" charset="0"/>
              </a:rPr>
              <a:t>IV</a:t>
            </a: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D5E48C1D-5EC2-473F-8974-FD7B1BA682CB}"/>
              </a:ext>
            </a:extLst>
          </p:cNvPr>
          <p:cNvSpPr txBox="1"/>
          <p:nvPr/>
        </p:nvSpPr>
        <p:spPr>
          <a:xfrm>
            <a:off x="8181589" y="1239039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strike="sngStrike" baseline="-25000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7666A66F-9959-48F9-B6D0-575D5A0DAB27}"/>
              </a:ext>
            </a:extLst>
          </p:cNvPr>
          <p:cNvSpPr txBox="1"/>
          <p:nvPr/>
        </p:nvSpPr>
        <p:spPr>
          <a:xfrm>
            <a:off x="9153997" y="1030482"/>
            <a:ext cx="421910" cy="4956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baseline="30000" dirty="0">
                <a:latin typeface="Comic Sans MS" panose="030F0702030302020204" pitchFamily="66" charset="0"/>
              </a:rPr>
              <a:t>-I</a:t>
            </a:r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EF898A9F-99BF-4A6C-9876-006E932B724F}"/>
              </a:ext>
            </a:extLst>
          </p:cNvPr>
          <p:cNvSpPr txBox="1"/>
          <p:nvPr/>
        </p:nvSpPr>
        <p:spPr>
          <a:xfrm>
            <a:off x="860271" y="1919035"/>
            <a:ext cx="5235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-2. je záporné oxidační číslo OK?</a:t>
            </a: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DB84BCB4-232D-4A6D-A2FB-A4623C38BD02}"/>
              </a:ext>
            </a:extLst>
          </p:cNvPr>
          <p:cNvSpPr txBox="1"/>
          <p:nvPr/>
        </p:nvSpPr>
        <p:spPr>
          <a:xfrm>
            <a:off x="8096424" y="1847608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ANO</a:t>
            </a:r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7CD6DE7E-49B1-4682-AEAE-9D3092C77A07}"/>
              </a:ext>
            </a:extLst>
          </p:cNvPr>
          <p:cNvSpPr txBox="1"/>
          <p:nvPr/>
        </p:nvSpPr>
        <p:spPr>
          <a:xfrm>
            <a:off x="860271" y="2722142"/>
            <a:ext cx="3025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-3. vytvořím název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4AFB7B17-6B74-459F-B376-54D12C424668}"/>
              </a:ext>
            </a:extLst>
          </p:cNvPr>
          <p:cNvGrpSpPr/>
          <p:nvPr/>
        </p:nvGrpSpPr>
        <p:grpSpPr>
          <a:xfrm>
            <a:off x="7721193" y="2521225"/>
            <a:ext cx="1854714" cy="501467"/>
            <a:chOff x="7721193" y="2521225"/>
            <a:chExt cx="1854714" cy="501467"/>
          </a:xfrm>
        </p:grpSpPr>
        <p:sp>
          <p:nvSpPr>
            <p:cNvPr id="39" name="TextovéPole 38">
              <a:extLst>
                <a:ext uri="{FF2B5EF4-FFF2-40B4-BE49-F238E27FC236}">
                  <a16:creationId xmlns:a16="http://schemas.microsoft.com/office/drawing/2014/main" id="{9D560ED9-5CB4-403E-A74C-C0433C515E85}"/>
                </a:ext>
              </a:extLst>
            </p:cNvPr>
            <p:cNvSpPr txBox="1"/>
            <p:nvPr/>
          </p:nvSpPr>
          <p:spPr>
            <a:xfrm>
              <a:off x="7721193" y="2561027"/>
              <a:ext cx="17219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dirty="0" err="1">
                  <a:latin typeface="Comic Sans MS" panose="030F0702030302020204" pitchFamily="66" charset="0"/>
                </a:rPr>
                <a:t>Mn</a:t>
              </a:r>
              <a:r>
                <a:rPr lang="cs-CZ" sz="2400" b="1" dirty="0">
                  <a:latin typeface="Comic Sans MS" panose="030F0702030302020204" pitchFamily="66" charset="0"/>
                </a:rPr>
                <a:t> (NO</a:t>
              </a:r>
              <a:r>
                <a:rPr lang="cs-CZ" sz="2400" b="1" baseline="-25000" dirty="0">
                  <a:latin typeface="Comic Sans MS" panose="030F0702030302020204" pitchFamily="66" charset="0"/>
                </a:rPr>
                <a:t>3</a:t>
              </a:r>
              <a:r>
                <a:rPr lang="cs-CZ" sz="2400" b="1" dirty="0">
                  <a:latin typeface="Comic Sans MS" panose="030F0702030302020204" pitchFamily="66" charset="0"/>
                </a:rPr>
                <a:t>)</a:t>
              </a:r>
              <a:r>
                <a:rPr lang="cs-CZ" sz="2400" b="1" baseline="-25000" dirty="0">
                  <a:latin typeface="Comic Sans MS" panose="030F0702030302020204" pitchFamily="66" charset="0"/>
                </a:rPr>
                <a:t>4</a:t>
              </a:r>
              <a:endParaRPr lang="cs-CZ" sz="24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43" name="TextovéPole 42">
              <a:extLst>
                <a:ext uri="{FF2B5EF4-FFF2-40B4-BE49-F238E27FC236}">
                  <a16:creationId xmlns:a16="http://schemas.microsoft.com/office/drawing/2014/main" id="{D5C61EF4-EA5C-48F9-A0C1-A4DE0D30C855}"/>
                </a:ext>
              </a:extLst>
            </p:cNvPr>
            <p:cNvSpPr txBox="1"/>
            <p:nvPr/>
          </p:nvSpPr>
          <p:spPr>
            <a:xfrm>
              <a:off x="8091100" y="2527015"/>
              <a:ext cx="434734" cy="4956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baseline="30000" dirty="0">
                  <a:latin typeface="Comic Sans MS" panose="030F0702030302020204" pitchFamily="66" charset="0"/>
                </a:rPr>
                <a:t>IV</a:t>
              </a:r>
            </a:p>
          </p:txBody>
        </p:sp>
        <p:sp>
          <p:nvSpPr>
            <p:cNvPr id="44" name="TextovéPole 43">
              <a:extLst>
                <a:ext uri="{FF2B5EF4-FFF2-40B4-BE49-F238E27FC236}">
                  <a16:creationId xmlns:a16="http://schemas.microsoft.com/office/drawing/2014/main" id="{4CECCE51-CA3A-4EB7-8B33-669546259C91}"/>
                </a:ext>
              </a:extLst>
            </p:cNvPr>
            <p:cNvSpPr txBox="1"/>
            <p:nvPr/>
          </p:nvSpPr>
          <p:spPr>
            <a:xfrm>
              <a:off x="9153997" y="2521225"/>
              <a:ext cx="421910" cy="4956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b="1" baseline="30000" dirty="0">
                  <a:latin typeface="Comic Sans MS" panose="030F0702030302020204" pitchFamily="66" charset="0"/>
                </a:rPr>
                <a:t>-I</a:t>
              </a:r>
            </a:p>
          </p:txBody>
        </p:sp>
      </p:grp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EB00B3F9-5E30-4A39-A797-330746D64558}"/>
              </a:ext>
            </a:extLst>
          </p:cNvPr>
          <p:cNvSpPr txBox="1"/>
          <p:nvPr/>
        </p:nvSpPr>
        <p:spPr>
          <a:xfrm>
            <a:off x="6889310" y="3419810"/>
            <a:ext cx="18998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b="1" dirty="0" err="1">
                <a:latin typeface="Comic Sans MS" panose="030F0702030302020204" pitchFamily="66" charset="0"/>
              </a:rPr>
              <a:t>ičitý</a:t>
            </a:r>
            <a:endParaRPr lang="cs-CZ" sz="2400" b="1" dirty="0">
              <a:latin typeface="Comic Sans MS" panose="030F0702030302020204" pitchFamily="66" charset="0"/>
            </a:endParaRPr>
          </a:p>
          <a:p>
            <a:r>
              <a:rPr lang="cs-CZ" sz="2400" b="1" dirty="0">
                <a:latin typeface="Comic Sans MS" panose="030F0702030302020204" pitchFamily="66" charset="0"/>
              </a:rPr>
              <a:t>manganičitý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DD3E6B1D-69DB-4BB8-9E13-F779751A9B7A}"/>
              </a:ext>
            </a:extLst>
          </p:cNvPr>
          <p:cNvCxnSpPr>
            <a:cxnSpLocks/>
          </p:cNvCxnSpPr>
          <p:nvPr/>
        </p:nvCxnSpPr>
        <p:spPr>
          <a:xfrm flipH="1">
            <a:off x="7958332" y="2722384"/>
            <a:ext cx="348213" cy="69742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>
            <a:extLst>
              <a:ext uri="{FF2B5EF4-FFF2-40B4-BE49-F238E27FC236}">
                <a16:creationId xmlns:a16="http://schemas.microsoft.com/office/drawing/2014/main" id="{7E2A9E40-65C5-4346-9968-AB3FCE2FDF8B}"/>
              </a:ext>
            </a:extLst>
          </p:cNvPr>
          <p:cNvCxnSpPr>
            <a:cxnSpLocks/>
          </p:cNvCxnSpPr>
          <p:nvPr/>
        </p:nvCxnSpPr>
        <p:spPr>
          <a:xfrm>
            <a:off x="8895741" y="2952974"/>
            <a:ext cx="642642" cy="55222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ovéPole 52">
            <a:extLst>
              <a:ext uri="{FF2B5EF4-FFF2-40B4-BE49-F238E27FC236}">
                <a16:creationId xmlns:a16="http://schemas.microsoft.com/office/drawing/2014/main" id="{2B4ABB15-9D70-422E-AB53-3765C94B77EC}"/>
              </a:ext>
            </a:extLst>
          </p:cNvPr>
          <p:cNvSpPr txBox="1"/>
          <p:nvPr/>
        </p:nvSpPr>
        <p:spPr>
          <a:xfrm>
            <a:off x="9000839" y="3576761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dusičnan</a:t>
            </a:r>
          </a:p>
        </p:txBody>
      </p:sp>
    </p:spTree>
    <p:extLst>
      <p:ext uri="{BB962C8B-B14F-4D97-AF65-F5344CB8AC3E}">
        <p14:creationId xmlns:p14="http://schemas.microsoft.com/office/powerpoint/2010/main" val="181113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7" grpId="0"/>
      <p:bldP spid="33" grpId="0"/>
      <p:bldP spid="34" grpId="0"/>
      <p:bldP spid="35" grpId="0"/>
      <p:bldP spid="36" grpId="0"/>
      <p:bldP spid="37" grpId="0"/>
      <p:bldP spid="38" grpId="0"/>
      <p:bldP spid="46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142722D-12F3-4A84-9DBA-17920B195ECE}"/>
              </a:ext>
            </a:extLst>
          </p:cNvPr>
          <p:cNvSpPr txBox="1"/>
          <p:nvPr/>
        </p:nvSpPr>
        <p:spPr>
          <a:xfrm>
            <a:off x="475861" y="270588"/>
            <a:ext cx="4447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Soli další kyslíkatých kyselin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F3080EF-BE94-4ECC-9034-5AA252B12620}"/>
              </a:ext>
            </a:extLst>
          </p:cNvPr>
          <p:cNvSpPr txBox="1"/>
          <p:nvPr/>
        </p:nvSpPr>
        <p:spPr>
          <a:xfrm>
            <a:off x="475861" y="926842"/>
            <a:ext cx="1071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highlight>
                  <a:srgbClr val="00FF00"/>
                </a:highlight>
                <a:latin typeface="Comic Sans MS" panose="030F0702030302020204" pitchFamily="66" charset="0"/>
              </a:rPr>
              <a:t>sírany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3F352FE-43EA-40B1-A032-0388A2937595}"/>
              </a:ext>
            </a:extLst>
          </p:cNvPr>
          <p:cNvSpPr txBox="1"/>
          <p:nvPr/>
        </p:nvSpPr>
        <p:spPr>
          <a:xfrm>
            <a:off x="2068284" y="3545633"/>
            <a:ext cx="100926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od vzorce kyseliny uhličité H</a:t>
            </a:r>
            <a:r>
              <a:rPr lang="cs-CZ" sz="2400" b="1" baseline="-25000" dirty="0">
                <a:latin typeface="Comic Sans MS" panose="030F0702030302020204" pitchFamily="66" charset="0"/>
              </a:rPr>
              <a:t>2</a:t>
            </a:r>
            <a:r>
              <a:rPr lang="cs-CZ" sz="2400" b="1" dirty="0">
                <a:latin typeface="Comic Sans MS" panose="030F0702030302020204" pitchFamily="66" charset="0"/>
              </a:rPr>
              <a:t>CO</a:t>
            </a:r>
            <a:r>
              <a:rPr lang="cs-CZ" sz="2400" b="1" baseline="-25000" dirty="0">
                <a:latin typeface="Comic Sans MS" panose="030F0702030302020204" pitchFamily="66" charset="0"/>
              </a:rPr>
              <a:t>3 </a:t>
            </a:r>
            <a:r>
              <a:rPr lang="cs-CZ" sz="2400" b="1" dirty="0">
                <a:latin typeface="Comic Sans MS" panose="030F0702030302020204" pitchFamily="66" charset="0"/>
              </a:rPr>
              <a:t>oddělíme atomy vodíku a získáme vzoreček uhličitanového aniontu CO</a:t>
            </a:r>
            <a:r>
              <a:rPr lang="cs-CZ" sz="2400" b="1" baseline="-25000" dirty="0">
                <a:latin typeface="Comic Sans MS" panose="030F0702030302020204" pitchFamily="66" charset="0"/>
              </a:rPr>
              <a:t>3</a:t>
            </a:r>
            <a:r>
              <a:rPr lang="cs-CZ" sz="2400" b="1" dirty="0">
                <a:latin typeface="Comic Sans MS" panose="030F0702030302020204" pitchFamily="66" charset="0"/>
              </a:rPr>
              <a:t> a oxidační číslo bude stejné jako počet odebraných atomů vodíku tedy CO</a:t>
            </a:r>
            <a:r>
              <a:rPr lang="cs-CZ" sz="2400" b="1" baseline="-25000" dirty="0">
                <a:latin typeface="Comic Sans MS" panose="030F0702030302020204" pitchFamily="66" charset="0"/>
              </a:rPr>
              <a:t>3</a:t>
            </a:r>
            <a:r>
              <a:rPr lang="cs-CZ" sz="2400" b="1" baseline="30000" dirty="0">
                <a:latin typeface="Comic Sans MS" panose="030F0702030302020204" pitchFamily="66" charset="0"/>
              </a:rPr>
              <a:t>-II</a:t>
            </a:r>
            <a:r>
              <a:rPr lang="cs-CZ" sz="2400" b="1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326A24-30F4-451C-9152-091E6DB75F2C}"/>
              </a:ext>
            </a:extLst>
          </p:cNvPr>
          <p:cNvSpPr txBox="1"/>
          <p:nvPr/>
        </p:nvSpPr>
        <p:spPr>
          <a:xfrm>
            <a:off x="475860" y="2236238"/>
            <a:ext cx="1744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highlight>
                  <a:srgbClr val="FFFF00"/>
                </a:highlight>
                <a:latin typeface="Comic Sans MS" panose="030F0702030302020204" pitchFamily="66" charset="0"/>
              </a:rPr>
              <a:t>siřičitany</a:t>
            </a:r>
            <a:r>
              <a:rPr lang="cs-CZ" sz="2400" b="1" dirty="0">
                <a:highlight>
                  <a:srgbClr val="00FF00"/>
                </a:highlight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1947766-3897-49DF-B2DA-3306B4EF0D2B}"/>
              </a:ext>
            </a:extLst>
          </p:cNvPr>
          <p:cNvSpPr txBox="1"/>
          <p:nvPr/>
        </p:nvSpPr>
        <p:spPr>
          <a:xfrm>
            <a:off x="2068285" y="2097738"/>
            <a:ext cx="100926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od vzorce kyseliny siřičité  H</a:t>
            </a:r>
            <a:r>
              <a:rPr lang="cs-CZ" sz="2400" b="1" baseline="-25000" dirty="0">
                <a:latin typeface="Comic Sans MS" panose="030F0702030302020204" pitchFamily="66" charset="0"/>
              </a:rPr>
              <a:t>2</a:t>
            </a:r>
            <a:r>
              <a:rPr lang="cs-CZ" sz="2400" b="1" dirty="0">
                <a:latin typeface="Comic Sans MS" panose="030F0702030302020204" pitchFamily="66" charset="0"/>
              </a:rPr>
              <a:t>SO</a:t>
            </a:r>
            <a:r>
              <a:rPr lang="cs-CZ" sz="2400" b="1" baseline="-25000" dirty="0">
                <a:latin typeface="Comic Sans MS" panose="030F0702030302020204" pitchFamily="66" charset="0"/>
              </a:rPr>
              <a:t>3 </a:t>
            </a:r>
            <a:r>
              <a:rPr lang="cs-CZ" sz="2400" b="1" dirty="0">
                <a:latin typeface="Comic Sans MS" panose="030F0702030302020204" pitchFamily="66" charset="0"/>
              </a:rPr>
              <a:t>oddělíme atomy vodíku a získáme vzoreček siřičitanového aniontu SO</a:t>
            </a:r>
            <a:r>
              <a:rPr lang="cs-CZ" sz="2400" b="1" baseline="-25000" dirty="0">
                <a:latin typeface="Comic Sans MS" panose="030F0702030302020204" pitchFamily="66" charset="0"/>
              </a:rPr>
              <a:t>3</a:t>
            </a:r>
            <a:r>
              <a:rPr lang="cs-CZ" sz="2400" b="1" dirty="0">
                <a:latin typeface="Comic Sans MS" panose="030F0702030302020204" pitchFamily="66" charset="0"/>
              </a:rPr>
              <a:t> a oxidační číslo bude stejné jako počet odebraných atomů vodíku, tedy SO</a:t>
            </a:r>
            <a:r>
              <a:rPr lang="cs-CZ" sz="2400" b="1" baseline="-25000" dirty="0">
                <a:latin typeface="Comic Sans MS" panose="030F0702030302020204" pitchFamily="66" charset="0"/>
              </a:rPr>
              <a:t>3</a:t>
            </a:r>
            <a:r>
              <a:rPr lang="cs-CZ" sz="2400" b="1" baseline="30000" dirty="0">
                <a:latin typeface="Comic Sans MS" panose="030F0702030302020204" pitchFamily="66" charset="0"/>
              </a:rPr>
              <a:t>-II</a:t>
            </a:r>
            <a:r>
              <a:rPr lang="cs-CZ" sz="2400" b="1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3D982AF4-FC5A-437E-B1A0-4F0722CE73B8}"/>
              </a:ext>
            </a:extLst>
          </p:cNvPr>
          <p:cNvSpPr/>
          <p:nvPr/>
        </p:nvSpPr>
        <p:spPr>
          <a:xfrm>
            <a:off x="4922912" y="2127171"/>
            <a:ext cx="1173088" cy="3779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1931ADC9-20EA-4293-8697-34261D9D870F}"/>
              </a:ext>
            </a:extLst>
          </p:cNvPr>
          <p:cNvSpPr/>
          <p:nvPr/>
        </p:nvSpPr>
        <p:spPr>
          <a:xfrm>
            <a:off x="6189034" y="2130267"/>
            <a:ext cx="1059491" cy="3779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E3B1E658-0B3B-4983-9312-CC7099295538}"/>
              </a:ext>
            </a:extLst>
          </p:cNvPr>
          <p:cNvSpPr/>
          <p:nvPr/>
        </p:nvSpPr>
        <p:spPr>
          <a:xfrm>
            <a:off x="4817434" y="2543175"/>
            <a:ext cx="2040566" cy="3779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: se zakulacenými rohy 9">
            <a:extLst>
              <a:ext uri="{FF2B5EF4-FFF2-40B4-BE49-F238E27FC236}">
                <a16:creationId xmlns:a16="http://schemas.microsoft.com/office/drawing/2014/main" id="{13E62579-7237-4B61-9118-F2F1FE17C0CE}"/>
              </a:ext>
            </a:extLst>
          </p:cNvPr>
          <p:cNvSpPr/>
          <p:nvPr/>
        </p:nvSpPr>
        <p:spPr>
          <a:xfrm>
            <a:off x="8139792" y="2505075"/>
            <a:ext cx="658872" cy="3779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D1FAEFED-FB5F-495D-ADC4-584964ABBFF6}"/>
              </a:ext>
            </a:extLst>
          </p:cNvPr>
          <p:cNvSpPr/>
          <p:nvPr/>
        </p:nvSpPr>
        <p:spPr>
          <a:xfrm>
            <a:off x="9607148" y="2882979"/>
            <a:ext cx="1079901" cy="3779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C972210A-6FF3-432A-82A1-149B648F244C}"/>
              </a:ext>
            </a:extLst>
          </p:cNvPr>
          <p:cNvSpPr txBox="1"/>
          <p:nvPr/>
        </p:nvSpPr>
        <p:spPr>
          <a:xfrm>
            <a:off x="475860" y="3593056"/>
            <a:ext cx="1721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highlight>
                  <a:srgbClr val="00FFFF"/>
                </a:highlight>
                <a:latin typeface="Comic Sans MS" panose="030F0702030302020204" pitchFamily="66" charset="0"/>
              </a:rPr>
              <a:t>uhličitany</a:t>
            </a:r>
            <a:r>
              <a:rPr lang="cs-CZ" sz="2400" b="1" dirty="0">
                <a:highlight>
                  <a:srgbClr val="00FF00"/>
                </a:highlight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D6E4FEFA-E591-4A22-9087-5163A03DDB6F}"/>
              </a:ext>
            </a:extLst>
          </p:cNvPr>
          <p:cNvSpPr txBox="1"/>
          <p:nvPr/>
        </p:nvSpPr>
        <p:spPr>
          <a:xfrm>
            <a:off x="1546988" y="814831"/>
            <a:ext cx="100926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od vzorce kyseliny sírové H</a:t>
            </a:r>
            <a:r>
              <a:rPr lang="cs-CZ" sz="2400" b="1" baseline="-25000" dirty="0">
                <a:latin typeface="Comic Sans MS" panose="030F0702030302020204" pitchFamily="66" charset="0"/>
              </a:rPr>
              <a:t>2</a:t>
            </a:r>
            <a:r>
              <a:rPr lang="cs-CZ" sz="2400" b="1" dirty="0">
                <a:latin typeface="Comic Sans MS" panose="030F0702030302020204" pitchFamily="66" charset="0"/>
              </a:rPr>
              <a:t>SO</a:t>
            </a:r>
            <a:r>
              <a:rPr lang="cs-CZ" sz="2400" b="1" baseline="-25000" dirty="0">
                <a:latin typeface="Comic Sans MS" panose="030F0702030302020204" pitchFamily="66" charset="0"/>
              </a:rPr>
              <a:t>4 </a:t>
            </a:r>
            <a:r>
              <a:rPr lang="cs-CZ" sz="2400" b="1" dirty="0">
                <a:latin typeface="Comic Sans MS" panose="030F0702030302020204" pitchFamily="66" charset="0"/>
              </a:rPr>
              <a:t>oddělíme atomy vodíku a získáme vzoreček síranového aniontu SO</a:t>
            </a:r>
            <a:r>
              <a:rPr lang="cs-CZ" sz="2400" b="1" baseline="-25000" dirty="0">
                <a:latin typeface="Comic Sans MS" panose="030F0702030302020204" pitchFamily="66" charset="0"/>
              </a:rPr>
              <a:t>4</a:t>
            </a:r>
            <a:r>
              <a:rPr lang="cs-CZ" sz="2400" b="1" dirty="0">
                <a:latin typeface="Comic Sans MS" panose="030F0702030302020204" pitchFamily="66" charset="0"/>
              </a:rPr>
              <a:t> a oxidační číslo bude stejné jako počet odebraných atomů vodíku (2), tedy SO</a:t>
            </a:r>
            <a:r>
              <a:rPr lang="cs-CZ" sz="2400" b="1" baseline="-25000" dirty="0">
                <a:latin typeface="Comic Sans MS" panose="030F0702030302020204" pitchFamily="66" charset="0"/>
              </a:rPr>
              <a:t>4</a:t>
            </a:r>
            <a:r>
              <a:rPr lang="cs-CZ" sz="2400" b="1" baseline="30000" dirty="0">
                <a:latin typeface="Comic Sans MS" panose="030F0702030302020204" pitchFamily="66" charset="0"/>
              </a:rPr>
              <a:t>-II</a:t>
            </a:r>
            <a:r>
              <a:rPr lang="cs-CZ" sz="2400" b="1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4" name="Obdélník: se zakulacenými rohy 13">
            <a:extLst>
              <a:ext uri="{FF2B5EF4-FFF2-40B4-BE49-F238E27FC236}">
                <a16:creationId xmlns:a16="http://schemas.microsoft.com/office/drawing/2014/main" id="{5FC26A18-93DB-4B5F-999C-98FA83174714}"/>
              </a:ext>
            </a:extLst>
          </p:cNvPr>
          <p:cNvSpPr/>
          <p:nvPr/>
        </p:nvSpPr>
        <p:spPr>
          <a:xfrm>
            <a:off x="3670309" y="3559911"/>
            <a:ext cx="3508777" cy="38313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: se zakulacenými rohy 14">
            <a:extLst>
              <a:ext uri="{FF2B5EF4-FFF2-40B4-BE49-F238E27FC236}">
                <a16:creationId xmlns:a16="http://schemas.microsoft.com/office/drawing/2014/main" id="{E3A2B432-D2C7-4F78-8A7A-731D66985F06}"/>
              </a:ext>
            </a:extLst>
          </p:cNvPr>
          <p:cNvSpPr/>
          <p:nvPr/>
        </p:nvSpPr>
        <p:spPr>
          <a:xfrm>
            <a:off x="3537625" y="3980712"/>
            <a:ext cx="3958550" cy="31575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: se zakulacenými rohy 15">
            <a:extLst>
              <a:ext uri="{FF2B5EF4-FFF2-40B4-BE49-F238E27FC236}">
                <a16:creationId xmlns:a16="http://schemas.microsoft.com/office/drawing/2014/main" id="{3DE8772D-2FC3-494A-9391-769BF257DDCB}"/>
              </a:ext>
            </a:extLst>
          </p:cNvPr>
          <p:cNvSpPr/>
          <p:nvPr/>
        </p:nvSpPr>
        <p:spPr>
          <a:xfrm>
            <a:off x="8462350" y="4366083"/>
            <a:ext cx="984023" cy="31575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FED691BD-853B-457F-BDC1-01FF312D6A0F}"/>
              </a:ext>
            </a:extLst>
          </p:cNvPr>
          <p:cNvSpPr txBox="1"/>
          <p:nvPr/>
        </p:nvSpPr>
        <p:spPr>
          <a:xfrm>
            <a:off x="475860" y="5094050"/>
            <a:ext cx="2105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highlight>
                  <a:srgbClr val="808000"/>
                </a:highlight>
                <a:latin typeface="Comic Sans MS" panose="030F0702030302020204" pitchFamily="66" charset="0"/>
              </a:rPr>
              <a:t>fosforečnany 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14BC69BF-6C80-4E17-892C-90597C3B9C22}"/>
              </a:ext>
            </a:extLst>
          </p:cNvPr>
          <p:cNvSpPr txBox="1"/>
          <p:nvPr/>
        </p:nvSpPr>
        <p:spPr>
          <a:xfrm>
            <a:off x="2699386" y="5069376"/>
            <a:ext cx="100926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od kyseliny fosforečné H</a:t>
            </a:r>
            <a:r>
              <a:rPr lang="cs-CZ" sz="2400" b="1" baseline="-25000" dirty="0">
                <a:latin typeface="Comic Sans MS" panose="030F0702030302020204" pitchFamily="66" charset="0"/>
              </a:rPr>
              <a:t>3</a:t>
            </a:r>
            <a:r>
              <a:rPr lang="cs-CZ" sz="2400" b="1" dirty="0">
                <a:latin typeface="Comic Sans MS" panose="030F0702030302020204" pitchFamily="66" charset="0"/>
              </a:rPr>
              <a:t>PO</a:t>
            </a:r>
            <a:r>
              <a:rPr lang="cs-CZ" sz="2400" b="1" baseline="-25000" dirty="0">
                <a:latin typeface="Comic Sans MS" panose="030F0702030302020204" pitchFamily="66" charset="0"/>
              </a:rPr>
              <a:t>4 </a:t>
            </a:r>
          </a:p>
          <a:p>
            <a:r>
              <a:rPr lang="cs-CZ" sz="2400" b="1" dirty="0">
                <a:latin typeface="Comic Sans MS" panose="030F0702030302020204" pitchFamily="66" charset="0"/>
              </a:rPr>
              <a:t>vzoreček </a:t>
            </a:r>
            <a:r>
              <a:rPr lang="cs-CZ" sz="2400" b="1" dirty="0" err="1">
                <a:latin typeface="Comic Sans MS" panose="030F0702030302020204" pitchFamily="66" charset="0"/>
              </a:rPr>
              <a:t>fosforečnanového</a:t>
            </a:r>
            <a:r>
              <a:rPr lang="cs-CZ" sz="2400" b="1" dirty="0">
                <a:latin typeface="Comic Sans MS" panose="030F0702030302020204" pitchFamily="66" charset="0"/>
              </a:rPr>
              <a:t> aniontu PO</a:t>
            </a:r>
            <a:r>
              <a:rPr lang="cs-CZ" sz="2400" b="1" baseline="-25000" dirty="0">
                <a:latin typeface="Comic Sans MS" panose="030F0702030302020204" pitchFamily="66" charset="0"/>
              </a:rPr>
              <a:t>4</a:t>
            </a:r>
            <a:r>
              <a:rPr lang="cs-CZ" sz="2400" b="1" dirty="0">
                <a:latin typeface="Comic Sans MS" panose="030F0702030302020204" pitchFamily="66" charset="0"/>
              </a:rPr>
              <a:t> </a:t>
            </a:r>
          </a:p>
          <a:p>
            <a:r>
              <a:rPr lang="cs-CZ" sz="2400" b="1" dirty="0">
                <a:latin typeface="Comic Sans MS" panose="030F0702030302020204" pitchFamily="66" charset="0"/>
              </a:rPr>
              <a:t>oxidační číslo PO</a:t>
            </a:r>
            <a:r>
              <a:rPr lang="cs-CZ" sz="2400" b="1" baseline="-25000" dirty="0">
                <a:latin typeface="Comic Sans MS" panose="030F0702030302020204" pitchFamily="66" charset="0"/>
              </a:rPr>
              <a:t>4</a:t>
            </a:r>
            <a:r>
              <a:rPr lang="cs-CZ" sz="2400" b="1" baseline="30000" dirty="0">
                <a:latin typeface="Comic Sans MS" panose="030F0702030302020204" pitchFamily="66" charset="0"/>
              </a:rPr>
              <a:t>-III</a:t>
            </a:r>
            <a:r>
              <a:rPr lang="cs-CZ" sz="2400" b="1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0" name="Obdélník: se zakulacenými rohy 19">
            <a:extLst>
              <a:ext uri="{FF2B5EF4-FFF2-40B4-BE49-F238E27FC236}">
                <a16:creationId xmlns:a16="http://schemas.microsoft.com/office/drawing/2014/main" id="{3747192F-8213-4007-8429-1D1528EC23DF}"/>
              </a:ext>
            </a:extLst>
          </p:cNvPr>
          <p:cNvSpPr/>
          <p:nvPr/>
        </p:nvSpPr>
        <p:spPr>
          <a:xfrm>
            <a:off x="4115742" y="5478804"/>
            <a:ext cx="4546633" cy="3206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: se zakulacenými rohy 20">
            <a:extLst>
              <a:ext uri="{FF2B5EF4-FFF2-40B4-BE49-F238E27FC236}">
                <a16:creationId xmlns:a16="http://schemas.microsoft.com/office/drawing/2014/main" id="{CACD50C8-B4BF-4E7C-A35D-800C3E26C41D}"/>
              </a:ext>
            </a:extLst>
          </p:cNvPr>
          <p:cNvSpPr/>
          <p:nvPr/>
        </p:nvSpPr>
        <p:spPr>
          <a:xfrm>
            <a:off x="4034227" y="5854165"/>
            <a:ext cx="4546633" cy="3206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: se zakulacenými rohy 21">
            <a:extLst>
              <a:ext uri="{FF2B5EF4-FFF2-40B4-BE49-F238E27FC236}">
                <a16:creationId xmlns:a16="http://schemas.microsoft.com/office/drawing/2014/main" id="{25B116E3-7A43-4DE2-899A-AF3C0B4B4D5F}"/>
              </a:ext>
            </a:extLst>
          </p:cNvPr>
          <p:cNvSpPr/>
          <p:nvPr/>
        </p:nvSpPr>
        <p:spPr>
          <a:xfrm>
            <a:off x="3271225" y="5120544"/>
            <a:ext cx="4120175" cy="31575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71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 animBg="1"/>
      <p:bldP spid="15" grpId="0" animBg="1"/>
      <p:bldP spid="16" grpId="0" animBg="1"/>
      <p:bldP spid="17" grpId="0"/>
      <p:bldP spid="19" grpId="0"/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E26BD72A-0F96-45B5-A1CA-CD533C84CD31}"/>
              </a:ext>
            </a:extLst>
          </p:cNvPr>
          <p:cNvSpPr txBox="1"/>
          <p:nvPr/>
        </p:nvSpPr>
        <p:spPr>
          <a:xfrm>
            <a:off x="7733597" y="93979"/>
            <a:ext cx="2352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síran želez</a:t>
            </a:r>
            <a:r>
              <a:rPr lang="cs-CZ" sz="2400" b="1" dirty="0">
                <a:highlight>
                  <a:srgbClr val="FFFF00"/>
                </a:highlight>
                <a:latin typeface="Comic Sans MS" panose="030F0702030302020204" pitchFamily="66" charset="0"/>
              </a:rPr>
              <a:t>itý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F7D6D8A-1C38-4407-A787-85C400EBEF86}"/>
              </a:ext>
            </a:extLst>
          </p:cNvPr>
          <p:cNvSpPr txBox="1"/>
          <p:nvPr/>
        </p:nvSpPr>
        <p:spPr>
          <a:xfrm>
            <a:off x="621844" y="747993"/>
            <a:ext cx="559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1.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79B82F0-956C-4038-92AF-FFD0DF1F9612}"/>
              </a:ext>
            </a:extLst>
          </p:cNvPr>
          <p:cNvSpPr txBox="1"/>
          <p:nvPr/>
        </p:nvSpPr>
        <p:spPr>
          <a:xfrm>
            <a:off x="8143924" y="761593"/>
            <a:ext cx="1516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latin typeface="Comic Sans MS" panose="030F0702030302020204" pitchFamily="66" charset="0"/>
              </a:rPr>
              <a:t>Fe</a:t>
            </a:r>
            <a:r>
              <a:rPr lang="cs-CZ" sz="2400" b="1" dirty="0">
                <a:latin typeface="Comic Sans MS" panose="030F0702030302020204" pitchFamily="66" charset="0"/>
              </a:rPr>
              <a:t> SO</a:t>
            </a:r>
            <a:r>
              <a:rPr lang="cs-CZ" sz="2400" b="1" baseline="-25000" dirty="0">
                <a:latin typeface="Comic Sans MS" panose="030F0702030302020204" pitchFamily="66" charset="0"/>
              </a:rPr>
              <a:t>4</a:t>
            </a:r>
            <a:endParaRPr lang="cs-CZ" sz="2400" b="1" dirty="0">
              <a:latin typeface="Comic Sans MS" panose="030F0702030302020204" pitchFamily="66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520F3C7-8B9E-441D-ACE6-C5933CCB16F9}"/>
              </a:ext>
            </a:extLst>
          </p:cNvPr>
          <p:cNvSpPr txBox="1"/>
          <p:nvPr/>
        </p:nvSpPr>
        <p:spPr>
          <a:xfrm>
            <a:off x="621844" y="1407926"/>
            <a:ext cx="559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2.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F0CCD5B-4F07-4122-B9BE-729AFDF5DD42}"/>
              </a:ext>
            </a:extLst>
          </p:cNvPr>
          <p:cNvSpPr txBox="1"/>
          <p:nvPr/>
        </p:nvSpPr>
        <p:spPr>
          <a:xfrm>
            <a:off x="8151588" y="1407925"/>
            <a:ext cx="1516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latin typeface="Comic Sans MS" panose="030F0702030302020204" pitchFamily="66" charset="0"/>
              </a:rPr>
              <a:t>Fe</a:t>
            </a:r>
            <a:r>
              <a:rPr lang="cs-CZ" sz="2400" b="1" dirty="0">
                <a:latin typeface="Comic Sans MS" panose="030F0702030302020204" pitchFamily="66" charset="0"/>
              </a:rPr>
              <a:t> SO</a:t>
            </a:r>
            <a:r>
              <a:rPr lang="cs-CZ" sz="2400" b="1" baseline="-25000" dirty="0">
                <a:latin typeface="Comic Sans MS" panose="030F0702030302020204" pitchFamily="66" charset="0"/>
              </a:rPr>
              <a:t>4</a:t>
            </a:r>
            <a:endParaRPr lang="cs-CZ" sz="2400" b="1" dirty="0">
              <a:latin typeface="Comic Sans MS" panose="030F0702030302020204" pitchFamily="66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702ECB42-7156-4B99-A00F-3396C3D57A0C}"/>
              </a:ext>
            </a:extLst>
          </p:cNvPr>
          <p:cNvSpPr txBox="1"/>
          <p:nvPr/>
        </p:nvSpPr>
        <p:spPr>
          <a:xfrm>
            <a:off x="8380928" y="1223259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>
                <a:latin typeface="Comic Sans MS" panose="030F0702030302020204" pitchFamily="66" charset="0"/>
              </a:rPr>
              <a:t>III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2FC8247-E1A7-4CFC-86D4-8C1266ED454D}"/>
              </a:ext>
            </a:extLst>
          </p:cNvPr>
          <p:cNvSpPr txBox="1"/>
          <p:nvPr/>
        </p:nvSpPr>
        <p:spPr>
          <a:xfrm>
            <a:off x="8967913" y="1127290"/>
            <a:ext cx="59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-</a:t>
            </a:r>
            <a:r>
              <a:rPr lang="cs-CZ" sz="1600" b="1" dirty="0">
                <a:latin typeface="Comic Sans MS" panose="030F0702030302020204" pitchFamily="66" charset="0"/>
              </a:rPr>
              <a:t>II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75B79F99-71EC-416E-A65F-EB41AB589E5B}"/>
              </a:ext>
            </a:extLst>
          </p:cNvPr>
          <p:cNvSpPr txBox="1"/>
          <p:nvPr/>
        </p:nvSpPr>
        <p:spPr>
          <a:xfrm>
            <a:off x="8151588" y="2064898"/>
            <a:ext cx="1516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latin typeface="Comic Sans MS" panose="030F0702030302020204" pitchFamily="66" charset="0"/>
              </a:rPr>
              <a:t>Fe</a:t>
            </a:r>
            <a:r>
              <a:rPr lang="cs-CZ" sz="2400" b="1" dirty="0">
                <a:latin typeface="Comic Sans MS" panose="030F0702030302020204" pitchFamily="66" charset="0"/>
              </a:rPr>
              <a:t> SO</a:t>
            </a:r>
            <a:r>
              <a:rPr lang="cs-CZ" sz="2400" b="1" baseline="-25000" dirty="0">
                <a:latin typeface="Comic Sans MS" panose="030F0702030302020204" pitchFamily="66" charset="0"/>
              </a:rPr>
              <a:t>4</a:t>
            </a:r>
            <a:endParaRPr lang="cs-CZ" sz="2400" b="1" dirty="0">
              <a:latin typeface="Comic Sans MS" panose="030F0702030302020204" pitchFamily="66" charset="0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34141C1F-6E58-4FD9-8D23-7412C2879FB5}"/>
              </a:ext>
            </a:extLst>
          </p:cNvPr>
          <p:cNvSpPr txBox="1"/>
          <p:nvPr/>
        </p:nvSpPr>
        <p:spPr>
          <a:xfrm>
            <a:off x="9030687" y="1974427"/>
            <a:ext cx="6785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baseline="30000" dirty="0">
                <a:latin typeface="Comic Sans MS" panose="030F0702030302020204" pitchFamily="66" charset="0"/>
              </a:rPr>
              <a:t>-II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CF260161-A079-44D3-9630-3BCA3C76479A}"/>
              </a:ext>
            </a:extLst>
          </p:cNvPr>
          <p:cNvSpPr txBox="1"/>
          <p:nvPr/>
        </p:nvSpPr>
        <p:spPr>
          <a:xfrm>
            <a:off x="8380928" y="1957176"/>
            <a:ext cx="521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baseline="30000" dirty="0">
                <a:latin typeface="Comic Sans MS" panose="030F0702030302020204" pitchFamily="66" charset="0"/>
              </a:rPr>
              <a:t>III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04A9C886-8B05-4E21-8DEB-1716C7036656}"/>
              </a:ext>
            </a:extLst>
          </p:cNvPr>
          <p:cNvSpPr txBox="1"/>
          <p:nvPr/>
        </p:nvSpPr>
        <p:spPr>
          <a:xfrm>
            <a:off x="621844" y="2064897"/>
            <a:ext cx="559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3.</a:t>
            </a:r>
          </a:p>
        </p:txBody>
      </p: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33AF2FD1-E0DA-4B3F-B52E-4FE60DD0F2CA}"/>
              </a:ext>
            </a:extLst>
          </p:cNvPr>
          <p:cNvCxnSpPr>
            <a:cxnSpLocks/>
          </p:cNvCxnSpPr>
          <p:nvPr/>
        </p:nvCxnSpPr>
        <p:spPr>
          <a:xfrm>
            <a:off x="8559823" y="2099401"/>
            <a:ext cx="980726" cy="4271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AD9B1F6D-3ED9-4C54-9F3D-FFDF86186350}"/>
              </a:ext>
            </a:extLst>
          </p:cNvPr>
          <p:cNvSpPr txBox="1"/>
          <p:nvPr/>
        </p:nvSpPr>
        <p:spPr>
          <a:xfrm>
            <a:off x="9422311" y="2295729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baseline="-250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5BF5919D-C5C3-41C7-BC20-E88D238BFFF7}"/>
              </a:ext>
            </a:extLst>
          </p:cNvPr>
          <p:cNvSpPr txBox="1"/>
          <p:nvPr/>
        </p:nvSpPr>
        <p:spPr>
          <a:xfrm>
            <a:off x="8606664" y="2028741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(        )</a:t>
            </a:r>
          </a:p>
        </p:txBody>
      </p: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A9A4EFCD-A834-402C-ABD7-897941CB1DC5}"/>
              </a:ext>
            </a:extLst>
          </p:cNvPr>
          <p:cNvCxnSpPr>
            <a:cxnSpLocks/>
          </p:cNvCxnSpPr>
          <p:nvPr/>
        </p:nvCxnSpPr>
        <p:spPr>
          <a:xfrm flipH="1">
            <a:off x="8641576" y="2122068"/>
            <a:ext cx="643631" cy="3862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58978EEF-FA09-4764-A464-2B259A12799C}"/>
              </a:ext>
            </a:extLst>
          </p:cNvPr>
          <p:cNvSpPr txBox="1"/>
          <p:nvPr/>
        </p:nvSpPr>
        <p:spPr>
          <a:xfrm>
            <a:off x="8439976" y="2278480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baseline="-250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E80B0FDB-55BB-40E2-90B0-6BE0DDBA2570}"/>
              </a:ext>
            </a:extLst>
          </p:cNvPr>
          <p:cNvSpPr txBox="1"/>
          <p:nvPr/>
        </p:nvSpPr>
        <p:spPr>
          <a:xfrm>
            <a:off x="5546203" y="3210554"/>
            <a:ext cx="2563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síran hořečnatý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58D73B87-C9D1-4C40-B4D5-2B20F6BF8536}"/>
              </a:ext>
            </a:extLst>
          </p:cNvPr>
          <p:cNvSpPr txBox="1"/>
          <p:nvPr/>
        </p:nvSpPr>
        <p:spPr>
          <a:xfrm>
            <a:off x="550415" y="3672219"/>
            <a:ext cx="505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1.</a:t>
            </a: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3535E2CC-FDFB-4D2E-924D-0AC8B27369CB}"/>
              </a:ext>
            </a:extLst>
          </p:cNvPr>
          <p:cNvSpPr txBox="1"/>
          <p:nvPr/>
        </p:nvSpPr>
        <p:spPr>
          <a:xfrm>
            <a:off x="6039995" y="3782200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Mg SO</a:t>
            </a:r>
            <a:r>
              <a:rPr lang="cs-CZ" sz="2400" b="1" baseline="-25000" dirty="0">
                <a:latin typeface="Comic Sans MS" panose="030F0702030302020204" pitchFamily="66" charset="0"/>
              </a:rPr>
              <a:t>4</a:t>
            </a:r>
            <a:endParaRPr lang="cs-CZ" sz="2400" b="1" dirty="0">
              <a:latin typeface="Comic Sans MS" panose="030F0702030302020204" pitchFamily="66" charset="0"/>
            </a:endParaRPr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291BC127-178B-4890-93DC-4CF0C8170283}"/>
              </a:ext>
            </a:extLst>
          </p:cNvPr>
          <p:cNvSpPr txBox="1"/>
          <p:nvPr/>
        </p:nvSpPr>
        <p:spPr>
          <a:xfrm>
            <a:off x="550414" y="4436909"/>
            <a:ext cx="505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2.</a:t>
            </a:r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942A5F79-E252-4F02-B474-71B30176A9D7}"/>
              </a:ext>
            </a:extLst>
          </p:cNvPr>
          <p:cNvSpPr txBox="1"/>
          <p:nvPr/>
        </p:nvSpPr>
        <p:spPr>
          <a:xfrm>
            <a:off x="6113077" y="4436909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Mg SO</a:t>
            </a:r>
            <a:r>
              <a:rPr lang="cs-CZ" sz="2400" b="1" baseline="-25000" dirty="0">
                <a:latin typeface="Comic Sans MS" panose="030F0702030302020204" pitchFamily="66" charset="0"/>
              </a:rPr>
              <a:t>4</a:t>
            </a:r>
            <a:endParaRPr lang="cs-CZ" sz="2400" b="1" dirty="0">
              <a:latin typeface="Comic Sans MS" panose="030F0702030302020204" pitchFamily="66" charset="0"/>
            </a:endParaRPr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C796A808-383A-49A5-AF09-4839E46DA27F}"/>
              </a:ext>
            </a:extLst>
          </p:cNvPr>
          <p:cNvSpPr txBox="1"/>
          <p:nvPr/>
        </p:nvSpPr>
        <p:spPr>
          <a:xfrm>
            <a:off x="6372604" y="4357689"/>
            <a:ext cx="409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baseline="30000" dirty="0">
                <a:latin typeface="Comic Sans MS" panose="030F0702030302020204" pitchFamily="66" charset="0"/>
              </a:rPr>
              <a:t>II</a:t>
            </a:r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EF5BDFAB-9F3D-4C90-B03C-04A2298A5480}"/>
              </a:ext>
            </a:extLst>
          </p:cNvPr>
          <p:cNvSpPr txBox="1"/>
          <p:nvPr/>
        </p:nvSpPr>
        <p:spPr>
          <a:xfrm>
            <a:off x="6975668" y="4351588"/>
            <a:ext cx="534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baseline="30000" dirty="0">
                <a:latin typeface="Comic Sans MS" panose="030F0702030302020204" pitchFamily="66" charset="0"/>
              </a:rPr>
              <a:t>-II</a:t>
            </a: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B3C564B3-AA6C-4C3B-BE66-38472A6EDE72}"/>
              </a:ext>
            </a:extLst>
          </p:cNvPr>
          <p:cNvSpPr txBox="1"/>
          <p:nvPr/>
        </p:nvSpPr>
        <p:spPr>
          <a:xfrm>
            <a:off x="8190788" y="2691586"/>
            <a:ext cx="2000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Fe</a:t>
            </a:r>
            <a:r>
              <a:rPr lang="cs-CZ" sz="2400" b="1" baseline="-25000" dirty="0">
                <a:latin typeface="Comic Sans MS" panose="030F0702030302020204" pitchFamily="66" charset="0"/>
              </a:rPr>
              <a:t>2</a:t>
            </a:r>
            <a:r>
              <a:rPr lang="cs-CZ" sz="2400" b="1" dirty="0">
                <a:latin typeface="Comic Sans MS" panose="030F0702030302020204" pitchFamily="66" charset="0"/>
              </a:rPr>
              <a:t>(SO</a:t>
            </a:r>
            <a:r>
              <a:rPr lang="cs-CZ" sz="2400" b="1" baseline="-25000" dirty="0">
                <a:latin typeface="Comic Sans MS" panose="030F0702030302020204" pitchFamily="66" charset="0"/>
              </a:rPr>
              <a:t>4</a:t>
            </a:r>
            <a:r>
              <a:rPr lang="cs-CZ" sz="2400" b="1" dirty="0">
                <a:latin typeface="Comic Sans MS" panose="030F0702030302020204" pitchFamily="66" charset="0"/>
              </a:rPr>
              <a:t>)</a:t>
            </a:r>
            <a:r>
              <a:rPr lang="cs-CZ" sz="2400" b="1" baseline="-25000" dirty="0">
                <a:latin typeface="Comic Sans MS" panose="030F0702030302020204" pitchFamily="66" charset="0"/>
              </a:rPr>
              <a:t>3</a:t>
            </a:r>
            <a:r>
              <a:rPr lang="cs-CZ" sz="2400" b="1" dirty="0">
                <a:latin typeface="Comic Sans MS" panose="030F0702030302020204" pitchFamily="66" charset="0"/>
              </a:rPr>
              <a:t>   </a:t>
            </a:r>
            <a:endParaRPr lang="cs-CZ" sz="2400" b="1" baseline="-25000" dirty="0">
              <a:latin typeface="Comic Sans MS" panose="030F0702030302020204" pitchFamily="66" charset="0"/>
            </a:endParaRP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60945107-F6AD-4CDA-831C-A2435C31C082}"/>
              </a:ext>
            </a:extLst>
          </p:cNvPr>
          <p:cNvSpPr txBox="1"/>
          <p:nvPr/>
        </p:nvSpPr>
        <p:spPr>
          <a:xfrm>
            <a:off x="550413" y="5174191"/>
            <a:ext cx="505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3.</a:t>
            </a:r>
          </a:p>
        </p:txBody>
      </p: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972E6E3B-CCB8-4C0D-B524-FD1FB0489726}"/>
              </a:ext>
            </a:extLst>
          </p:cNvPr>
          <p:cNvSpPr txBox="1"/>
          <p:nvPr/>
        </p:nvSpPr>
        <p:spPr>
          <a:xfrm>
            <a:off x="6090483" y="5174191"/>
            <a:ext cx="1293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Mg</a:t>
            </a:r>
            <a:r>
              <a:rPr lang="cs-CZ" sz="2400" b="1" baseline="30000" dirty="0">
                <a:latin typeface="Comic Sans MS" panose="030F0702030302020204" pitchFamily="66" charset="0"/>
              </a:rPr>
              <a:t> </a:t>
            </a:r>
            <a:r>
              <a:rPr lang="cs-CZ" sz="2400" b="1" dirty="0">
                <a:latin typeface="Comic Sans MS" panose="030F0702030302020204" pitchFamily="66" charset="0"/>
              </a:rPr>
              <a:t>SO</a:t>
            </a:r>
            <a:r>
              <a:rPr lang="cs-CZ" sz="2400" b="1" baseline="-25000" dirty="0">
                <a:latin typeface="Comic Sans MS" panose="030F0702030302020204" pitchFamily="66" charset="0"/>
              </a:rPr>
              <a:t>4</a:t>
            </a:r>
            <a:endParaRPr lang="cs-CZ" sz="2400" b="1" dirty="0">
              <a:latin typeface="Comic Sans MS" panose="030F0702030302020204" pitchFamily="66" charset="0"/>
            </a:endParaRP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F155C43B-A818-4364-B8B2-83954F37856E}"/>
              </a:ext>
            </a:extLst>
          </p:cNvPr>
          <p:cNvSpPr txBox="1"/>
          <p:nvPr/>
        </p:nvSpPr>
        <p:spPr>
          <a:xfrm>
            <a:off x="6421162" y="5129707"/>
            <a:ext cx="409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baseline="30000" dirty="0">
                <a:latin typeface="Comic Sans MS" panose="030F0702030302020204" pitchFamily="66" charset="0"/>
              </a:rPr>
              <a:t>II</a:t>
            </a:r>
          </a:p>
        </p:txBody>
      </p:sp>
      <p:sp>
        <p:nvSpPr>
          <p:cNvPr id="43" name="TextovéPole 42">
            <a:extLst>
              <a:ext uri="{FF2B5EF4-FFF2-40B4-BE49-F238E27FC236}">
                <a16:creationId xmlns:a16="http://schemas.microsoft.com/office/drawing/2014/main" id="{25F6EF20-387F-4771-85F9-11F4CD093590}"/>
              </a:ext>
            </a:extLst>
          </p:cNvPr>
          <p:cNvSpPr txBox="1"/>
          <p:nvPr/>
        </p:nvSpPr>
        <p:spPr>
          <a:xfrm>
            <a:off x="6978979" y="5129707"/>
            <a:ext cx="5341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baseline="30000" dirty="0">
                <a:latin typeface="Comic Sans MS" panose="030F0702030302020204" pitchFamily="66" charset="0"/>
              </a:rPr>
              <a:t>-II</a:t>
            </a:r>
          </a:p>
        </p:txBody>
      </p:sp>
      <p:cxnSp>
        <p:nvCxnSpPr>
          <p:cNvPr id="45" name="Přímá spojnice se šipkou 44">
            <a:extLst>
              <a:ext uri="{FF2B5EF4-FFF2-40B4-BE49-F238E27FC236}">
                <a16:creationId xmlns:a16="http://schemas.microsoft.com/office/drawing/2014/main" id="{909A96D5-9971-4878-8EB9-C21386472162}"/>
              </a:ext>
            </a:extLst>
          </p:cNvPr>
          <p:cNvCxnSpPr>
            <a:cxnSpLocks/>
          </p:cNvCxnSpPr>
          <p:nvPr/>
        </p:nvCxnSpPr>
        <p:spPr>
          <a:xfrm>
            <a:off x="6673247" y="5212614"/>
            <a:ext cx="836542" cy="4078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TextovéPole 47">
            <a:extLst>
              <a:ext uri="{FF2B5EF4-FFF2-40B4-BE49-F238E27FC236}">
                <a16:creationId xmlns:a16="http://schemas.microsoft.com/office/drawing/2014/main" id="{B67DE334-1C57-427A-B684-12C3052688D1}"/>
              </a:ext>
            </a:extLst>
          </p:cNvPr>
          <p:cNvSpPr txBox="1"/>
          <p:nvPr/>
        </p:nvSpPr>
        <p:spPr>
          <a:xfrm>
            <a:off x="7405406" y="5360840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baseline="-25000" dirty="0"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50" name="Přímá spojnice se šipkou 49">
            <a:extLst>
              <a:ext uri="{FF2B5EF4-FFF2-40B4-BE49-F238E27FC236}">
                <a16:creationId xmlns:a16="http://schemas.microsoft.com/office/drawing/2014/main" id="{0E1938EE-C77E-4B3B-AA5E-7BD35546E583}"/>
              </a:ext>
            </a:extLst>
          </p:cNvPr>
          <p:cNvCxnSpPr>
            <a:cxnSpLocks/>
          </p:cNvCxnSpPr>
          <p:nvPr/>
        </p:nvCxnSpPr>
        <p:spPr>
          <a:xfrm flipH="1">
            <a:off x="6625705" y="5262697"/>
            <a:ext cx="536903" cy="4366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TextovéPole 53">
            <a:extLst>
              <a:ext uri="{FF2B5EF4-FFF2-40B4-BE49-F238E27FC236}">
                <a16:creationId xmlns:a16="http://schemas.microsoft.com/office/drawing/2014/main" id="{7D09A375-DA6D-4DCE-8441-6AB27C12B7AD}"/>
              </a:ext>
            </a:extLst>
          </p:cNvPr>
          <p:cNvSpPr txBox="1"/>
          <p:nvPr/>
        </p:nvSpPr>
        <p:spPr>
          <a:xfrm>
            <a:off x="6460366" y="5416541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baseline="-250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5" name="TextovéPole 54">
            <a:extLst>
              <a:ext uri="{FF2B5EF4-FFF2-40B4-BE49-F238E27FC236}">
                <a16:creationId xmlns:a16="http://schemas.microsoft.com/office/drawing/2014/main" id="{17909A7D-1C99-4D6B-93C9-29E10CCEC6B5}"/>
              </a:ext>
            </a:extLst>
          </p:cNvPr>
          <p:cNvSpPr txBox="1"/>
          <p:nvPr/>
        </p:nvSpPr>
        <p:spPr>
          <a:xfrm>
            <a:off x="6420388" y="538576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__</a:t>
            </a:r>
          </a:p>
        </p:txBody>
      </p:sp>
      <p:sp>
        <p:nvSpPr>
          <p:cNvPr id="56" name="TextovéPole 55">
            <a:extLst>
              <a:ext uri="{FF2B5EF4-FFF2-40B4-BE49-F238E27FC236}">
                <a16:creationId xmlns:a16="http://schemas.microsoft.com/office/drawing/2014/main" id="{AD9C9D07-9B6F-4E4C-8225-8C2B1D9305B4}"/>
              </a:ext>
            </a:extLst>
          </p:cNvPr>
          <p:cNvSpPr txBox="1"/>
          <p:nvPr/>
        </p:nvSpPr>
        <p:spPr>
          <a:xfrm>
            <a:off x="7367151" y="530333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__</a:t>
            </a:r>
          </a:p>
        </p:txBody>
      </p:sp>
      <p:sp>
        <p:nvSpPr>
          <p:cNvPr id="57" name="TextovéPole 56">
            <a:extLst>
              <a:ext uri="{FF2B5EF4-FFF2-40B4-BE49-F238E27FC236}">
                <a16:creationId xmlns:a16="http://schemas.microsoft.com/office/drawing/2014/main" id="{C97C2BB5-0028-4FAB-971D-49A97C9CF499}"/>
              </a:ext>
            </a:extLst>
          </p:cNvPr>
          <p:cNvSpPr txBox="1"/>
          <p:nvPr/>
        </p:nvSpPr>
        <p:spPr>
          <a:xfrm>
            <a:off x="6172563" y="5966667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Mg SO</a:t>
            </a:r>
            <a:r>
              <a:rPr lang="cs-CZ" sz="2400" b="1" baseline="-25000" dirty="0">
                <a:latin typeface="Comic Sans MS" panose="030F0702030302020204" pitchFamily="66" charset="0"/>
              </a:rPr>
              <a:t>4</a:t>
            </a:r>
            <a:endParaRPr lang="cs-CZ" sz="2400" b="1" dirty="0">
              <a:latin typeface="Comic Sans MS" panose="030F0702030302020204" pitchFamily="66" charset="0"/>
            </a:endParaRPr>
          </a:p>
        </p:txBody>
      </p: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E18DAC47-C7E3-4785-81F1-6E8ECD38D696}"/>
              </a:ext>
            </a:extLst>
          </p:cNvPr>
          <p:cNvSpPr txBox="1"/>
          <p:nvPr/>
        </p:nvSpPr>
        <p:spPr>
          <a:xfrm>
            <a:off x="597243" y="132576"/>
            <a:ext cx="3203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Ze názvu vzorec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3DA8C01B-399A-4FE4-A278-D8FBAD0EF3AF}"/>
              </a:ext>
            </a:extLst>
          </p:cNvPr>
          <p:cNvSpPr/>
          <p:nvPr/>
        </p:nvSpPr>
        <p:spPr>
          <a:xfrm>
            <a:off x="1181138" y="760479"/>
            <a:ext cx="42066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značky v obráceném pořadí</a:t>
            </a:r>
            <a:endParaRPr lang="cs-CZ" sz="2400" dirty="0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6F3DF71-2F61-41E4-8257-C76537FCE3DF}"/>
              </a:ext>
            </a:extLst>
          </p:cNvPr>
          <p:cNvSpPr/>
          <p:nvPr/>
        </p:nvSpPr>
        <p:spPr>
          <a:xfrm>
            <a:off x="1181138" y="1395440"/>
            <a:ext cx="35429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doplníme oxidační čísla</a:t>
            </a:r>
            <a:endParaRPr lang="cs-CZ" sz="2400" dirty="0"/>
          </a:p>
        </p:txBody>
      </p:sp>
      <p:sp>
        <p:nvSpPr>
          <p:cNvPr id="46" name="Obdélník 45">
            <a:extLst>
              <a:ext uri="{FF2B5EF4-FFF2-40B4-BE49-F238E27FC236}">
                <a16:creationId xmlns:a16="http://schemas.microsoft.com/office/drawing/2014/main" id="{44B3AF20-62C3-45C1-81E9-93337041352F}"/>
              </a:ext>
            </a:extLst>
          </p:cNvPr>
          <p:cNvSpPr/>
          <p:nvPr/>
        </p:nvSpPr>
        <p:spPr>
          <a:xfrm>
            <a:off x="1149766" y="2064896"/>
            <a:ext cx="2534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křížové pravidlo</a:t>
            </a:r>
            <a:endParaRPr lang="cs-CZ" sz="2400" dirty="0"/>
          </a:p>
        </p:txBody>
      </p:sp>
      <p:sp>
        <p:nvSpPr>
          <p:cNvPr id="47" name="TextovéPole 46">
            <a:extLst>
              <a:ext uri="{FF2B5EF4-FFF2-40B4-BE49-F238E27FC236}">
                <a16:creationId xmlns:a16="http://schemas.microsoft.com/office/drawing/2014/main" id="{1318B642-5FAA-42FC-9B39-A4F47A09B6FC}"/>
              </a:ext>
            </a:extLst>
          </p:cNvPr>
          <p:cNvSpPr txBox="1"/>
          <p:nvPr/>
        </p:nvSpPr>
        <p:spPr>
          <a:xfrm>
            <a:off x="621844" y="2679065"/>
            <a:ext cx="559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4.</a:t>
            </a:r>
          </a:p>
        </p:txBody>
      </p:sp>
      <p:sp>
        <p:nvSpPr>
          <p:cNvPr id="49" name="Obdélník 48">
            <a:extLst>
              <a:ext uri="{FF2B5EF4-FFF2-40B4-BE49-F238E27FC236}">
                <a16:creationId xmlns:a16="http://schemas.microsoft.com/office/drawing/2014/main" id="{CA93F2A5-3DE6-4333-8883-1344B57E3917}"/>
              </a:ext>
            </a:extLst>
          </p:cNvPr>
          <p:cNvSpPr/>
          <p:nvPr/>
        </p:nvSpPr>
        <p:spPr>
          <a:xfrm>
            <a:off x="1149766" y="2634283"/>
            <a:ext cx="1138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vzorec</a:t>
            </a:r>
            <a:endParaRPr lang="cs-CZ" sz="2400" dirty="0"/>
          </a:p>
        </p:txBody>
      </p:sp>
      <p:sp>
        <p:nvSpPr>
          <p:cNvPr id="51" name="TextovéPole 50">
            <a:extLst>
              <a:ext uri="{FF2B5EF4-FFF2-40B4-BE49-F238E27FC236}">
                <a16:creationId xmlns:a16="http://schemas.microsoft.com/office/drawing/2014/main" id="{E21854C1-FA61-4348-A86C-3F761AE99394}"/>
              </a:ext>
            </a:extLst>
          </p:cNvPr>
          <p:cNvSpPr txBox="1"/>
          <p:nvPr/>
        </p:nvSpPr>
        <p:spPr>
          <a:xfrm>
            <a:off x="550412" y="5764833"/>
            <a:ext cx="505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4.</a:t>
            </a:r>
          </a:p>
        </p:txBody>
      </p:sp>
      <p:sp>
        <p:nvSpPr>
          <p:cNvPr id="52" name="TextovéPole 51">
            <a:extLst>
              <a:ext uri="{FF2B5EF4-FFF2-40B4-BE49-F238E27FC236}">
                <a16:creationId xmlns:a16="http://schemas.microsoft.com/office/drawing/2014/main" id="{138B665E-90BD-4EAF-B3A3-8D2A01382783}"/>
              </a:ext>
            </a:extLst>
          </p:cNvPr>
          <p:cNvSpPr txBox="1"/>
          <p:nvPr/>
        </p:nvSpPr>
        <p:spPr>
          <a:xfrm>
            <a:off x="10086180" y="93979"/>
            <a:ext cx="1628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Comic Sans MS" panose="030F0702030302020204" pitchFamily="66" charset="0"/>
              </a:rPr>
              <a:t>od H</a:t>
            </a:r>
            <a:r>
              <a:rPr lang="cs-CZ" sz="2400" b="1" baseline="-25000" dirty="0">
                <a:latin typeface="Comic Sans MS" panose="030F0702030302020204" pitchFamily="66" charset="0"/>
              </a:rPr>
              <a:t>2</a:t>
            </a:r>
            <a:r>
              <a:rPr lang="cs-CZ" sz="2400" b="1" dirty="0">
                <a:latin typeface="Comic Sans MS" panose="030F0702030302020204" pitchFamily="66" charset="0"/>
              </a:rPr>
              <a:t>SO</a:t>
            </a:r>
            <a:r>
              <a:rPr lang="cs-CZ" sz="2400" b="1" baseline="-25000" dirty="0">
                <a:latin typeface="Comic Sans MS" panose="030F0702030302020204" pitchFamily="66" charset="0"/>
              </a:rPr>
              <a:t>4</a:t>
            </a:r>
            <a:endParaRPr lang="cs-CZ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52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  <p:bldP spid="13" grpId="0"/>
      <p:bldP spid="14" grpId="0"/>
      <p:bldP spid="15" grpId="0"/>
      <p:bldP spid="16" grpId="0"/>
      <p:bldP spid="23" grpId="0"/>
      <p:bldP spid="24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8" grpId="0"/>
      <p:bldP spid="54" grpId="0"/>
      <p:bldP spid="55" grpId="0"/>
      <p:bldP spid="56" grpId="0"/>
      <p:bldP spid="57" grpId="0"/>
      <p:bldP spid="3" grpId="0"/>
      <p:bldP spid="10" grpId="0"/>
      <p:bldP spid="46" grpId="0"/>
      <p:bldP spid="49" grpId="0"/>
      <p:bldP spid="51" grpId="0"/>
      <p:bldP spid="52" grpId="0"/>
    </p:bldLst>
  </p:timing>
</p:sld>
</file>

<file path=ppt/theme/theme1.xml><?xml version="1.0" encoding="utf-8"?>
<a:theme xmlns:a="http://schemas.openxmlformats.org/drawingml/2006/main" name="SketchyVTI">
  <a:themeElements>
    <a:clrScheme name="AnalogousFromRegularSeedLeftStep">
      <a:dk1>
        <a:srgbClr val="000000"/>
      </a:dk1>
      <a:lt1>
        <a:srgbClr val="FFFFFF"/>
      </a:lt1>
      <a:dk2>
        <a:srgbClr val="41243B"/>
      </a:dk2>
      <a:lt2>
        <a:srgbClr val="E2E3E8"/>
      </a:lt2>
      <a:accent1>
        <a:srgbClr val="B0A145"/>
      </a:accent1>
      <a:accent2>
        <a:srgbClr val="B16F3B"/>
      </a:accent2>
      <a:accent3>
        <a:srgbClr val="C3504D"/>
      </a:accent3>
      <a:accent4>
        <a:srgbClr val="B13B69"/>
      </a:accent4>
      <a:accent5>
        <a:srgbClr val="C34DAC"/>
      </a:accent5>
      <a:accent6>
        <a:srgbClr val="973BB1"/>
      </a:accent6>
      <a:hlink>
        <a:srgbClr val="6371CB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832</Words>
  <Application>Microsoft Office PowerPoint</Application>
  <PresentationFormat>Širokoúhlá obrazovka</PresentationFormat>
  <Paragraphs>204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Comic Sans MS</vt:lpstr>
      <vt:lpstr>The Hand</vt:lpstr>
      <vt:lpstr>The Serif Hand Black</vt:lpstr>
      <vt:lpstr>SketchyVTI</vt:lpstr>
      <vt:lpstr>Názvosloví solí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Názvosloví solí</dc:title>
  <dc:creator>František Fojtík</dc:creator>
  <cp:lastModifiedBy>František Fojtík</cp:lastModifiedBy>
  <cp:revision>29</cp:revision>
  <dcterms:created xsi:type="dcterms:W3CDTF">2020-06-11T18:16:49Z</dcterms:created>
  <dcterms:modified xsi:type="dcterms:W3CDTF">2020-06-16T20:23:46Z</dcterms:modified>
</cp:coreProperties>
</file>