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7" r:id="rId10"/>
    <p:sldId id="262" r:id="rId11"/>
    <p:sldId id="263" r:id="rId12"/>
    <p:sldId id="264" r:id="rId13"/>
    <p:sldId id="265" r:id="rId14"/>
    <p:sldId id="266" r:id="rId15"/>
    <p:sldId id="268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ovéPole 1"/>
          <p:cNvSpPr txBox="1">
            <a:spLocks noChangeArrowheads="1"/>
          </p:cNvSpPr>
          <p:nvPr/>
        </p:nvSpPr>
        <p:spPr bwMode="auto">
          <a:xfrm>
            <a:off x="1645920" y="171450"/>
            <a:ext cx="6195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Projekt: ZŠ Červená Voda – moderní škola, registrační číslo projektu CZ.1.07/1.4.00/21.2543</a:t>
            </a:r>
          </a:p>
        </p:txBody>
      </p:sp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708660" y="434340"/>
            <a:ext cx="77266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Times New Roman - 16"/>
              </a:rPr>
              <a:t>Příjemce: Základní škola a mateřská škola Červená Voda, Červená Voda 341, 561 61</a:t>
            </a:r>
          </a:p>
        </p:txBody>
      </p:sp>
      <p:pic>
        <p:nvPicPr>
          <p:cNvPr id="2052" name="Obrázek 3" descr="Logolink OPVK - oříznutý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5894" y="5292090"/>
            <a:ext cx="6272213" cy="120872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TextovéPole 4"/>
          <p:cNvSpPr txBox="1">
            <a:spLocks noChangeArrowheads="1"/>
          </p:cNvSpPr>
          <p:nvPr/>
        </p:nvSpPr>
        <p:spPr bwMode="auto">
          <a:xfrm>
            <a:off x="788670" y="4869180"/>
            <a:ext cx="7566660" cy="22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2054" name="TextovéPole 5"/>
          <p:cNvSpPr txBox="1">
            <a:spLocks noChangeArrowheads="1"/>
          </p:cNvSpPr>
          <p:nvPr/>
        </p:nvSpPr>
        <p:spPr bwMode="auto">
          <a:xfrm>
            <a:off x="0" y="4354830"/>
            <a:ext cx="9304020" cy="36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900" b="1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2055" name="TextovéPole 6"/>
          <p:cNvSpPr txBox="1">
            <a:spLocks noChangeArrowheads="1"/>
          </p:cNvSpPr>
          <p:nvPr/>
        </p:nvSpPr>
        <p:spPr bwMode="auto">
          <a:xfrm>
            <a:off x="320040" y="1165860"/>
            <a:ext cx="17145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2056" name="TextovéPole 7"/>
          <p:cNvSpPr txBox="1">
            <a:spLocks noChangeArrowheads="1"/>
          </p:cNvSpPr>
          <p:nvPr/>
        </p:nvSpPr>
        <p:spPr bwMode="auto">
          <a:xfrm>
            <a:off x="331470" y="902970"/>
            <a:ext cx="1943100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2057" name="TextovéPole 8"/>
          <p:cNvSpPr txBox="1">
            <a:spLocks noChangeArrowheads="1"/>
          </p:cNvSpPr>
          <p:nvPr/>
        </p:nvSpPr>
        <p:spPr bwMode="auto">
          <a:xfrm>
            <a:off x="320040" y="21717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2058" name="TextovéPole 9"/>
          <p:cNvSpPr txBox="1">
            <a:spLocks noChangeArrowheads="1"/>
          </p:cNvSpPr>
          <p:nvPr/>
        </p:nvSpPr>
        <p:spPr bwMode="auto">
          <a:xfrm>
            <a:off x="5943600" y="1908810"/>
            <a:ext cx="10515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2059" name="TextovéPole 10"/>
          <p:cNvSpPr txBox="1">
            <a:spLocks noChangeArrowheads="1"/>
          </p:cNvSpPr>
          <p:nvPr/>
        </p:nvSpPr>
        <p:spPr bwMode="auto">
          <a:xfrm>
            <a:off x="320040" y="1645920"/>
            <a:ext cx="1988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2060" name="TextovéPole 11"/>
          <p:cNvSpPr txBox="1">
            <a:spLocks noChangeArrowheads="1"/>
          </p:cNvSpPr>
          <p:nvPr/>
        </p:nvSpPr>
        <p:spPr bwMode="auto">
          <a:xfrm>
            <a:off x="320040" y="1908810"/>
            <a:ext cx="10287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2061" name="TextovéPole 12"/>
          <p:cNvSpPr txBox="1">
            <a:spLocks noChangeArrowheads="1"/>
          </p:cNvSpPr>
          <p:nvPr/>
        </p:nvSpPr>
        <p:spPr bwMode="auto">
          <a:xfrm>
            <a:off x="5943600" y="2183130"/>
            <a:ext cx="1234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2062" name="TextovéPole 13"/>
          <p:cNvSpPr txBox="1">
            <a:spLocks noChangeArrowheads="1"/>
          </p:cNvSpPr>
          <p:nvPr/>
        </p:nvSpPr>
        <p:spPr bwMode="auto">
          <a:xfrm>
            <a:off x="320040" y="2651760"/>
            <a:ext cx="2766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2063" name="TextovéPole 14"/>
          <p:cNvSpPr txBox="1">
            <a:spLocks noChangeArrowheads="1"/>
          </p:cNvSpPr>
          <p:nvPr/>
        </p:nvSpPr>
        <p:spPr bwMode="auto">
          <a:xfrm>
            <a:off x="320040" y="2914650"/>
            <a:ext cx="155448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2064" name="TextovéPole 15"/>
          <p:cNvSpPr txBox="1">
            <a:spLocks noChangeArrowheads="1"/>
          </p:cNvSpPr>
          <p:nvPr/>
        </p:nvSpPr>
        <p:spPr bwMode="auto">
          <a:xfrm>
            <a:off x="320040" y="3429000"/>
            <a:ext cx="7772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2065" name="TextovéPole 16"/>
          <p:cNvSpPr txBox="1">
            <a:spLocks noChangeArrowheads="1"/>
          </p:cNvSpPr>
          <p:nvPr/>
        </p:nvSpPr>
        <p:spPr bwMode="auto">
          <a:xfrm>
            <a:off x="320040" y="3177540"/>
            <a:ext cx="15773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2066" name="TextovéPole 17"/>
          <p:cNvSpPr txBox="1">
            <a:spLocks noChangeArrowheads="1"/>
          </p:cNvSpPr>
          <p:nvPr/>
        </p:nvSpPr>
        <p:spPr bwMode="auto">
          <a:xfrm>
            <a:off x="2160270" y="902970"/>
            <a:ext cx="508635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Kružnice trojúhelníku opsaná, vepsaná</a:t>
            </a:r>
          </a:p>
        </p:txBody>
      </p:sp>
      <p:sp>
        <p:nvSpPr>
          <p:cNvPr id="2067" name="TextovéPole 18"/>
          <p:cNvSpPr txBox="1">
            <a:spLocks noChangeArrowheads="1"/>
          </p:cNvSpPr>
          <p:nvPr/>
        </p:nvSpPr>
        <p:spPr bwMode="auto">
          <a:xfrm>
            <a:off x="2160270" y="116586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Eva Veselá</a:t>
            </a:r>
          </a:p>
        </p:txBody>
      </p:sp>
      <p:sp>
        <p:nvSpPr>
          <p:cNvPr id="2068" name="TextovéPole 19"/>
          <p:cNvSpPr txBox="1">
            <a:spLocks noChangeArrowheads="1"/>
          </p:cNvSpPr>
          <p:nvPr/>
        </p:nvSpPr>
        <p:spPr bwMode="auto">
          <a:xfrm>
            <a:off x="1120140" y="1908810"/>
            <a:ext cx="46634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069" name="TextovéPole 20"/>
          <p:cNvSpPr txBox="1">
            <a:spLocks noChangeArrowheads="1"/>
          </p:cNvSpPr>
          <p:nvPr/>
        </p:nvSpPr>
        <p:spPr bwMode="auto">
          <a:xfrm>
            <a:off x="7246620" y="1908810"/>
            <a:ext cx="162306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Matematika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0" name="TextovéPole 21"/>
          <p:cNvSpPr txBox="1">
            <a:spLocks noChangeArrowheads="1"/>
          </p:cNvSpPr>
          <p:nvPr/>
        </p:nvSpPr>
        <p:spPr bwMode="auto">
          <a:xfrm>
            <a:off x="1120140" y="2171700"/>
            <a:ext cx="8458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32-7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1" name="TextovéPole 22"/>
          <p:cNvSpPr txBox="1">
            <a:spLocks noChangeArrowheads="1"/>
          </p:cNvSpPr>
          <p:nvPr/>
        </p:nvSpPr>
        <p:spPr bwMode="auto">
          <a:xfrm>
            <a:off x="7246620" y="2148840"/>
            <a:ext cx="118872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32-7-20</a:t>
            </a:r>
            <a:endParaRPr lang="cs-CZ" sz="11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72" name="TextovéPole 23"/>
          <p:cNvSpPr txBox="1">
            <a:spLocks noChangeArrowheads="1"/>
          </p:cNvSpPr>
          <p:nvPr/>
        </p:nvSpPr>
        <p:spPr bwMode="auto">
          <a:xfrm>
            <a:off x="2160270" y="3166110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 </a:t>
            </a:r>
            <a:r>
              <a:rPr lang="cs-CZ" sz="1100" dirty="0">
                <a:latin typeface="Arial - 16"/>
              </a:rPr>
              <a:t>Eva Veselá</a:t>
            </a:r>
          </a:p>
        </p:txBody>
      </p:sp>
      <p:sp>
        <p:nvSpPr>
          <p:cNvPr id="2073" name="TextovéPole 24"/>
          <p:cNvSpPr txBox="1">
            <a:spLocks noChangeArrowheads="1"/>
          </p:cNvSpPr>
          <p:nvPr/>
        </p:nvSpPr>
        <p:spPr bwMode="auto">
          <a:xfrm>
            <a:off x="2160270" y="3424982"/>
            <a:ext cx="66294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 smtClean="0">
                <a:solidFill>
                  <a:srgbClr val="000000"/>
                </a:solidFill>
                <a:latin typeface="Arial - 16"/>
              </a:rPr>
              <a:t> 9. 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třída</a:t>
            </a:r>
          </a:p>
        </p:txBody>
      </p:sp>
      <p:sp>
        <p:nvSpPr>
          <p:cNvPr id="2074" name="TextovéPole 25"/>
          <p:cNvSpPr txBox="1">
            <a:spLocks noChangeArrowheads="1"/>
          </p:cNvSpPr>
          <p:nvPr/>
        </p:nvSpPr>
        <p:spPr bwMode="auto">
          <a:xfrm>
            <a:off x="2160270" y="2914651"/>
            <a:ext cx="1600200" cy="2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r>
              <a:rPr lang="cs-CZ" sz="1100" dirty="0">
                <a:latin typeface="Arial - 16"/>
              </a:rPr>
              <a:t>8</a:t>
            </a:r>
            <a:r>
              <a:rPr lang="cs-CZ" sz="1100" dirty="0" smtClean="0">
                <a:latin typeface="Arial - 16"/>
              </a:rPr>
              <a:t>. 11. </a:t>
            </a:r>
            <a:r>
              <a:rPr lang="cs-CZ" sz="1100" dirty="0">
                <a:latin typeface="Arial - 16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2496870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00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4000" b="1" dirty="0" smtClean="0"/>
              <a:t>KRUŽNICE TROJÚHELNÍKU VEPSANÁ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6902"/>
            <a:ext cx="8291264" cy="457241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322061" y="494116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o₁</a:t>
            </a:r>
            <a:endParaRPr lang="cs-CZ" sz="2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905176" y="1756520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o₂</a:t>
            </a:r>
            <a:endParaRPr lang="cs-CZ" sz="28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98886" y="3265820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o₃</a:t>
            </a:r>
            <a:endParaRPr lang="cs-CZ" sz="28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148924" y="348649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S</a:t>
            </a:r>
            <a:endParaRPr lang="cs-CZ" sz="2800" b="1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1092932" y="2070140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k</a:t>
            </a:r>
            <a:endParaRPr lang="cs-CZ" sz="2800" b="1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1193002" y="467955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5152199" y="453554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450722" y="157053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C</a:t>
            </a: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1586058" y="4797152"/>
            <a:ext cx="3456384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586058" y="1988840"/>
            <a:ext cx="395420" cy="2952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81478" y="1988840"/>
            <a:ext cx="3091018" cy="2808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ál 3"/>
          <p:cNvSpPr/>
          <p:nvPr/>
        </p:nvSpPr>
        <p:spPr>
          <a:xfrm>
            <a:off x="1745004" y="2989731"/>
            <a:ext cx="1924504" cy="1924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/>
          <p:cNvCxnSpPr/>
          <p:nvPr/>
        </p:nvCxnSpPr>
        <p:spPr>
          <a:xfrm flipH="1">
            <a:off x="1092933" y="1719770"/>
            <a:ext cx="4127139" cy="360060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899592" y="3140968"/>
            <a:ext cx="4195700" cy="165618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 flipV="1">
            <a:off x="1783768" y="1556792"/>
            <a:ext cx="1769286" cy="417646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2771801" y="3870630"/>
            <a:ext cx="36003" cy="10705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2394350" y="4178213"/>
            <a:ext cx="312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970645" y="2289967"/>
            <a:ext cx="228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o₁ - osa úhlu </a:t>
            </a:r>
            <a:r>
              <a:rPr lang="cs-CZ" sz="2400" dirty="0" smtClean="0"/>
              <a:t>ACB</a:t>
            </a:r>
            <a:endParaRPr lang="cs-CZ" sz="24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6005107" y="2716719"/>
            <a:ext cx="2315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o₂ - osa úhlu CAB</a:t>
            </a:r>
            <a:endParaRPr lang="cs-CZ" sz="24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5997733" y="3178384"/>
            <a:ext cx="2313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o₃ - osa úhlu </a:t>
            </a:r>
            <a:r>
              <a:rPr lang="cs-CZ" sz="2400" dirty="0" smtClean="0"/>
              <a:t>ABC</a:t>
            </a:r>
            <a:endParaRPr lang="cs-CZ" sz="24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5997733" y="3603275"/>
            <a:ext cx="2746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 - průsečík os úhlů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(střed kružnice k)</a:t>
            </a:r>
            <a:endParaRPr lang="cs-CZ" sz="2400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5072496" y="5058762"/>
            <a:ext cx="3751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r</a:t>
            </a:r>
            <a:r>
              <a:rPr lang="cs-CZ" sz="2400" dirty="0" smtClean="0"/>
              <a:t> = </a:t>
            </a:r>
            <a:r>
              <a:rPr lang="cs-CZ" sz="2800" dirty="0" smtClean="0"/>
              <a:t>I</a:t>
            </a:r>
            <a:r>
              <a:rPr lang="cs-CZ" sz="2400" dirty="0" smtClean="0"/>
              <a:t>SX</a:t>
            </a:r>
            <a:r>
              <a:rPr lang="cs-CZ" sz="2800" dirty="0" smtClean="0"/>
              <a:t>I</a:t>
            </a:r>
            <a:r>
              <a:rPr lang="cs-CZ" sz="2400" dirty="0" smtClean="0"/>
              <a:t> - poloměr kružnice k </a:t>
            </a:r>
            <a:endParaRPr lang="cs-CZ" sz="24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5472629" y="5623324"/>
            <a:ext cx="2685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</a:t>
            </a:r>
            <a:r>
              <a:rPr lang="cs-CZ" sz="3600" b="1" dirty="0" smtClean="0">
                <a:solidFill>
                  <a:srgbClr val="FF0000"/>
                </a:solidFill>
              </a:rPr>
              <a:t> (S, </a:t>
            </a:r>
            <a:r>
              <a:rPr lang="cs-CZ" sz="3600" b="1" dirty="0">
                <a:solidFill>
                  <a:srgbClr val="FF0000"/>
                </a:solidFill>
              </a:rPr>
              <a:t>r = </a:t>
            </a:r>
            <a:r>
              <a:rPr lang="cs-CZ" sz="4000" b="1" dirty="0" smtClean="0">
                <a:solidFill>
                  <a:srgbClr val="FF0000"/>
                </a:solidFill>
              </a:rPr>
              <a:t>I</a:t>
            </a:r>
            <a:r>
              <a:rPr lang="cs-CZ" sz="3600" b="1" dirty="0" smtClean="0">
                <a:solidFill>
                  <a:srgbClr val="FF0000"/>
                </a:solidFill>
              </a:rPr>
              <a:t>SX</a:t>
            </a:r>
            <a:r>
              <a:rPr lang="cs-CZ" sz="4000" b="1" dirty="0" smtClean="0">
                <a:solidFill>
                  <a:srgbClr val="FF0000"/>
                </a:solidFill>
              </a:rPr>
              <a:t>I</a:t>
            </a:r>
            <a:r>
              <a:rPr lang="cs-CZ" sz="3600" b="1" dirty="0" smtClean="0">
                <a:solidFill>
                  <a:srgbClr val="FF0000"/>
                </a:solidFill>
              </a:rPr>
              <a:t>) 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471193" y="486916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X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71628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4" grpId="0"/>
      <p:bldP spid="45" grpId="0"/>
      <p:bldP spid="49" grpId="0"/>
      <p:bldP spid="51" grpId="0"/>
      <p:bldP spid="52" grpId="0"/>
      <p:bldP spid="4" grpId="0" animBg="1"/>
      <p:bldP spid="61" grpId="0"/>
      <p:bldP spid="63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400600" cy="90000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Postup konstrukce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l-GR" sz="3600" b="1" dirty="0" smtClean="0"/>
              <a:t>Δ</a:t>
            </a:r>
            <a:r>
              <a:rPr lang="cs-CZ" sz="3600" b="1" dirty="0" smtClean="0"/>
              <a:t> ABC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/>
              <a:t>o₁ - osa </a:t>
            </a:r>
            <a:r>
              <a:rPr lang="cs-CZ" sz="3600" b="1" dirty="0" smtClean="0"/>
              <a:t>úhlu ABC</a:t>
            </a:r>
            <a:endParaRPr lang="cs-CZ" sz="3600" b="1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 smtClean="0"/>
              <a:t>o</a:t>
            </a:r>
            <a:r>
              <a:rPr lang="cs-CZ" sz="3600" b="1" dirty="0"/>
              <a:t>₂ - osa </a:t>
            </a:r>
            <a:r>
              <a:rPr lang="cs-CZ" sz="3600" b="1" dirty="0" smtClean="0"/>
              <a:t>úhlu CAB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/>
              <a:t>o₃ - osa </a:t>
            </a:r>
            <a:r>
              <a:rPr lang="cs-CZ" sz="3600" b="1" dirty="0" smtClean="0"/>
              <a:t>úhlu ACB</a:t>
            </a:r>
            <a:endParaRPr lang="cs-CZ" sz="3600" b="1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 smtClean="0"/>
              <a:t>S</a:t>
            </a:r>
            <a:r>
              <a:rPr lang="en-US" sz="3600" b="1" dirty="0" smtClean="0"/>
              <a:t>;</a:t>
            </a:r>
            <a:r>
              <a:rPr lang="cs-CZ" sz="3600" b="1" dirty="0" smtClean="0"/>
              <a:t> S  </a:t>
            </a:r>
            <a:r>
              <a:rPr lang="az-Cyrl-AZ" sz="2800" b="1" dirty="0" smtClean="0"/>
              <a:t>Є</a:t>
            </a:r>
            <a:r>
              <a:rPr lang="cs-CZ" sz="3600" b="1" dirty="0" smtClean="0"/>
              <a:t> o₁</a:t>
            </a:r>
            <a:r>
              <a:rPr lang="cs-CZ" sz="4000" b="1" dirty="0" smtClean="0"/>
              <a:t>∩</a:t>
            </a:r>
            <a:r>
              <a:rPr lang="cs-CZ" sz="3600" b="1" dirty="0" smtClean="0"/>
              <a:t> </a:t>
            </a:r>
            <a:r>
              <a:rPr lang="cs-CZ" sz="3600" b="1" dirty="0"/>
              <a:t>o</a:t>
            </a:r>
            <a:r>
              <a:rPr lang="cs-CZ" sz="3600" b="1" dirty="0" smtClean="0"/>
              <a:t>₂∩o₃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 smtClean="0"/>
              <a:t>SX     AB</a:t>
            </a:r>
            <a:endParaRPr lang="cs-CZ" sz="2800" b="1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 smtClean="0"/>
              <a:t>k</a:t>
            </a:r>
            <a:r>
              <a:rPr lang="en-US" sz="3600" b="1" dirty="0" smtClean="0"/>
              <a:t>;</a:t>
            </a:r>
            <a:r>
              <a:rPr lang="cs-CZ" sz="3600" b="1" dirty="0" smtClean="0"/>
              <a:t> k (S, r = </a:t>
            </a:r>
            <a:r>
              <a:rPr lang="cs-CZ" sz="3600" b="1" dirty="0" smtClean="0"/>
              <a:t>ISXI</a:t>
            </a:r>
            <a:r>
              <a:rPr lang="cs-CZ" sz="3600" b="1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rot="10800000">
            <a:off x="2861205" y="4622750"/>
            <a:ext cx="502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/>
              <a:t>ᴛ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336140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329" y="368760"/>
            <a:ext cx="8229600" cy="9000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1.</a:t>
            </a:r>
            <a:r>
              <a:rPr lang="cs-CZ" dirty="0" smtClean="0"/>
              <a:t> </a:t>
            </a:r>
            <a:r>
              <a:rPr lang="cs-CZ" sz="3600" b="1" dirty="0" smtClean="0"/>
              <a:t>Kružnice vepsaná ostroúhlému trojúhelníku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836917" y="2852937"/>
            <a:ext cx="2097525" cy="21962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 flipH="1">
            <a:off x="1331640" y="1700808"/>
            <a:ext cx="1296144" cy="3240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331640" y="4941168"/>
            <a:ext cx="3672408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2627784" y="1700808"/>
            <a:ext cx="2376264" cy="3456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367982" y="2417753"/>
            <a:ext cx="3852090" cy="25234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683568" y="2672916"/>
            <a:ext cx="4320480" cy="24842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627784" y="1791980"/>
            <a:ext cx="432048" cy="40132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2807097" y="2156143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k</a:t>
            </a:r>
            <a:endParaRPr lang="cs-CZ" sz="28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810715" y="323783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188044" y="126876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C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118380" y="505403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84750" y="486451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602958" y="2951655"/>
            <a:ext cx="29763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s</a:t>
            </a:r>
            <a:r>
              <a:rPr lang="cs-CZ" sz="2800" b="1" dirty="0" smtClean="0">
                <a:solidFill>
                  <a:srgbClr val="FF0000"/>
                </a:solidFill>
              </a:rPr>
              <a:t>třed S leží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uvnitř trojúhelníka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49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00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dirty="0"/>
              <a:t>2</a:t>
            </a:r>
            <a:r>
              <a:rPr lang="cs-CZ" sz="3600" b="1" dirty="0" smtClean="0"/>
              <a:t>.</a:t>
            </a:r>
            <a:r>
              <a:rPr lang="cs-CZ" dirty="0" smtClean="0"/>
              <a:t> </a:t>
            </a:r>
            <a:r>
              <a:rPr lang="cs-CZ" sz="3600" b="1" dirty="0" smtClean="0"/>
              <a:t>Kružnice vepsaná pravoúhlému trojúhelníku</a:t>
            </a:r>
            <a:endParaRPr lang="cs-CZ" sz="3600" b="1" dirty="0"/>
          </a:p>
        </p:txBody>
      </p:sp>
      <p:grpSp>
        <p:nvGrpSpPr>
          <p:cNvPr id="42" name="Skupina 41"/>
          <p:cNvGrpSpPr/>
          <p:nvPr/>
        </p:nvGrpSpPr>
        <p:grpSpPr>
          <a:xfrm>
            <a:off x="323528" y="2528461"/>
            <a:ext cx="4284915" cy="2953206"/>
            <a:chOff x="323528" y="2528461"/>
            <a:chExt cx="4284915" cy="2953206"/>
          </a:xfrm>
        </p:grpSpPr>
        <p:cxnSp>
          <p:nvCxnSpPr>
            <p:cNvPr id="7" name="Přímá spojnice 6"/>
            <p:cNvCxnSpPr/>
            <p:nvPr/>
          </p:nvCxnSpPr>
          <p:spPr>
            <a:xfrm>
              <a:off x="1655237" y="2528461"/>
              <a:ext cx="0" cy="2953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1655237" y="5481667"/>
              <a:ext cx="291676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1655237" y="2528461"/>
              <a:ext cx="2953206" cy="2953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flipV="1">
              <a:off x="1655237" y="3645025"/>
              <a:ext cx="2412707" cy="183664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323528" y="3717032"/>
              <a:ext cx="4284915" cy="17646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ovéPole 20"/>
          <p:cNvSpPr txBox="1"/>
          <p:nvPr/>
        </p:nvSpPr>
        <p:spPr>
          <a:xfrm>
            <a:off x="2632905" y="4002673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2" name="Zástupný symbol pro obsah 21"/>
          <p:cNvSpPr txBox="1">
            <a:spLocks noGrp="1"/>
          </p:cNvSpPr>
          <p:nvPr>
            <p:ph idx="1"/>
          </p:nvPr>
        </p:nvSpPr>
        <p:spPr>
          <a:xfrm>
            <a:off x="5086066" y="2690918"/>
            <a:ext cx="29763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střed S leží </a:t>
            </a:r>
            <a:br>
              <a:rPr lang="cs-CZ" sz="2800" b="1" dirty="0" smtClean="0">
                <a:solidFill>
                  <a:srgbClr val="FF0000"/>
                </a:solidFill>
              </a:rPr>
            </a:br>
            <a:r>
              <a:rPr lang="cs-CZ" sz="2800" b="1" dirty="0" smtClean="0">
                <a:solidFill>
                  <a:srgbClr val="FF0000"/>
                </a:solidFill>
              </a:rPr>
              <a:t>uvnitř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trojúhelníka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259632" y="5481667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24" name="Obdélník 23"/>
          <p:cNvSpPr/>
          <p:nvPr/>
        </p:nvSpPr>
        <p:spPr>
          <a:xfrm>
            <a:off x="4676682" y="5542880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B</a:t>
            </a:r>
            <a:endParaRPr lang="cs-CZ" sz="2800" dirty="0"/>
          </a:p>
        </p:txBody>
      </p:sp>
      <p:sp>
        <p:nvSpPr>
          <p:cNvPr id="26" name="Obdélník 25"/>
          <p:cNvSpPr/>
          <p:nvPr/>
        </p:nvSpPr>
        <p:spPr>
          <a:xfrm>
            <a:off x="1259632" y="2128000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C</a:t>
            </a:r>
            <a:endParaRPr lang="cs-CZ" sz="2800" dirty="0"/>
          </a:p>
        </p:txBody>
      </p:sp>
      <p:sp>
        <p:nvSpPr>
          <p:cNvPr id="27" name="Obdélník 26"/>
          <p:cNvSpPr/>
          <p:nvPr/>
        </p:nvSpPr>
        <p:spPr>
          <a:xfrm>
            <a:off x="1697730" y="3383415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k</a:t>
            </a:r>
            <a:endParaRPr lang="cs-CZ" sz="2800" dirty="0"/>
          </a:p>
        </p:txBody>
      </p:sp>
      <p:cxnSp>
        <p:nvCxnSpPr>
          <p:cNvPr id="46" name="Přímá spojnice 45"/>
          <p:cNvCxnSpPr/>
          <p:nvPr/>
        </p:nvCxnSpPr>
        <p:spPr>
          <a:xfrm>
            <a:off x="1655237" y="2528461"/>
            <a:ext cx="1620619" cy="33488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ál 46"/>
          <p:cNvSpPr/>
          <p:nvPr/>
        </p:nvSpPr>
        <p:spPr>
          <a:xfrm>
            <a:off x="1662497" y="3746020"/>
            <a:ext cx="1706657" cy="17066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289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000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3.</a:t>
            </a:r>
            <a:r>
              <a:rPr lang="cs-CZ" dirty="0" smtClean="0"/>
              <a:t> </a:t>
            </a:r>
            <a:r>
              <a:rPr lang="cs-CZ" sz="3600" b="1" dirty="0" smtClean="0"/>
              <a:t>Kružnice vepsaná tupoúhlému trojúhelníku</a:t>
            </a:r>
            <a:endParaRPr lang="cs-CZ" sz="3600" b="1" dirty="0"/>
          </a:p>
        </p:txBody>
      </p:sp>
      <p:sp>
        <p:nvSpPr>
          <p:cNvPr id="5" name="Ovál 4"/>
          <p:cNvSpPr/>
          <p:nvPr/>
        </p:nvSpPr>
        <p:spPr>
          <a:xfrm>
            <a:off x="1454623" y="3913142"/>
            <a:ext cx="1369685" cy="13696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583668" y="5301208"/>
            <a:ext cx="2448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1043608" y="2708920"/>
            <a:ext cx="540060" cy="2592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043608" y="2708920"/>
            <a:ext cx="2988332" cy="2592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H="1" flipV="1">
            <a:off x="1043608" y="2708921"/>
            <a:ext cx="1944216" cy="31683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1583668" y="2708920"/>
            <a:ext cx="2124236" cy="25739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971600" y="4077072"/>
            <a:ext cx="3060340" cy="12057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1208494" y="5282827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26" name="Zástupný symbol pro obsah 25"/>
          <p:cNvSpPr>
            <a:spLocks noGrp="1"/>
          </p:cNvSpPr>
          <p:nvPr>
            <p:ph idx="1"/>
          </p:nvPr>
        </p:nvSpPr>
        <p:spPr>
          <a:xfrm>
            <a:off x="682797" y="2231360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800" dirty="0"/>
              <a:t>C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253378" y="3529741"/>
            <a:ext cx="348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k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2314243" y="314858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031940" y="5301208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30" name="Zástupný symbol pro obsah 21"/>
          <p:cNvSpPr txBox="1">
            <a:spLocks/>
          </p:cNvSpPr>
          <p:nvPr/>
        </p:nvSpPr>
        <p:spPr>
          <a:xfrm>
            <a:off x="5179650" y="2922885"/>
            <a:ext cx="3058146" cy="104028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střed S leží </a:t>
            </a:r>
          </a:p>
          <a:p>
            <a:pPr marL="0" indent="0" algn="ctr">
              <a:buFont typeface="Arial" pitchFamily="34" charset="0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 uvnitř trojúhelníka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22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ÚKOL: vypracuj úlohy v samostatné práci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Sestroj kružnici vepsanou trojúhelníku: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a) ABC, je-li a = 5 cm, b = 5 cm, c = 7 cm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(ostroúhlý trojúhelník)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b) KLM, je-li k </a:t>
            </a:r>
            <a:r>
              <a:rPr lang="cs-CZ" b="1" dirty="0"/>
              <a:t>= 5 cm, </a:t>
            </a:r>
            <a:r>
              <a:rPr lang="cs-CZ" b="1" dirty="0" smtClean="0"/>
              <a:t>l </a:t>
            </a:r>
            <a:r>
              <a:rPr lang="cs-CZ" b="1" dirty="0"/>
              <a:t>= </a:t>
            </a:r>
            <a:r>
              <a:rPr lang="cs-CZ" b="1" dirty="0" smtClean="0"/>
              <a:t>4 </a:t>
            </a:r>
            <a:r>
              <a:rPr lang="cs-CZ" b="1" dirty="0"/>
              <a:t>cm, </a:t>
            </a:r>
            <a:r>
              <a:rPr lang="cs-CZ" b="1" dirty="0" smtClean="0"/>
              <a:t>m </a:t>
            </a:r>
            <a:r>
              <a:rPr lang="cs-CZ" b="1" dirty="0"/>
              <a:t>= </a:t>
            </a:r>
            <a:r>
              <a:rPr lang="cs-CZ" b="1" dirty="0" smtClean="0"/>
              <a:t>3 cm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( pravoúhlý trojúhelník)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c) RST, je-li r = 5 cm, s = 7 cm, t = 10 cm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(tupoúhlý trojúhelník)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549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ovéPole 3"/>
          <p:cNvSpPr txBox="1">
            <a:spLocks noChangeArrowheads="1"/>
          </p:cNvSpPr>
          <p:nvPr/>
        </p:nvSpPr>
        <p:spPr bwMode="auto">
          <a:xfrm>
            <a:off x="611560" y="3645024"/>
            <a:ext cx="7776864" cy="42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296" tIns="41148" rIns="82296" bIns="41148">
            <a:spAutoFit/>
          </a:bodyPr>
          <a:lstStyle/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Objekty, použité k vytvoření sešitu, jsou součástí SW Smart Notebook nebo pocházejí z veřejných knihoven obrázků (public </a:t>
            </a:r>
            <a:r>
              <a:rPr lang="cs-CZ" sz="1100" dirty="0" err="1">
                <a:solidFill>
                  <a:srgbClr val="000000"/>
                </a:solidFill>
                <a:latin typeface="Arial - 16"/>
              </a:rPr>
              <a:t>domain</a:t>
            </a:r>
            <a:r>
              <a:rPr lang="cs-CZ" sz="1100" dirty="0">
                <a:solidFill>
                  <a:srgbClr val="000000"/>
                </a:solidFill>
                <a:latin typeface="Arial - 16"/>
              </a:rPr>
              <a:t>) nebo jsou vlastní originální tvorbou autora.</a:t>
            </a:r>
          </a:p>
        </p:txBody>
      </p:sp>
      <p:sp>
        <p:nvSpPr>
          <p:cNvPr id="3077" name="TextovéPole 4"/>
          <p:cNvSpPr txBox="1">
            <a:spLocks noChangeArrowheads="1"/>
          </p:cNvSpPr>
          <p:nvPr/>
        </p:nvSpPr>
        <p:spPr bwMode="auto">
          <a:xfrm>
            <a:off x="205740" y="182880"/>
            <a:ext cx="4434840" cy="29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pl-PL" sz="1400" b="1">
                <a:solidFill>
                  <a:srgbClr val="000000"/>
                </a:solidFill>
                <a:latin typeface="Arial - 20"/>
              </a:rPr>
              <a:t>Seznam použité literatury a pramenů:</a:t>
            </a:r>
            <a:endParaRPr lang="cs-CZ" sz="14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751344"/>
            <a:ext cx="80648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/>
          </a:p>
        </p:txBody>
      </p:sp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2857500" y="4869160"/>
            <a:ext cx="3566160" cy="9294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82296" tIns="41148" rIns="82296" bIns="41148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Mgr. Eva Veselá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Základní škola Červená Voda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vesela.eva@email.cz</a:t>
            </a:r>
          </a:p>
          <a:p>
            <a:pPr algn="ctr"/>
            <a:r>
              <a:rPr lang="cs-CZ" sz="1100" dirty="0">
                <a:solidFill>
                  <a:srgbClr val="000000"/>
                </a:solidFill>
                <a:latin typeface="Arial - 16"/>
              </a:rPr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2402989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77990" y="2020840"/>
            <a:ext cx="7726458" cy="405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296" tIns="41148" rIns="82296" bIns="41148" numCol="1" anchor="ctr" anchorCtr="0" compatLnSpc="1">
            <a:prstTxWarp prst="textNoShape">
              <a:avLst/>
            </a:prstTxWarp>
            <a:spAutoFit/>
          </a:bodyPr>
          <a:lstStyle/>
          <a:p>
            <a:pPr defTabSz="822960" eaLnBrk="0" fontAlgn="base" hangingPunct="0">
              <a:spcBef>
                <a:spcPct val="0"/>
              </a:spcBef>
              <a:spcAft>
                <a:spcPct val="0"/>
              </a:spcAft>
              <a:tabLst>
                <a:tab pos="891540" algn="l"/>
                <a:tab pos="2025968" algn="l"/>
                <a:tab pos="2430304" algn="l"/>
                <a:tab pos="3403283" algn="l"/>
                <a:tab pos="4374833" algn="l"/>
              </a:tabLst>
            </a:pPr>
            <a:r>
              <a:rPr lang="cs-CZ" sz="1100" dirty="0" bmk="Text10"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endParaRPr lang="cs-CZ" sz="800" dirty="0">
              <a:latin typeface="Arial" pitchFamily="34" charset="0"/>
              <a:cs typeface="Arial" pitchFamily="34" charset="0"/>
            </a:endParaRPr>
          </a:p>
          <a:p>
            <a:r>
              <a:rPr lang="cs-CZ" sz="1300" b="1" dirty="0"/>
              <a:t>Metodický list</a:t>
            </a:r>
            <a:endParaRPr lang="cs-CZ" sz="1300" dirty="0"/>
          </a:p>
          <a:p>
            <a:r>
              <a:rPr lang="cs-CZ" sz="1300" b="1" dirty="0"/>
              <a:t>Název materiálu:</a:t>
            </a:r>
            <a:r>
              <a:rPr lang="cs-CZ" sz="1300" dirty="0"/>
              <a:t>	</a:t>
            </a:r>
            <a:r>
              <a:rPr lang="cs-CZ" sz="1300" dirty="0" smtClean="0"/>
              <a:t>Kružnice trojúhelníku opsaná, vepsaná</a:t>
            </a:r>
            <a:endParaRPr lang="cs-CZ" sz="1300" dirty="0"/>
          </a:p>
          <a:p>
            <a:r>
              <a:rPr lang="cs-CZ" sz="1300" b="1" dirty="0"/>
              <a:t>Autor materiálu:	</a:t>
            </a:r>
            <a:r>
              <a:rPr lang="cs-CZ" sz="1300" dirty="0"/>
              <a:t>Eva Veselá</a:t>
            </a:r>
          </a:p>
          <a:p>
            <a:endParaRPr lang="cs-CZ" sz="1300" dirty="0"/>
          </a:p>
          <a:p>
            <a:r>
              <a:rPr lang="cs-CZ" sz="1300" b="1" dirty="0"/>
              <a:t>Zařazení materiálu:</a:t>
            </a:r>
            <a:endParaRPr lang="cs-CZ" sz="1300" dirty="0"/>
          </a:p>
          <a:p>
            <a:r>
              <a:rPr lang="cs-CZ" sz="1300" dirty="0"/>
              <a:t>Šablona:	Inovace a zkvalitnění výuky prostřednictvím ICT (III/2)		</a:t>
            </a:r>
          </a:p>
          <a:p>
            <a:r>
              <a:rPr lang="cs-CZ" sz="1300" dirty="0"/>
              <a:t>Sada: </a:t>
            </a:r>
            <a:r>
              <a:rPr lang="cs-CZ" sz="1300" dirty="0" smtClean="0"/>
              <a:t>32-7</a:t>
            </a:r>
            <a:r>
              <a:rPr lang="cs-CZ" sz="1300" dirty="0"/>
              <a:t>	     Číslo DUM: </a:t>
            </a:r>
            <a:r>
              <a:rPr lang="cs-CZ" sz="1300" dirty="0" smtClean="0"/>
              <a:t>32-7-20</a:t>
            </a:r>
            <a:r>
              <a:rPr lang="cs-CZ" sz="1300" dirty="0"/>
              <a:t>	    Předmět: </a:t>
            </a:r>
            <a:r>
              <a:rPr lang="cs-CZ" sz="1300" dirty="0" smtClean="0"/>
              <a:t>Matematika</a:t>
            </a:r>
            <a:r>
              <a:rPr lang="cs-CZ" sz="1300" dirty="0"/>
              <a:t>	</a:t>
            </a:r>
          </a:p>
          <a:p>
            <a:r>
              <a:rPr lang="cs-CZ" sz="1300" dirty="0"/>
              <a:t>     </a:t>
            </a:r>
          </a:p>
          <a:p>
            <a:r>
              <a:rPr lang="cs-CZ" sz="1300" b="1" dirty="0"/>
              <a:t>Ověření materiálu ve výuce:</a:t>
            </a:r>
            <a:endParaRPr lang="cs-CZ" sz="1300" dirty="0"/>
          </a:p>
          <a:p>
            <a:r>
              <a:rPr lang="cs-CZ" sz="1300" dirty="0"/>
              <a:t>Datum ověření: 8</a:t>
            </a:r>
            <a:r>
              <a:rPr lang="cs-CZ" sz="1300" dirty="0" smtClean="0"/>
              <a:t>. 11. </a:t>
            </a:r>
            <a:r>
              <a:rPr lang="cs-CZ" sz="1300" dirty="0"/>
              <a:t>2012      Třída</a:t>
            </a:r>
            <a:r>
              <a:rPr lang="cs-CZ" sz="1300"/>
              <a:t>: </a:t>
            </a:r>
            <a:r>
              <a:rPr lang="cs-CZ" sz="1300" smtClean="0"/>
              <a:t>9. </a:t>
            </a:r>
            <a:r>
              <a:rPr lang="cs-CZ" sz="1300" dirty="0"/>
              <a:t>třída	     Ověřující učitel: Eva Veselá</a:t>
            </a:r>
          </a:p>
          <a:p>
            <a:r>
              <a:rPr lang="cs-CZ" sz="1300" dirty="0"/>
              <a:t>	     </a:t>
            </a:r>
          </a:p>
          <a:p>
            <a:pPr algn="just"/>
            <a:r>
              <a:rPr lang="cs-CZ" sz="1300" b="1" dirty="0"/>
              <a:t>Anotace materiálu</a:t>
            </a:r>
            <a:r>
              <a:rPr lang="cs-CZ" sz="1300" dirty="0"/>
              <a:t>: </a:t>
            </a:r>
            <a:r>
              <a:rPr lang="cs-CZ" sz="1300" dirty="0" smtClean="0"/>
              <a:t>Prezentace vysvětluje </a:t>
            </a:r>
            <a:r>
              <a:rPr lang="cs-CZ" sz="1300" dirty="0"/>
              <a:t>a popisuje postup konstrukce </a:t>
            </a:r>
            <a:r>
              <a:rPr lang="cs-CZ" sz="1300" dirty="0" smtClean="0"/>
              <a:t>kružnice trojúhelníku opsané i postup kružnice trojúhelníku vepsané. Obsahuje úlohy k samostatnému procvičení se zvoleným trojúhelníkem ostroúhlým, pravoúhlým </a:t>
            </a:r>
            <a:r>
              <a:rPr lang="cs-CZ" sz="1300" dirty="0"/>
              <a:t>i</a:t>
            </a:r>
            <a:r>
              <a:rPr lang="cs-CZ" sz="1300" dirty="0" smtClean="0"/>
              <a:t> tupoúhlým (snímek 9 a 15) .</a:t>
            </a:r>
            <a:endParaRPr lang="cs-CZ" sz="1300" dirty="0"/>
          </a:p>
          <a:p>
            <a:pPr algn="just"/>
            <a:r>
              <a:rPr lang="cs-CZ" sz="1300" dirty="0"/>
              <a:t>     </a:t>
            </a:r>
          </a:p>
          <a:p>
            <a:pPr algn="just"/>
            <a:r>
              <a:rPr lang="cs-CZ" sz="1300" b="1" dirty="0"/>
              <a:t>Podrobný metodický popis možností použití materiálu: </a:t>
            </a:r>
            <a:r>
              <a:rPr lang="cs-CZ" sz="1300" dirty="0" smtClean="0"/>
              <a:t>Prezentaci lze využít k frontální výuce </a:t>
            </a:r>
            <a:br>
              <a:rPr lang="cs-CZ" sz="1300" dirty="0" smtClean="0"/>
            </a:br>
            <a:r>
              <a:rPr lang="cs-CZ" sz="1300" dirty="0" smtClean="0"/>
              <a:t>i samostudiu. </a:t>
            </a:r>
            <a:r>
              <a:rPr lang="cs-CZ" sz="1300" dirty="0"/>
              <a:t>  </a:t>
            </a:r>
            <a:r>
              <a:rPr lang="cs-CZ" sz="1300" dirty="0" smtClean="0"/>
              <a:t>Obsahuje zadání úloh k procvičení (snímek 9 a 15). </a:t>
            </a:r>
          </a:p>
          <a:p>
            <a:pPr algn="just"/>
            <a:endParaRPr lang="cs-CZ" sz="1300" dirty="0"/>
          </a:p>
          <a:p>
            <a:pPr algn="just"/>
            <a:r>
              <a:rPr lang="cs-CZ" sz="1300" b="1" dirty="0" smtClean="0">
                <a:ea typeface="Times New Roman" pitchFamily="18" charset="0"/>
                <a:cs typeface="Arial" pitchFamily="34" charset="0"/>
              </a:rPr>
              <a:t>Poznámka</a:t>
            </a:r>
            <a:r>
              <a:rPr lang="cs-CZ" sz="1300" b="1" dirty="0">
                <a:ea typeface="Times New Roman" pitchFamily="18" charset="0"/>
                <a:cs typeface="Arial" pitchFamily="34" charset="0"/>
              </a:rPr>
              <a:t>:</a:t>
            </a:r>
            <a:r>
              <a:rPr lang="cs-CZ" sz="1300" dirty="0">
                <a:ea typeface="Times New Roman" pitchFamily="18" charset="0"/>
                <a:cs typeface="Arial" pitchFamily="34" charset="0"/>
              </a:rPr>
              <a:t>  Volný pracovní list, pomůcky na rýsování </a:t>
            </a:r>
            <a:r>
              <a:rPr lang="cs-CZ" sz="1300" dirty="0"/>
              <a:t>    </a:t>
            </a:r>
          </a:p>
        </p:txBody>
      </p:sp>
      <p:pic>
        <p:nvPicPr>
          <p:cNvPr id="3" name="obrázek 3" descr="Logolink OPVK - oříznut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120" y="383062"/>
            <a:ext cx="4937760" cy="976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3867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</a:rPr>
              <a:t>KRUŽNICE </a:t>
            </a:r>
            <a:br>
              <a:rPr lang="cs-CZ" sz="5400" b="1" dirty="0" smtClean="0">
                <a:solidFill>
                  <a:srgbClr val="FF0000"/>
                </a:solidFill>
              </a:rPr>
            </a:br>
            <a:r>
              <a:rPr lang="cs-CZ" sz="5400" b="1" dirty="0" smtClean="0">
                <a:solidFill>
                  <a:srgbClr val="FF0000"/>
                </a:solidFill>
              </a:rPr>
              <a:t>TROJÚHELNÍKU OPSANÁ</a:t>
            </a:r>
            <a:br>
              <a:rPr lang="cs-CZ" sz="5400" b="1" dirty="0" smtClean="0">
                <a:solidFill>
                  <a:srgbClr val="FF0000"/>
                </a:solidFill>
              </a:rPr>
            </a:br>
            <a:r>
              <a:rPr lang="cs-CZ" sz="5400" b="1" dirty="0" smtClean="0">
                <a:solidFill>
                  <a:srgbClr val="FF0000"/>
                </a:solidFill>
              </a:rPr>
              <a:t/>
            </a:r>
            <a:br>
              <a:rPr lang="cs-CZ" sz="5400" b="1" dirty="0" smtClean="0">
                <a:solidFill>
                  <a:srgbClr val="FF0000"/>
                </a:solidFill>
              </a:rPr>
            </a:br>
            <a:r>
              <a:rPr lang="cs-CZ" sz="5400" b="1" dirty="0" smtClean="0">
                <a:solidFill>
                  <a:srgbClr val="FF0000"/>
                </a:solidFill>
              </a:rPr>
              <a:t>KRUŽNICE </a:t>
            </a:r>
            <a:br>
              <a:rPr lang="cs-CZ" sz="5400" b="1" dirty="0" smtClean="0">
                <a:solidFill>
                  <a:srgbClr val="FF0000"/>
                </a:solidFill>
              </a:rPr>
            </a:br>
            <a:r>
              <a:rPr lang="cs-CZ" sz="5400" b="1" dirty="0" smtClean="0">
                <a:solidFill>
                  <a:srgbClr val="FF0000"/>
                </a:solidFill>
              </a:rPr>
              <a:t>TROJÚHELNÍKU VEPSANÁ</a:t>
            </a:r>
            <a:endParaRPr lang="cs-CZ" sz="54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399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00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4000" b="1" dirty="0" smtClean="0"/>
              <a:t>KRUŽNICE TROJÚHELNÍKU OPSANÁ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6902"/>
            <a:ext cx="8291264" cy="457241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3322061" y="4941168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o₁</a:t>
            </a:r>
            <a:endParaRPr lang="cs-CZ" sz="2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848269" y="1556792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o₂</a:t>
            </a:r>
            <a:endParaRPr lang="cs-CZ" sz="2800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98886" y="3265820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o₃</a:t>
            </a:r>
            <a:endParaRPr lang="cs-CZ" sz="28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3148924" y="348649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S</a:t>
            </a:r>
            <a:endParaRPr lang="cs-CZ" sz="2800" b="1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1092932" y="2070140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k</a:t>
            </a:r>
            <a:endParaRPr lang="cs-CZ" sz="2800" b="1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1193002" y="467955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5152199" y="4535542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596056" y="155679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C</a:t>
            </a:r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1586058" y="4797152"/>
            <a:ext cx="3456384" cy="1440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586058" y="1988840"/>
            <a:ext cx="395420" cy="2952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81478" y="1988840"/>
            <a:ext cx="3091018" cy="2808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ál 3"/>
          <p:cNvSpPr/>
          <p:nvPr/>
        </p:nvSpPr>
        <p:spPr>
          <a:xfrm>
            <a:off x="1154010" y="1556792"/>
            <a:ext cx="4248472" cy="42484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/>
          <p:cNvCxnSpPr/>
          <p:nvPr/>
        </p:nvCxnSpPr>
        <p:spPr>
          <a:xfrm flipH="1">
            <a:off x="1154010" y="1412776"/>
            <a:ext cx="3888432" cy="453650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 flipV="1">
            <a:off x="3098226" y="2070140"/>
            <a:ext cx="216024" cy="387914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 flipV="1">
            <a:off x="505938" y="3212976"/>
            <a:ext cx="4392488" cy="57606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1586058" y="3573016"/>
            <a:ext cx="1584176" cy="1368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2297655" y="3609020"/>
            <a:ext cx="312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970645" y="2289967"/>
            <a:ext cx="2330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o₁ - osa strany AB</a:t>
            </a:r>
            <a:endParaRPr lang="cs-CZ" sz="24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6005107" y="2716719"/>
            <a:ext cx="2344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o₂ - osa strany BC</a:t>
            </a:r>
            <a:endParaRPr lang="cs-CZ" sz="24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5997733" y="3178384"/>
            <a:ext cx="2351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o₃ - osa strany AC</a:t>
            </a:r>
            <a:endParaRPr lang="cs-CZ" sz="24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5997733" y="3603275"/>
            <a:ext cx="2746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 - průsečík os stran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(střed kružnice k)</a:t>
            </a:r>
            <a:endParaRPr lang="cs-CZ" sz="2400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5072496" y="5058762"/>
            <a:ext cx="3893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r</a:t>
            </a:r>
            <a:r>
              <a:rPr lang="cs-CZ" sz="2400" dirty="0" smtClean="0"/>
              <a:t> = </a:t>
            </a:r>
            <a:r>
              <a:rPr lang="cs-CZ" sz="2800" dirty="0" smtClean="0"/>
              <a:t>I</a:t>
            </a:r>
            <a:r>
              <a:rPr lang="cs-CZ" sz="2400" dirty="0" smtClean="0"/>
              <a:t>SA</a:t>
            </a:r>
            <a:r>
              <a:rPr lang="cs-CZ" sz="2800" dirty="0" smtClean="0"/>
              <a:t>I</a:t>
            </a:r>
            <a:r>
              <a:rPr lang="cs-CZ" sz="2400" dirty="0" smtClean="0"/>
              <a:t> - poloměr kružnice k </a:t>
            </a:r>
            <a:endParaRPr lang="cs-CZ" sz="2400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5472629" y="5623324"/>
            <a:ext cx="2710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</a:t>
            </a:r>
            <a:r>
              <a:rPr lang="cs-CZ" sz="3600" b="1" dirty="0" smtClean="0">
                <a:solidFill>
                  <a:srgbClr val="FF0000"/>
                </a:solidFill>
              </a:rPr>
              <a:t> (S, </a:t>
            </a:r>
            <a:r>
              <a:rPr lang="cs-CZ" sz="3600" b="1" dirty="0">
                <a:solidFill>
                  <a:srgbClr val="FF0000"/>
                </a:solidFill>
              </a:rPr>
              <a:t>r = </a:t>
            </a:r>
            <a:r>
              <a:rPr lang="cs-CZ" sz="4000" b="1" dirty="0" smtClean="0">
                <a:solidFill>
                  <a:srgbClr val="FF0000"/>
                </a:solidFill>
              </a:rPr>
              <a:t>I</a:t>
            </a:r>
            <a:r>
              <a:rPr lang="cs-CZ" sz="3600" b="1" dirty="0" smtClean="0">
                <a:solidFill>
                  <a:srgbClr val="FF0000"/>
                </a:solidFill>
              </a:rPr>
              <a:t>SA</a:t>
            </a:r>
            <a:r>
              <a:rPr lang="cs-CZ" sz="4000" b="1" dirty="0" smtClean="0">
                <a:solidFill>
                  <a:srgbClr val="FF0000"/>
                </a:solidFill>
              </a:rPr>
              <a:t>I</a:t>
            </a:r>
            <a:r>
              <a:rPr lang="cs-CZ" sz="3600" b="1" dirty="0" smtClean="0">
                <a:solidFill>
                  <a:srgbClr val="FF0000"/>
                </a:solidFill>
              </a:rPr>
              <a:t>) 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1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4" grpId="0"/>
      <p:bldP spid="45" grpId="0"/>
      <p:bldP spid="49" grpId="0"/>
      <p:bldP spid="51" grpId="0"/>
      <p:bldP spid="52" grpId="0"/>
      <p:bldP spid="4" grpId="0" animBg="1"/>
      <p:bldP spid="61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5400600" cy="90000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Postup konstrukce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35696" y="16288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l-GR" sz="3600" b="1" dirty="0" smtClean="0"/>
              <a:t>Δ</a:t>
            </a:r>
            <a:r>
              <a:rPr lang="cs-CZ" sz="3600" b="1" dirty="0" smtClean="0"/>
              <a:t> ABC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/>
              <a:t>o₁ - osa strany AB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 smtClean="0"/>
              <a:t>o</a:t>
            </a:r>
            <a:r>
              <a:rPr lang="cs-CZ" sz="3600" b="1" dirty="0"/>
              <a:t>₂ - osa strany </a:t>
            </a:r>
            <a:r>
              <a:rPr lang="cs-CZ" sz="3600" b="1" dirty="0" smtClean="0"/>
              <a:t>BC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/>
              <a:t>o₃ - osa strany AC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 smtClean="0"/>
              <a:t>S</a:t>
            </a:r>
            <a:r>
              <a:rPr lang="en-US" sz="3600" b="1" dirty="0" smtClean="0"/>
              <a:t>;</a:t>
            </a:r>
            <a:r>
              <a:rPr lang="cs-CZ" sz="3600" b="1" dirty="0" smtClean="0"/>
              <a:t> S </a:t>
            </a:r>
            <a:r>
              <a:rPr lang="az-Cyrl-AZ" sz="2800" b="1" dirty="0"/>
              <a:t>Є</a:t>
            </a:r>
            <a:r>
              <a:rPr lang="cs-CZ" sz="3600" b="1" dirty="0"/>
              <a:t> o₁</a:t>
            </a:r>
            <a:r>
              <a:rPr lang="cs-CZ" sz="4000" b="1" dirty="0"/>
              <a:t>∩</a:t>
            </a:r>
            <a:r>
              <a:rPr lang="cs-CZ" sz="3600" b="1" dirty="0"/>
              <a:t> o₂∩o₃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3600" b="1" dirty="0" smtClean="0"/>
              <a:t>k</a:t>
            </a:r>
            <a:r>
              <a:rPr lang="en-US" sz="3600" b="1" dirty="0" smtClean="0"/>
              <a:t>;</a:t>
            </a:r>
            <a:r>
              <a:rPr lang="cs-CZ" sz="3600" b="1" dirty="0" smtClean="0"/>
              <a:t> k (S, r = ISAI)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860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1329" y="368760"/>
            <a:ext cx="8229600" cy="9000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1.</a:t>
            </a:r>
            <a:r>
              <a:rPr lang="cs-CZ" dirty="0" smtClean="0"/>
              <a:t> </a:t>
            </a:r>
            <a:r>
              <a:rPr lang="cs-CZ" sz="3600" b="1" dirty="0" smtClean="0"/>
              <a:t>Kružnice opsaná ostroúhlému trojúhelníku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043608" y="1628800"/>
            <a:ext cx="4392488" cy="43924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 flipH="1">
            <a:off x="1331640" y="1700808"/>
            <a:ext cx="1296144" cy="3240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331640" y="4941168"/>
            <a:ext cx="3672408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H="1" flipV="1">
            <a:off x="2627784" y="1700808"/>
            <a:ext cx="2376264" cy="3456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979712" y="2417753"/>
            <a:ext cx="3240360" cy="2163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683568" y="2672916"/>
            <a:ext cx="3384376" cy="15481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3059832" y="2780928"/>
            <a:ext cx="108012" cy="29523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019810" y="2149696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k</a:t>
            </a:r>
            <a:endParaRPr lang="cs-CZ" sz="28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810715" y="323783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188044" y="126876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C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5118380" y="505403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84750" y="486451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602958" y="2951655"/>
            <a:ext cx="29763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</a:rPr>
              <a:t>s</a:t>
            </a:r>
            <a:r>
              <a:rPr lang="cs-CZ" sz="2800" b="1" dirty="0" smtClean="0">
                <a:solidFill>
                  <a:srgbClr val="FF0000"/>
                </a:solidFill>
              </a:rPr>
              <a:t>třed S leží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uvnitř trojúhelníka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50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000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dirty="0"/>
              <a:t>2</a:t>
            </a:r>
            <a:r>
              <a:rPr lang="cs-CZ" sz="3600" b="1" dirty="0" smtClean="0"/>
              <a:t>.</a:t>
            </a:r>
            <a:r>
              <a:rPr lang="cs-CZ" dirty="0" smtClean="0"/>
              <a:t> </a:t>
            </a:r>
            <a:r>
              <a:rPr lang="cs-CZ" sz="3600" b="1" dirty="0" smtClean="0"/>
              <a:t>Kružnice opsaná pravoúhlému trojúhelníku</a:t>
            </a:r>
            <a:endParaRPr lang="cs-CZ" sz="3600" b="1" dirty="0"/>
          </a:p>
        </p:txBody>
      </p:sp>
      <p:sp>
        <p:nvSpPr>
          <p:cNvPr id="5" name="Ovál 4"/>
          <p:cNvSpPr/>
          <p:nvPr/>
        </p:nvSpPr>
        <p:spPr>
          <a:xfrm>
            <a:off x="1043608" y="1916832"/>
            <a:ext cx="4176464" cy="4176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>
            <a:stCxn id="5" idx="1"/>
            <a:endCxn id="5" idx="3"/>
          </p:cNvCxnSpPr>
          <p:nvPr/>
        </p:nvCxnSpPr>
        <p:spPr>
          <a:xfrm>
            <a:off x="1655237" y="2528461"/>
            <a:ext cx="0" cy="29532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655237" y="5481667"/>
            <a:ext cx="291676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stCxn id="5" idx="1"/>
            <a:endCxn id="5" idx="5"/>
          </p:cNvCxnSpPr>
          <p:nvPr/>
        </p:nvCxnSpPr>
        <p:spPr>
          <a:xfrm>
            <a:off x="1655237" y="2528461"/>
            <a:ext cx="2953206" cy="29532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3113618" y="2924944"/>
            <a:ext cx="18222" cy="30243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83568" y="4018872"/>
            <a:ext cx="35283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907704" y="3429000"/>
            <a:ext cx="1944216" cy="1584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810715" y="3241141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2" name="Zástupný symbol pro obsah 21"/>
          <p:cNvSpPr txBox="1">
            <a:spLocks noGrp="1"/>
          </p:cNvSpPr>
          <p:nvPr>
            <p:ph idx="1"/>
          </p:nvPr>
        </p:nvSpPr>
        <p:spPr>
          <a:xfrm>
            <a:off x="5220072" y="2426725"/>
            <a:ext cx="3487493" cy="1557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střed S leží</a:t>
            </a:r>
          </a:p>
          <a:p>
            <a:pPr marL="0" indent="0" algn="ctr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ve středu jedné strany</a:t>
            </a:r>
          </a:p>
          <a:p>
            <a:pPr marL="0" indent="0" algn="ctr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trojúhelníka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259632" y="5481667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24" name="Obdélník 23"/>
          <p:cNvSpPr/>
          <p:nvPr/>
        </p:nvSpPr>
        <p:spPr>
          <a:xfrm>
            <a:off x="4676682" y="5542880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B</a:t>
            </a:r>
            <a:endParaRPr lang="cs-CZ" sz="2800" dirty="0"/>
          </a:p>
        </p:txBody>
      </p:sp>
      <p:sp>
        <p:nvSpPr>
          <p:cNvPr id="26" name="Obdélník 25"/>
          <p:cNvSpPr/>
          <p:nvPr/>
        </p:nvSpPr>
        <p:spPr>
          <a:xfrm>
            <a:off x="1259632" y="2128000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C</a:t>
            </a:r>
            <a:endParaRPr lang="cs-CZ" sz="2800" dirty="0"/>
          </a:p>
        </p:txBody>
      </p:sp>
      <p:sp>
        <p:nvSpPr>
          <p:cNvPr id="27" name="Obdélník 26"/>
          <p:cNvSpPr/>
          <p:nvPr/>
        </p:nvSpPr>
        <p:spPr>
          <a:xfrm>
            <a:off x="4676682" y="2128000"/>
            <a:ext cx="357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71632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000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3.</a:t>
            </a:r>
            <a:r>
              <a:rPr lang="cs-CZ" dirty="0" smtClean="0"/>
              <a:t> </a:t>
            </a:r>
            <a:r>
              <a:rPr lang="cs-CZ" sz="3600" b="1" dirty="0" smtClean="0"/>
              <a:t>Kružnice opsaná tupoúhlému trojúhelníku</a:t>
            </a:r>
            <a:endParaRPr lang="cs-CZ" sz="3600" b="1" dirty="0"/>
          </a:p>
        </p:txBody>
      </p:sp>
      <p:sp>
        <p:nvSpPr>
          <p:cNvPr id="5" name="Ovál 4"/>
          <p:cNvSpPr/>
          <p:nvPr/>
        </p:nvSpPr>
        <p:spPr>
          <a:xfrm>
            <a:off x="755576" y="1628800"/>
            <a:ext cx="4104456" cy="41044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583668" y="5301208"/>
            <a:ext cx="24482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1043608" y="2708920"/>
            <a:ext cx="540060" cy="2592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043608" y="2708920"/>
            <a:ext cx="2988332" cy="2592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2807804" y="2348880"/>
            <a:ext cx="0" cy="37444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1313638" y="2708920"/>
            <a:ext cx="2394266" cy="26642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539552" y="3497140"/>
            <a:ext cx="3318871" cy="7239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1208494" y="5282827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A</a:t>
            </a:r>
            <a:endParaRPr lang="cs-CZ" sz="2800" dirty="0"/>
          </a:p>
        </p:txBody>
      </p:sp>
      <p:sp>
        <p:nvSpPr>
          <p:cNvPr id="26" name="Zástupný symbol pro obsah 25"/>
          <p:cNvSpPr>
            <a:spLocks noGrp="1"/>
          </p:cNvSpPr>
          <p:nvPr>
            <p:ph idx="1"/>
          </p:nvPr>
        </p:nvSpPr>
        <p:spPr>
          <a:xfrm>
            <a:off x="682797" y="2231360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800" dirty="0"/>
              <a:t>C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4358890" y="1825660"/>
            <a:ext cx="348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k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2314243" y="3148582"/>
            <a:ext cx="354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031940" y="5301208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B</a:t>
            </a:r>
          </a:p>
        </p:txBody>
      </p:sp>
      <p:sp>
        <p:nvSpPr>
          <p:cNvPr id="30" name="Zástupný symbol pro obsah 21"/>
          <p:cNvSpPr txBox="1">
            <a:spLocks/>
          </p:cNvSpPr>
          <p:nvPr/>
        </p:nvSpPr>
        <p:spPr>
          <a:xfrm>
            <a:off x="5508104" y="2922885"/>
            <a:ext cx="2401235" cy="1040285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střed S leží vně</a:t>
            </a:r>
          </a:p>
          <a:p>
            <a:pPr marL="0" indent="0" algn="ctr">
              <a:buFont typeface="Arial" pitchFamily="34" charset="0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trojúhelníka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961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ÚKOL: vypracuj úlohy v samostatné práci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Sestroj kružnici opsanou trojúhelníku: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a) ABC, je-li a = 5 cm, b = 5 cm, c = 7 cm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(ostroúhlý trojúhelník)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b) KLM, je-li k </a:t>
            </a:r>
            <a:r>
              <a:rPr lang="cs-CZ" b="1" dirty="0"/>
              <a:t>= 5 cm, </a:t>
            </a:r>
            <a:r>
              <a:rPr lang="cs-CZ" b="1" dirty="0" smtClean="0"/>
              <a:t>l </a:t>
            </a:r>
            <a:r>
              <a:rPr lang="cs-CZ" b="1" dirty="0"/>
              <a:t>= </a:t>
            </a:r>
            <a:r>
              <a:rPr lang="cs-CZ" b="1" dirty="0" smtClean="0"/>
              <a:t>4 </a:t>
            </a:r>
            <a:r>
              <a:rPr lang="cs-CZ" b="1" dirty="0"/>
              <a:t>cm, </a:t>
            </a:r>
            <a:r>
              <a:rPr lang="cs-CZ" b="1" dirty="0" smtClean="0"/>
              <a:t>m </a:t>
            </a:r>
            <a:r>
              <a:rPr lang="cs-CZ" b="1" dirty="0"/>
              <a:t>= </a:t>
            </a:r>
            <a:r>
              <a:rPr lang="cs-CZ" b="1" dirty="0" smtClean="0"/>
              <a:t>3 cm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( pravoúhlý trojúhelník)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c) RST, je-li r = 5 cm, s = 7 cm, t = 10 cm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(tupoúhlý trojúhelník)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906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506</Words>
  <Application>Microsoft Office PowerPoint</Application>
  <PresentationFormat>Předvádění na obrazovce (4:3)</PresentationFormat>
  <Paragraphs>165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Prezentace aplikace PowerPoint</vt:lpstr>
      <vt:lpstr>Prezentace aplikace PowerPoint</vt:lpstr>
      <vt:lpstr>KRUŽNICE  TROJÚHELNÍKU OPSANÁ  KRUŽNICE  TROJÚHELNÍKU VEPSANÁ</vt:lpstr>
      <vt:lpstr>KRUŽNICE TROJÚHELNÍKU OPSANÁ</vt:lpstr>
      <vt:lpstr>Postup konstrukce</vt:lpstr>
      <vt:lpstr>1. Kružnice opsaná ostroúhlému trojúhelníku</vt:lpstr>
      <vt:lpstr>2. Kružnice opsaná pravoúhlému trojúhelníku</vt:lpstr>
      <vt:lpstr>3. Kružnice opsaná tupoúhlému trojúhelníku</vt:lpstr>
      <vt:lpstr>ÚKOL: vypracuj úlohy v samostatné práci</vt:lpstr>
      <vt:lpstr>KRUŽNICE TROJÚHELNÍKU VEPSANÁ</vt:lpstr>
      <vt:lpstr>Postup konstrukce</vt:lpstr>
      <vt:lpstr>1. Kružnice vepsaná ostroúhlému trojúhelníku</vt:lpstr>
      <vt:lpstr>2. Kružnice vepsaná pravoúhlému trojúhelníku</vt:lpstr>
      <vt:lpstr>3. Kružnice vepsaná tupoúhlému trojúhelníku</vt:lpstr>
      <vt:lpstr>ÚKOL: vypracuj úlohy v samostatné práci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KRUŽNICE TROJÚHELNÍKU OPSANÁ KRUŽNICE TROJÚHELNÍKU VEPSANÁ</dc:title>
  <dc:creator>Veselá Eva</dc:creator>
  <cp:lastModifiedBy>Veselá Eva</cp:lastModifiedBy>
  <cp:revision>32</cp:revision>
  <dcterms:created xsi:type="dcterms:W3CDTF">2012-09-01T19:13:32Z</dcterms:created>
  <dcterms:modified xsi:type="dcterms:W3CDTF">2015-05-27T13:59:16Z</dcterms:modified>
</cp:coreProperties>
</file>