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F4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2838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541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4134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0639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6336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7778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60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2672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5421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7217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355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469E4-7781-40AC-BBB7-15E97B5EBAE7}" type="datetimeFigureOut">
              <a:rPr lang="cs-CZ" smtClean="0"/>
              <a:pPr/>
              <a:t>11.9.2013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64D7-1F5F-4150-8C16-F8742BB16D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9465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720280" y="220960"/>
            <a:ext cx="650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Times New Roman - 16"/>
              </a:rPr>
              <a:t>Projekt: ZŠ Červená Voda – moderní škola, </a:t>
            </a:r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registrační číslo projektu </a:t>
            </a:r>
            <a:r>
              <a:rPr lang="cs-CZ" sz="1200" dirty="0" smtClean="0">
                <a:solidFill>
                  <a:srgbClr val="000000"/>
                </a:solidFill>
                <a:latin typeface="Times New Roman - 16"/>
              </a:rPr>
              <a:t>CZ.1.07/1.4.00/21.2543</a:t>
            </a:r>
            <a:endParaRPr lang="cs-CZ" sz="1200" dirty="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678880" y="513060"/>
            <a:ext cx="858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Příjemce: Základní škola </a:t>
            </a:r>
            <a:r>
              <a:rPr lang="cs-CZ" sz="1200" dirty="0" smtClean="0">
                <a:solidFill>
                  <a:srgbClr val="000000"/>
                </a:solidFill>
                <a:latin typeface="Times New Roman - 16"/>
              </a:rPr>
              <a:t>a mateřská škola Červená Voda, Červená Voda 341, 561 61</a:t>
            </a:r>
            <a:endParaRPr lang="cs-CZ" sz="1200" dirty="0">
              <a:solidFill>
                <a:srgbClr val="000000"/>
              </a:solidFill>
              <a:latin typeface="Times New Roman - 16"/>
            </a:endParaRPr>
          </a:p>
        </p:txBody>
      </p:sp>
      <p:pic>
        <p:nvPicPr>
          <p:cNvPr id="6" name="Obrázek 5" descr="Logolink OPVK - oříznutý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157192"/>
            <a:ext cx="6969125" cy="134302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11560" y="4581128"/>
            <a:ext cx="8407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1520" y="4221088"/>
            <a:ext cx="871296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47080" y="132586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59780" y="1033760"/>
            <a:ext cx="215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47080" y="244346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6495480" y="2151360"/>
            <a:ext cx="116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247080" y="1859260"/>
            <a:ext cx="220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47080" y="215136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6495480" y="2456160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247080" y="2976860"/>
            <a:ext cx="307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247080" y="3268960"/>
            <a:ext cx="172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47080" y="384046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47080" y="3561060"/>
            <a:ext cx="175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2291780" y="1033760"/>
            <a:ext cx="3000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Hydroxid sodný a draselný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2291780" y="132586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Mgr. Fojtík František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1136080" y="2151360"/>
            <a:ext cx="518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1136080" y="2443460"/>
            <a:ext cx="93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32-18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4" name="TextovéPole 23"/>
          <p:cNvSpPr txBox="1">
            <a:spLocks noChangeArrowheads="1"/>
          </p:cNvSpPr>
          <p:nvPr/>
        </p:nvSpPr>
        <p:spPr bwMode="auto">
          <a:xfrm>
            <a:off x="7943280" y="2418060"/>
            <a:ext cx="1320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32-18-03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2291780" y="354836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Mgr. Fojtík František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91780" y="3840460"/>
            <a:ext cx="73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VIII.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2291780" y="3268960"/>
            <a:ext cx="1488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12.6.2012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04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3" descr="Logolink OPVK - oříznut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302" y="212329"/>
            <a:ext cx="49034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199198" y="860401"/>
            <a:ext cx="64583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r"/>
                <a:tab pos="6057900" algn="r"/>
              </a:tabLst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Projekt:	ZŠ Červená Voda – moderní škola, registrační číslo projektu CZ.1.07/1.4.00/21.2543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1470" y="1433736"/>
            <a:ext cx="850498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Metodický </a:t>
            </a:r>
            <a:r>
              <a:rPr lang="cs-CZ" b="1" dirty="0"/>
              <a:t>list</a:t>
            </a:r>
            <a:endParaRPr lang="cs-CZ" dirty="0"/>
          </a:p>
          <a:p>
            <a:endParaRPr lang="cs-CZ" sz="1400" b="1" dirty="0" smtClean="0"/>
          </a:p>
          <a:p>
            <a:r>
              <a:rPr lang="cs-CZ" sz="1400" b="1" dirty="0" smtClean="0"/>
              <a:t>Podrobný </a:t>
            </a:r>
            <a:r>
              <a:rPr lang="cs-CZ" sz="1400" b="1" dirty="0"/>
              <a:t>metodický popis možností použití materiálu</a:t>
            </a:r>
            <a:r>
              <a:rPr lang="cs-CZ" sz="1400" b="1" dirty="0" smtClean="0"/>
              <a:t>:</a:t>
            </a:r>
          </a:p>
          <a:p>
            <a:r>
              <a:rPr lang="cs-CZ" sz="1400" dirty="0" smtClean="0"/>
              <a:t>4.  co jsou hydroxidy, první pomoc</a:t>
            </a:r>
          </a:p>
          <a:p>
            <a:r>
              <a:rPr lang="cs-CZ" sz="1400" dirty="0" smtClean="0"/>
              <a:t>5.-7. hydroxid sodný, draselný – vlastnosti, výroba, použití</a:t>
            </a:r>
          </a:p>
          <a:p>
            <a:r>
              <a:rPr lang="cs-CZ" sz="1400" dirty="0"/>
              <a:t> </a:t>
            </a:r>
            <a:r>
              <a:rPr lang="cs-CZ" sz="1400" dirty="0" smtClean="0"/>
              <a:t>   analogicky  sestavit rovnice reakce hydroxidu  s SO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 a výrobu KOH z </a:t>
            </a:r>
            <a:r>
              <a:rPr lang="cs-CZ" sz="1400" dirty="0" err="1" smtClean="0"/>
              <a:t>KCl</a:t>
            </a:r>
            <a:endParaRPr 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854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268760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b="1" dirty="0" smtClean="0">
                <a:solidFill>
                  <a:srgbClr val="2CF436"/>
                </a:solidFill>
                <a:latin typeface="Comic Sans MS" pitchFamily="66" charset="0"/>
              </a:rPr>
              <a:t>HYDROXIDY</a:t>
            </a:r>
            <a:endParaRPr lang="cs-CZ" sz="9600" b="1" dirty="0">
              <a:solidFill>
                <a:srgbClr val="2CF43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373264" y="1861667"/>
            <a:ext cx="5710218" cy="1171292"/>
            <a:chOff x="395535" y="1988840"/>
            <a:chExt cx="5710218" cy="1171292"/>
          </a:xfrm>
        </p:grpSpPr>
        <p:sp>
          <p:nvSpPr>
            <p:cNvPr id="2" name="TextovéPole 1"/>
            <p:cNvSpPr txBox="1"/>
            <p:nvPr/>
          </p:nvSpPr>
          <p:spPr>
            <a:xfrm>
              <a:off x="395535" y="1988840"/>
              <a:ext cx="57102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uvolňují do roztoku anionty OH</a:t>
              </a:r>
              <a:r>
                <a:rPr lang="cs-CZ" sz="2800" b="1" baseline="30000" dirty="0" smtClean="0">
                  <a:solidFill>
                    <a:srgbClr val="FFFF00"/>
                  </a:solidFill>
                  <a:latin typeface="Comic Sans MS" pitchFamily="66" charset="0"/>
                </a:rPr>
                <a:t>-</a:t>
              </a:r>
              <a:endParaRPr lang="cs-CZ" sz="2800" b="1" dirty="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3" name="TextovéPole 2"/>
            <p:cNvSpPr txBox="1"/>
            <p:nvPr/>
          </p:nvSpPr>
          <p:spPr>
            <a:xfrm>
              <a:off x="401295" y="2636912"/>
              <a:ext cx="55034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latin typeface="Comic Sans MS" pitchFamily="66" charset="0"/>
                </a:rPr>
                <a:t>patří ted</a:t>
              </a:r>
              <a:r>
                <a:rPr lang="cs-CZ" sz="2800" b="1" dirty="0">
                  <a:latin typeface="Comic Sans MS" pitchFamily="66" charset="0"/>
                </a:rPr>
                <a:t>y</a:t>
              </a:r>
              <a:r>
                <a:rPr lang="cs-CZ" sz="2800" b="1" dirty="0" smtClean="0">
                  <a:latin typeface="Comic Sans MS" pitchFamily="66" charset="0"/>
                </a:rPr>
                <a:t> mezi </a:t>
              </a:r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zásadité látky</a:t>
              </a: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416967" y="476672"/>
            <a:ext cx="7337265" cy="1384995"/>
            <a:chOff x="416967" y="476672"/>
            <a:chExt cx="7337265" cy="1384995"/>
          </a:xfrm>
        </p:grpSpPr>
        <p:sp>
          <p:nvSpPr>
            <p:cNvPr id="4" name="TextovéPole 3"/>
            <p:cNvSpPr txBox="1"/>
            <p:nvPr/>
          </p:nvSpPr>
          <p:spPr>
            <a:xfrm>
              <a:off x="416967" y="476672"/>
              <a:ext cx="7337265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tříprvkové sloučeniny</a:t>
              </a:r>
              <a:r>
                <a:rPr lang="cs-CZ" sz="2800" b="1" dirty="0" smtClean="0">
                  <a:latin typeface="Comic Sans MS" pitchFamily="66" charset="0"/>
                </a:rPr>
                <a:t>, </a:t>
              </a:r>
              <a:r>
                <a:rPr lang="cs-CZ" sz="2800" b="1" dirty="0">
                  <a:latin typeface="Comic Sans MS" pitchFamily="66" charset="0"/>
                </a:rPr>
                <a:t>k</a:t>
              </a:r>
              <a:r>
                <a:rPr lang="cs-CZ" sz="2800" b="1" dirty="0" smtClean="0">
                  <a:latin typeface="Comic Sans MS" pitchFamily="66" charset="0"/>
                </a:rPr>
                <a:t>teré jsou </a:t>
              </a:r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tvořeny</a:t>
              </a:r>
            </a:p>
            <a:p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kationtem kovu nebo skupinou NH</a:t>
              </a:r>
              <a:r>
                <a:rPr lang="cs-CZ" sz="2800" b="1" baseline="-25000" dirty="0" smtClean="0">
                  <a:solidFill>
                    <a:srgbClr val="FFFF00"/>
                  </a:solidFill>
                  <a:latin typeface="Comic Sans MS" pitchFamily="66" charset="0"/>
                </a:rPr>
                <a:t>4</a:t>
              </a:r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 </a:t>
              </a:r>
            </a:p>
            <a:p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a aniontem OH</a:t>
              </a:r>
              <a:r>
                <a:rPr lang="cs-CZ" sz="2800" b="1" baseline="30000" dirty="0" smtClean="0">
                  <a:solidFill>
                    <a:srgbClr val="FFFF00"/>
                  </a:solidFill>
                  <a:latin typeface="Comic Sans MS" pitchFamily="66" charset="0"/>
                </a:rPr>
                <a:t>-</a:t>
              </a:r>
              <a:endParaRPr lang="cs-CZ" sz="2800" b="1" dirty="0" smtClean="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6217684" y="926738"/>
              <a:ext cx="360040" cy="379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aseline="30000" dirty="0" smtClean="0">
                  <a:latin typeface="Comic Sans MS" pitchFamily="66" charset="0"/>
                </a:rPr>
                <a:t>+</a:t>
              </a:r>
              <a:endParaRPr lang="cs-CZ" sz="2800" baseline="30000" dirty="0">
                <a:latin typeface="Comic Sans MS" pitchFamily="66" charset="0"/>
              </a:endParaRPr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301183" y="3239398"/>
            <a:ext cx="8699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Comic Sans MS" pitchFamily="66" charset="0"/>
              </a:rPr>
              <a:t>jejich </a:t>
            </a:r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vodné roztoky</a:t>
            </a:r>
            <a:r>
              <a:rPr lang="cs-CZ" sz="2800" b="1" dirty="0" smtClean="0">
                <a:latin typeface="Comic Sans MS" pitchFamily="66" charset="0"/>
              </a:rPr>
              <a:t> většinou patří mezi </a:t>
            </a:r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žíraviny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9291" y="4046124"/>
            <a:ext cx="2358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první pomoc: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0503" y="4600039"/>
            <a:ext cx="3552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proud studené vody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90887" y="5024943"/>
            <a:ext cx="7904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neutralizovat roztokem slabé kyseliny (ocet,</a:t>
            </a:r>
          </a:p>
          <a:p>
            <a:r>
              <a:rPr lang="cs-CZ" sz="28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 kyselina citronová)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15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790" y="260648"/>
            <a:ext cx="903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HYDROXID SODNÝ</a:t>
            </a:r>
          </a:p>
          <a:p>
            <a:pPr algn="ctr"/>
            <a:r>
              <a:rPr lang="cs-CZ" sz="60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</a:t>
            </a:r>
            <a:endParaRPr lang="cs-CZ" sz="60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cs-CZ" sz="6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HYDROXID DRASELNÝ</a:t>
            </a:r>
            <a:endParaRPr lang="cs-CZ" sz="60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Soubor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1656184" cy="1656184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5220072" y="263691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57301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2CF436"/>
                </a:solidFill>
                <a:latin typeface="Comic Sans MS" pitchFamily="66" charset="0"/>
              </a:rPr>
              <a:t>vodným roztokům se říká louh sodný(draselný)</a:t>
            </a:r>
            <a:endParaRPr lang="cs-CZ" sz="3200" b="1" dirty="0">
              <a:solidFill>
                <a:srgbClr val="2CF43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11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4213"/>
            <a:ext cx="62023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Hydroxid sodný – </a:t>
            </a:r>
            <a:r>
              <a:rPr lang="cs-CZ" sz="4000" b="1" dirty="0" err="1" smtClean="0">
                <a:solidFill>
                  <a:srgbClr val="002060"/>
                </a:solidFill>
                <a:latin typeface="Comic Sans MS" pitchFamily="66" charset="0"/>
              </a:rPr>
              <a:t>NaOH</a:t>
            </a:r>
            <a:endParaRPr lang="cs-CZ" sz="4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cs-CZ" sz="4000" b="1" dirty="0">
                <a:solidFill>
                  <a:srgbClr val="FFFF00"/>
                </a:solidFill>
                <a:latin typeface="Comic Sans MS" pitchFamily="66" charset="0"/>
              </a:rPr>
              <a:t>Hydroxid </a:t>
            </a:r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draselný -</a:t>
            </a:r>
            <a:endParaRPr lang="cs-CZ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45876" y="715447"/>
            <a:ext cx="1300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Comic Sans MS" pitchFamily="66" charset="0"/>
              </a:rPr>
              <a:t>KOH</a:t>
            </a:r>
            <a:endParaRPr lang="cs-CZ" sz="4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552" y="1435778"/>
            <a:ext cx="1978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vlastnosti: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62209" y="1426944"/>
            <a:ext cx="6101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tuhý, bílý, hygroskopický,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ʘ</a:t>
            </a:r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ve H</a:t>
            </a:r>
            <a:r>
              <a:rPr lang="cs-CZ" sz="2800" b="1" baseline="-25000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O (teplo), zásaditý roztok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0811" y="4653136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výroba: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1565834" y="4653136"/>
            <a:ext cx="7805391" cy="1200461"/>
            <a:chOff x="2129456" y="4653136"/>
            <a:chExt cx="7805391" cy="1200461"/>
          </a:xfrm>
        </p:grpSpPr>
        <p:sp>
          <p:nvSpPr>
            <p:cNvPr id="8" name="TextovéPole 7"/>
            <p:cNvSpPr txBox="1"/>
            <p:nvPr/>
          </p:nvSpPr>
          <p:spPr>
            <a:xfrm>
              <a:off x="2129456" y="4653136"/>
              <a:ext cx="44598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elektrolýzou </a:t>
              </a:r>
              <a:r>
                <a:rPr lang="cs-CZ" sz="2800" dirty="0">
                  <a:solidFill>
                    <a:srgbClr val="FFFF00"/>
                  </a:solidFill>
                  <a:latin typeface="Comic Sans MS" pitchFamily="66" charset="0"/>
                </a:rPr>
                <a:t>ʘ </a:t>
              </a:r>
              <a:r>
                <a:rPr lang="cs-CZ" sz="2800" b="1" dirty="0" err="1" smtClean="0">
                  <a:solidFill>
                    <a:srgbClr val="FFFF00"/>
                  </a:solidFill>
                  <a:latin typeface="Comic Sans MS" pitchFamily="66" charset="0"/>
                </a:rPr>
                <a:t>NaCl</a:t>
              </a:r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, </a:t>
              </a:r>
              <a:r>
                <a:rPr lang="cs-CZ" sz="2800" b="1" dirty="0" err="1" smtClean="0">
                  <a:solidFill>
                    <a:srgbClr val="FFFF00"/>
                  </a:solidFill>
                  <a:latin typeface="Comic Sans MS" pitchFamily="66" charset="0"/>
                </a:rPr>
                <a:t>KCl</a:t>
              </a:r>
              <a:endParaRPr lang="cs-CZ" sz="2800" b="1" dirty="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Skupina 2"/>
            <p:cNvGrpSpPr/>
            <p:nvPr/>
          </p:nvGrpSpPr>
          <p:grpSpPr>
            <a:xfrm>
              <a:off x="2483768" y="5330377"/>
              <a:ext cx="7451079" cy="523220"/>
              <a:chOff x="1126401" y="5301208"/>
              <a:chExt cx="7451079" cy="523220"/>
            </a:xfrm>
          </p:grpSpPr>
          <p:sp>
            <p:nvSpPr>
              <p:cNvPr id="9" name="TextovéPole 8"/>
              <p:cNvSpPr txBox="1"/>
              <p:nvPr/>
            </p:nvSpPr>
            <p:spPr>
              <a:xfrm>
                <a:off x="1126401" y="5301208"/>
                <a:ext cx="74510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2 </a:t>
                </a:r>
                <a:r>
                  <a:rPr lang="cs-CZ" sz="2800" b="1" dirty="0" err="1" smtClean="0">
                    <a:solidFill>
                      <a:srgbClr val="002060"/>
                    </a:solidFill>
                    <a:latin typeface="Comic Sans MS" pitchFamily="66" charset="0"/>
                  </a:rPr>
                  <a:t>NaCl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 + 2 H</a:t>
                </a:r>
                <a:r>
                  <a:rPr lang="cs-CZ" sz="2800" b="1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2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O      H</a:t>
                </a:r>
                <a:r>
                  <a:rPr lang="cs-CZ" sz="2800" b="1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2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 + Cl</a:t>
                </a:r>
                <a:r>
                  <a:rPr lang="cs-CZ" sz="2800" b="1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2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 + 2 </a:t>
                </a:r>
                <a:r>
                  <a:rPr lang="cs-CZ" sz="2800" b="1" dirty="0" err="1" smtClean="0">
                    <a:solidFill>
                      <a:srgbClr val="002060"/>
                    </a:solidFill>
                    <a:latin typeface="Comic Sans MS" pitchFamily="66" charset="0"/>
                  </a:rPr>
                  <a:t>NaOH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 </a:t>
                </a:r>
                <a:endParaRPr lang="cs-CZ" sz="2800" b="1" dirty="0">
                  <a:solidFill>
                    <a:srgbClr val="002060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13" name="Přímá spojnice se šipkou 12"/>
              <p:cNvCxnSpPr/>
              <p:nvPr/>
            </p:nvCxnSpPr>
            <p:spPr>
              <a:xfrm>
                <a:off x="4131860" y="5562818"/>
                <a:ext cx="720080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Skupina 13"/>
          <p:cNvGrpSpPr/>
          <p:nvPr/>
        </p:nvGrpSpPr>
        <p:grpSpPr>
          <a:xfrm>
            <a:off x="1157552" y="2378003"/>
            <a:ext cx="7602331" cy="1214177"/>
            <a:chOff x="1157552" y="2378003"/>
            <a:chExt cx="7602331" cy="1214177"/>
          </a:xfrm>
        </p:grpSpPr>
        <p:sp>
          <p:nvSpPr>
            <p:cNvPr id="10" name="TextovéPole 9"/>
            <p:cNvSpPr txBox="1"/>
            <p:nvPr/>
          </p:nvSpPr>
          <p:spPr>
            <a:xfrm>
              <a:off x="1839399" y="2378003"/>
              <a:ext cx="69204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FFFF00"/>
                  </a:solidFill>
                  <a:latin typeface="Comic Sans MS" pitchFamily="66" charset="0"/>
                </a:rPr>
                <a:t>reagují s oxidy nekovů (kyselinotvorné)</a:t>
              </a:r>
              <a:endParaRPr lang="cs-CZ" sz="2800" b="1" dirty="0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1157552" y="3068960"/>
              <a:ext cx="5721438" cy="523220"/>
              <a:chOff x="1131563" y="3053623"/>
              <a:chExt cx="5721438" cy="523220"/>
            </a:xfrm>
          </p:grpSpPr>
          <p:sp>
            <p:nvSpPr>
              <p:cNvPr id="11" name="TextovéPole 10"/>
              <p:cNvSpPr txBox="1"/>
              <p:nvPr/>
            </p:nvSpPr>
            <p:spPr>
              <a:xfrm>
                <a:off x="1131563" y="3053623"/>
                <a:ext cx="57214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2 KOH + CO</a:t>
                </a:r>
                <a:r>
                  <a:rPr lang="cs-CZ" sz="2800" b="1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2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      K</a:t>
                </a:r>
                <a:r>
                  <a:rPr lang="cs-CZ" sz="2800" b="1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2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CO</a:t>
                </a:r>
                <a:r>
                  <a:rPr lang="cs-CZ" sz="2800" b="1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3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 + H</a:t>
                </a:r>
                <a:r>
                  <a:rPr lang="cs-CZ" sz="2800" b="1" baseline="-25000" dirty="0" smtClean="0">
                    <a:solidFill>
                      <a:srgbClr val="002060"/>
                    </a:solidFill>
                    <a:latin typeface="Comic Sans MS" pitchFamily="66" charset="0"/>
                  </a:rPr>
                  <a:t>2</a:t>
                </a:r>
                <a:r>
                  <a:rPr lang="cs-CZ" sz="2800" b="1" dirty="0" smtClean="0">
                    <a:solidFill>
                      <a:srgbClr val="002060"/>
                    </a:solidFill>
                    <a:latin typeface="Comic Sans MS" pitchFamily="66" charset="0"/>
                  </a:rPr>
                  <a:t>O</a:t>
                </a:r>
                <a:endParaRPr lang="cs-CZ" sz="2800" b="1" dirty="0">
                  <a:solidFill>
                    <a:srgbClr val="002060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26" name="Přímá spojnice se šipkou 25"/>
              <p:cNvCxnSpPr/>
              <p:nvPr/>
            </p:nvCxnSpPr>
            <p:spPr>
              <a:xfrm>
                <a:off x="3632242" y="3315233"/>
                <a:ext cx="720080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ovéPole 16"/>
          <p:cNvSpPr txBox="1"/>
          <p:nvPr/>
        </p:nvSpPr>
        <p:spPr>
          <a:xfrm>
            <a:off x="219393" y="3643452"/>
            <a:ext cx="6865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jejich vodné roztoky se nazývají louhy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77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758" y="548680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užití: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60724" y="548680"/>
            <a:ext cx="798327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surovina pro chemický průmysl,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výroba mýdel,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zpracování celulózy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čištění ropných produktů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v přípravcích na odstraňování starých nátěrů</a:t>
            </a:r>
          </a:p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čištění ucpaných odpadů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8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2908300" y="3973513"/>
            <a:ext cx="4343400" cy="1562100"/>
          </a:xfrm>
          <a:custGeom>
            <a:avLst/>
            <a:gdLst/>
            <a:ahLst/>
            <a:cxnLst/>
            <a:rect l="0" t="0" r="0" b="0"/>
            <a:pathLst>
              <a:path w="4342131" h="1562101">
                <a:moveTo>
                  <a:pt x="0" y="1562100"/>
                </a:moveTo>
                <a:lnTo>
                  <a:pt x="0" y="0"/>
                </a:lnTo>
                <a:lnTo>
                  <a:pt x="4342130" y="0"/>
                </a:lnTo>
                <a:lnTo>
                  <a:pt x="4342130" y="156210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124200" y="4127500"/>
            <a:ext cx="39624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Mgr. </a:t>
            </a:r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Fojtík František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Základní škola </a:t>
            </a:r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a mateřská škola</a:t>
            </a: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Červená Voda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  <a:p>
            <a:pPr algn="ctr"/>
            <a:r>
              <a:rPr lang="cs-CZ" sz="1200" dirty="0" err="1" smtClean="0">
                <a:solidFill>
                  <a:srgbClr val="000000"/>
                </a:solidFill>
                <a:latin typeface="Arial - 16"/>
              </a:rPr>
              <a:t>fojtikfr</a:t>
            </a:r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@post.</a:t>
            </a:r>
            <a:r>
              <a:rPr lang="cs-CZ" sz="1200" dirty="0" err="1" smtClean="0">
                <a:solidFill>
                  <a:srgbClr val="000000"/>
                </a:solidFill>
                <a:latin typeface="Arial - 16"/>
              </a:rPr>
              <a:t>cz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březen 2012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548680"/>
            <a:ext cx="4184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http://cs.wikipedia.org/wiki/Bezpe%C4%8Dnostn%C3%AD_klasifikace</a:t>
            </a:r>
            <a:endParaRPr lang="cs-CZ" sz="1100" dirty="0"/>
          </a:p>
        </p:txBody>
      </p:sp>
    </p:spTree>
    <p:extLst>
      <p:ext uri="{BB962C8B-B14F-4D97-AF65-F5344CB8AC3E}">
        <p14:creationId xmlns="" xmlns:p14="http://schemas.microsoft.com/office/powerpoint/2010/main" val="32512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337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Františel Fojtík</dc:creator>
  <cp:lastModifiedBy>FOFR</cp:lastModifiedBy>
  <cp:revision>75</cp:revision>
  <dcterms:created xsi:type="dcterms:W3CDTF">2013-07-13T18:46:35Z</dcterms:created>
  <dcterms:modified xsi:type="dcterms:W3CDTF">2013-09-11T19:31:29Z</dcterms:modified>
</cp:coreProperties>
</file>