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2" r:id="rId4"/>
    <p:sldId id="258" r:id="rId5"/>
    <p:sldId id="263" r:id="rId6"/>
    <p:sldId id="264" r:id="rId7"/>
    <p:sldId id="259" r:id="rId8"/>
    <p:sldId id="261" r:id="rId9"/>
    <p:sldId id="265" r:id="rId10"/>
    <p:sldId id="260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24.8.2015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24.8.2015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24.8.2015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24.8.2015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24.8.2015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hyperlink" Target="http://commons.wikimedia.org/wiki/File:Myristica_fragrans_-_K%C3%B6hler%E2%80%93s_Medizinal-Pflanzen-097.jpg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Skupina 1"/>
          <p:cNvGrpSpPr/>
          <p:nvPr/>
        </p:nvGrpSpPr>
        <p:grpSpPr>
          <a:xfrm>
            <a:off x="1491664" y="1192079"/>
            <a:ext cx="6657336" cy="5204601"/>
            <a:chOff x="1495360" y="252805"/>
            <a:chExt cx="6657336" cy="5204601"/>
          </a:xfrm>
        </p:grpSpPr>
        <p:pic>
          <p:nvPicPr>
            <p:cNvPr id="3" name="Picture 2" descr="C:\Users\vesela\Desktop\Location-Asia-UNsubregions.pn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495360" y="252805"/>
              <a:ext cx="6657336" cy="5204601"/>
            </a:xfrm>
            <a:prstGeom prst="rect">
              <a:avLst/>
            </a:prstGeom>
            <a:ln w="190500" cap="sq">
              <a:solidFill>
                <a:srgbClr val="C8C6BD"/>
              </a:solidFill>
              <a:prstDash val="solid"/>
              <a:miter lim="800000"/>
            </a:ln>
            <a:effectLst>
              <a:outerShdw blurRad="254000" algn="bl" rotWithShape="0">
                <a:srgbClr val="000000">
                  <a:alpha val="43000"/>
                </a:srgbClr>
              </a:outerShdw>
            </a:effectLst>
            <a:scene3d>
              <a:camera prst="perspectiveFront" fov="5400000"/>
              <a:lightRig rig="threePt" dir="t">
                <a:rot lat="0" lon="0" rev="2100000"/>
              </a:lightRig>
            </a:scene3d>
            <a:sp3d extrusionH="25400">
              <a:bevelT w="304800" h="152400" prst="hardEdge"/>
              <a:extrusionClr>
                <a:srgbClr val="000000"/>
              </a:extrusionClr>
            </a:sp3d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4" name="Obdélník 3"/>
            <p:cNvSpPr/>
            <p:nvPr/>
          </p:nvSpPr>
          <p:spPr>
            <a:xfrm>
              <a:off x="2226909" y="2855106"/>
              <a:ext cx="7280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/>
                <a:t>     </a:t>
              </a:r>
              <a:r>
                <a:rPr lang="cs-CZ" sz="2800" b="1" dirty="0"/>
                <a:t>3</a:t>
              </a:r>
              <a:r>
                <a:rPr lang="cs-CZ" sz="2800" b="1" dirty="0" smtClean="0"/>
                <a:t>.</a:t>
              </a:r>
              <a:endParaRPr lang="cs-CZ" sz="2800" b="1" dirty="0"/>
            </a:p>
          </p:txBody>
        </p:sp>
        <p:sp>
          <p:nvSpPr>
            <p:cNvPr id="5" name="Obdélník 4"/>
            <p:cNvSpPr/>
            <p:nvPr/>
          </p:nvSpPr>
          <p:spPr>
            <a:xfrm>
              <a:off x="3319035" y="1746394"/>
              <a:ext cx="7280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/>
                <a:t>     </a:t>
              </a:r>
              <a:r>
                <a:rPr lang="cs-CZ" sz="2800" b="1" dirty="0"/>
                <a:t>2</a:t>
              </a:r>
              <a:r>
                <a:rPr lang="cs-CZ" sz="2800" b="1" dirty="0" smtClean="0"/>
                <a:t>.</a:t>
              </a:r>
              <a:endParaRPr lang="cs-CZ" sz="2800" b="1" dirty="0"/>
            </a:p>
          </p:txBody>
        </p:sp>
        <p:sp>
          <p:nvSpPr>
            <p:cNvPr id="6" name="Obdélník 5"/>
            <p:cNvSpPr/>
            <p:nvPr/>
          </p:nvSpPr>
          <p:spPr>
            <a:xfrm>
              <a:off x="5218687" y="2283269"/>
              <a:ext cx="7280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/>
                <a:t>     </a:t>
              </a:r>
              <a:r>
                <a:rPr lang="cs-CZ" sz="2800" b="1" dirty="0" smtClean="0"/>
                <a:t>5.</a:t>
              </a:r>
              <a:endParaRPr lang="cs-CZ" sz="2800" b="1" dirty="0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3923928" y="3029954"/>
              <a:ext cx="7280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/>
                <a:t>     </a:t>
              </a:r>
              <a:r>
                <a:rPr lang="cs-CZ" sz="2800" b="1" dirty="0"/>
                <a:t>4</a:t>
              </a:r>
              <a:r>
                <a:rPr lang="cs-CZ" sz="2800" b="1" dirty="0" smtClean="0"/>
                <a:t>.</a:t>
              </a:r>
              <a:endParaRPr lang="cs-CZ" sz="2800" b="1" dirty="0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5582729" y="3789040"/>
              <a:ext cx="7280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/>
                <a:t>     </a:t>
              </a:r>
              <a:r>
                <a:rPr lang="cs-CZ" sz="2800" b="1" dirty="0" smtClean="0"/>
                <a:t>6.</a:t>
              </a:r>
              <a:endParaRPr lang="cs-CZ" sz="2800" b="1" dirty="0"/>
            </a:p>
          </p:txBody>
        </p:sp>
        <p:sp>
          <p:nvSpPr>
            <p:cNvPr id="9" name="Obdélník 8"/>
            <p:cNvSpPr/>
            <p:nvPr/>
          </p:nvSpPr>
          <p:spPr>
            <a:xfrm>
              <a:off x="4490578" y="971293"/>
              <a:ext cx="728084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cs-CZ" dirty="0"/>
                <a:t>     </a:t>
              </a:r>
              <a:r>
                <a:rPr lang="cs-CZ" sz="2800" b="1" dirty="0" smtClean="0"/>
                <a:t>1.</a:t>
              </a:r>
              <a:endParaRPr lang="cs-CZ" sz="2800" b="1" dirty="0"/>
            </a:p>
          </p:txBody>
        </p:sp>
      </p:grpSp>
      <p:sp>
        <p:nvSpPr>
          <p:cNvPr id="10" name="TextovéPole 9"/>
          <p:cNvSpPr txBox="1"/>
          <p:nvPr/>
        </p:nvSpPr>
        <p:spPr>
          <a:xfrm>
            <a:off x="2643428" y="479264"/>
            <a:ext cx="44149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JIHOVÝCHODNÍ ASIE </a:t>
            </a:r>
            <a:endParaRPr lang="cs-CZ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6952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67544" y="332656"/>
            <a:ext cx="8208912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Otázky a úkoly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</a:p>
          <a:p>
            <a:pPr algn="ctr">
              <a:lnSpc>
                <a:spcPct val="150000"/>
              </a:lnSpc>
            </a:pPr>
            <a:endParaRPr lang="cs-CZ" sz="8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ovlivňují region monzuny?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 je hlavním zdrojem obživy většiny obyvatel 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 která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je hlavní plodina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?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Které státy regionu mají významnou těžbu ropy?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teré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státy se označují jako Asijští tygři a proč?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Stručně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charakterizuj Indonésii.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Vyjmenuj státy regionu, ukaž je na mapě a urči hlavní města Vietnamu,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Thajska, Filipín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cs-CZ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a Malajsie.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cs-CZ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075660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264121"/>
            <a:ext cx="864096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SPOLEČNÉ ZNAKY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tropické podnebí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vliv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monzunů (letní vydatné dlouhotrvající deště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ůvodní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tropický deštný les ustupuje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civilizaci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lavním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zdrojem obživy je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zemědělství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lavní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plodinou je </a:t>
            </a: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rýže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(2-3 úrody za rok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těžba ropy – Indonésie, Brunej</a:t>
            </a:r>
            <a:endParaRPr lang="cs-CZ" sz="24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asijští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tygři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": 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Singapur</a:t>
            </a: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Malajsie, Indonésie, Thajsko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výroba a vývoz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elektroniky a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textilu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říjmy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 turistického ruchu (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pláže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kulturní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památky)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6838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vesela\Desktop\640px-Rijstvelden_Myanmar_2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381000"/>
            <a:ext cx="8128000" cy="609600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493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23528" y="188640"/>
            <a:ext cx="8568952" cy="29546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Indonésie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Velké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Sundy, </a:t>
            </a:r>
            <a:r>
              <a:rPr lang="cs-CZ" sz="20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záp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část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ostrova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Nová Guinea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ozlohou </a:t>
            </a: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největší stát regionu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nejlidnatější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na Zemi (přes 230 milionů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obyv.)</a:t>
            </a:r>
            <a:endParaRPr lang="cs-CZ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ětšina 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obyvatel se hlásí k </a:t>
            </a: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islámu</a:t>
            </a:r>
            <a:endParaRPr lang="cs-CZ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Hlavní město: </a:t>
            </a:r>
            <a:r>
              <a:rPr lang="cs-CZ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Jakarta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("</a:t>
            </a:r>
            <a:r>
              <a:rPr lang="cs-CZ" sz="2000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Džakarta</a:t>
            </a:r>
            <a:r>
              <a:rPr lang="cs-CZ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")</a:t>
            </a:r>
          </a:p>
        </p:txBody>
      </p:sp>
      <p:pic>
        <p:nvPicPr>
          <p:cNvPr id="2051" name="Picture 3" descr="C:\Users\vesela\Desktop\640px-KerbauJaw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131463"/>
            <a:ext cx="4979859" cy="3291084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1127776" y="6395381"/>
            <a:ext cx="38657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Využití buvolů domácích v zemědělství</a:t>
            </a:r>
          </a:p>
        </p:txBody>
      </p:sp>
      <p:pic>
        <p:nvPicPr>
          <p:cNvPr id="2056" name="Picture 8" descr="C:\Users\vesela\Desktop\484px-Man_of_the_wood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2348880"/>
            <a:ext cx="3456384" cy="3434078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6300192" y="5877271"/>
            <a:ext cx="231922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Kriticky ohrožený </a:t>
            </a:r>
            <a:endParaRPr lang="cs-CZ" b="1" dirty="0" smtClean="0"/>
          </a:p>
          <a:p>
            <a:r>
              <a:rPr lang="cs-CZ" b="1" dirty="0" smtClean="0"/>
              <a:t>orangutan </a:t>
            </a:r>
            <a:r>
              <a:rPr lang="cs-CZ" b="1" dirty="0"/>
              <a:t>sumaterský</a:t>
            </a:r>
          </a:p>
        </p:txBody>
      </p:sp>
    </p:spTree>
    <p:extLst>
      <p:ext uri="{BB962C8B-B14F-4D97-AF65-F5344CB8AC3E}">
        <p14:creationId xmlns:p14="http://schemas.microsoft.com/office/powerpoint/2010/main" val="120622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esela\Desktop\640px-Bali_panoram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4" y="980003"/>
            <a:ext cx="7802563" cy="526732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3275856" y="476672"/>
            <a:ext cx="2184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Rýžové terasy na Bali</a:t>
            </a:r>
          </a:p>
        </p:txBody>
      </p:sp>
    </p:spTree>
    <p:extLst>
      <p:ext uri="{BB962C8B-B14F-4D97-AF65-F5344CB8AC3E}">
        <p14:creationId xmlns:p14="http://schemas.microsoft.com/office/powerpoint/2010/main" val="13510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vesela\Desktop\640px-Mahameru-volcan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3" y="3645024"/>
            <a:ext cx="4065643" cy="304923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Obdélník 1"/>
          <p:cNvSpPr/>
          <p:nvPr/>
        </p:nvSpPr>
        <p:spPr>
          <a:xfrm>
            <a:off x="955789" y="3794616"/>
            <a:ext cx="23017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err="1"/>
              <a:t>Sopky</a:t>
            </a:r>
            <a:r>
              <a:rPr lang="en-US" b="1" dirty="0"/>
              <a:t> Mount </a:t>
            </a:r>
            <a:r>
              <a:rPr lang="en-US" b="1" dirty="0" err="1"/>
              <a:t>Semeru</a:t>
            </a:r>
            <a:r>
              <a:rPr lang="en-US" b="1" dirty="0"/>
              <a:t> </a:t>
            </a:r>
            <a:r>
              <a:rPr lang="cs-CZ" b="1" dirty="0" smtClean="0"/>
              <a:t/>
            </a:r>
            <a:br>
              <a:rPr lang="cs-CZ" b="1" dirty="0" smtClean="0"/>
            </a:br>
            <a:r>
              <a:rPr lang="en-US" b="1" dirty="0" smtClean="0"/>
              <a:t>a </a:t>
            </a:r>
            <a:r>
              <a:rPr lang="en-US" b="1" dirty="0"/>
              <a:t>Mount </a:t>
            </a:r>
            <a:r>
              <a:rPr lang="en-US" b="1" dirty="0" err="1"/>
              <a:t>Bromo</a:t>
            </a:r>
            <a:endParaRPr lang="cs-CZ" b="1" dirty="0"/>
          </a:p>
        </p:txBody>
      </p:sp>
      <p:pic>
        <p:nvPicPr>
          <p:cNvPr id="3075" name="Picture 3" descr="C:\Users\vesela\Desktop\Sinabun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6632"/>
            <a:ext cx="4968552" cy="338482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411345" y="292006"/>
            <a:ext cx="28461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 smtClean="0"/>
              <a:t>Sopka </a:t>
            </a:r>
            <a:r>
              <a:rPr lang="cs-CZ" b="1" dirty="0" err="1" smtClean="0"/>
              <a:t>Sinabung</a:t>
            </a:r>
            <a:r>
              <a:rPr lang="cs-CZ" b="1" dirty="0" smtClean="0"/>
              <a:t> na Sumatře</a:t>
            </a:r>
            <a:endParaRPr lang="cs-CZ" b="1" dirty="0"/>
          </a:p>
        </p:txBody>
      </p:sp>
      <p:pic>
        <p:nvPicPr>
          <p:cNvPr id="3077" name="Picture 5" descr="http://upload.wikimedia.org/wikipedia/commons/thumb/2/24/Myristica_fragrans_-_K%C3%B6hler%E2%80%93s_Medizinal-Pflanzen-097.jpg/220px-Myristica_fragrans_-_K%C3%B6hler%E2%80%93s_Medizinal-Pflanzen-097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44103"/>
            <a:ext cx="3196047" cy="4256553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5751823" y="4852842"/>
            <a:ext cx="28803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/>
              <a:t>Muškátový oříšek</a:t>
            </a:r>
            <a:r>
              <a:rPr lang="cs-CZ" b="1" dirty="0" smtClean="0"/>
              <a:t>,</a:t>
            </a:r>
          </a:p>
          <a:p>
            <a:pPr algn="ctr"/>
            <a:r>
              <a:rPr lang="cs-CZ" b="1" dirty="0" smtClean="0"/>
              <a:t>dříve </a:t>
            </a:r>
            <a:r>
              <a:rPr lang="cs-CZ" b="1" dirty="0"/>
              <a:t>jedna z nejcennějších </a:t>
            </a:r>
            <a:endParaRPr lang="cs-CZ" b="1" dirty="0" smtClean="0"/>
          </a:p>
          <a:p>
            <a:pPr algn="ctr"/>
            <a:r>
              <a:rPr lang="cs-CZ" b="1" dirty="0" smtClean="0"/>
              <a:t>indonéských </a:t>
            </a:r>
            <a:r>
              <a:rPr lang="cs-CZ" b="1" dirty="0"/>
              <a:t>komodit</a:t>
            </a:r>
          </a:p>
        </p:txBody>
      </p:sp>
    </p:spTree>
    <p:extLst>
      <p:ext uri="{BB962C8B-B14F-4D97-AF65-F5344CB8AC3E}">
        <p14:creationId xmlns:p14="http://schemas.microsoft.com/office/powerpoint/2010/main" val="238920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79512" y="332656"/>
            <a:ext cx="860444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Ostatní státy: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Vietnam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(hl. m. Hanoj</a:t>
            </a: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Thajsko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(hl. m. Bangkok)</a:t>
            </a:r>
            <a:endParaRPr lang="cs-CZ" sz="2400" b="1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ct val="150000"/>
              </a:lnSpc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Filipíny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(hl. m. Manila)</a:t>
            </a:r>
          </a:p>
          <a:p>
            <a:pPr>
              <a:lnSpc>
                <a:spcPct val="150000"/>
              </a:lnSpc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Malajsie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(hl. m.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Kuala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cs-CZ" sz="24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Lumpur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</a:p>
          <a:p>
            <a:pPr>
              <a:lnSpc>
                <a:spcPct val="150000"/>
              </a:lnSpc>
            </a:pP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Kambodža, Myanmar </a:t>
            </a:r>
            <a:r>
              <a:rPr lang="cs-CZ" sz="20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(dříve Barma), </a:t>
            </a:r>
            <a:r>
              <a:rPr lang="cs-CZ" sz="20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Laos, Singapur </a:t>
            </a:r>
          </a:p>
          <a:p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1026" name="Picture 2" descr="C:\Users\vesela\Desktop\640px-Singapore_Panorama_v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3635551"/>
            <a:ext cx="6858508" cy="295594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7184763" y="4221088"/>
            <a:ext cx="187220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/>
              <a:t>Singapurské </a:t>
            </a:r>
            <a:r>
              <a:rPr lang="cs-CZ" b="1" dirty="0"/>
              <a:t>ekonomické centrum </a:t>
            </a:r>
            <a:r>
              <a:rPr lang="cs-CZ" b="1" dirty="0" smtClean="0"/>
              <a:t> </a:t>
            </a:r>
            <a:r>
              <a:rPr lang="cs-CZ" b="1" dirty="0"/>
              <a:t>se starší čínskou zástavbou</a:t>
            </a:r>
          </a:p>
        </p:txBody>
      </p:sp>
      <p:pic>
        <p:nvPicPr>
          <p:cNvPr id="1027" name="Picture 3" descr="C:\Users\vesela\Desktop\MountApo1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9397" y="620688"/>
            <a:ext cx="3374563" cy="2553419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bdélník 5"/>
          <p:cNvSpPr/>
          <p:nvPr/>
        </p:nvSpPr>
        <p:spPr>
          <a:xfrm>
            <a:off x="5900378" y="219055"/>
            <a:ext cx="2392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b="1" dirty="0" smtClean="0"/>
              <a:t>Filipínská sopka </a:t>
            </a:r>
            <a:r>
              <a:rPr lang="cs-CZ" b="1" dirty="0" err="1" smtClean="0"/>
              <a:t>Apo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248151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451545" y="133925"/>
            <a:ext cx="842493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"</a:t>
            </a: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Zlatý trojúhelník"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území hornatého vnitrozemí mezi Thajskem, Laosem a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Myanmarem (pěstují 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 zde narkotika a načerno vyvážejí </a:t>
            </a:r>
            <a:r>
              <a:rPr lang="cs-CZ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drogy)</a:t>
            </a:r>
            <a:endParaRPr lang="cs-CZ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Brunej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stát zbohatl </a:t>
            </a: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prodejem ropy</a:t>
            </a:r>
          </a:p>
          <a:p>
            <a:pPr marL="342900" indent="-3429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cs-CZ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Singapur</a:t>
            </a:r>
            <a:r>
              <a:rPr lang="cs-CZ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- obrovský moderní přístav, středisko mezinárodního obchodu</a:t>
            </a:r>
          </a:p>
        </p:txBody>
      </p:sp>
      <p:pic>
        <p:nvPicPr>
          <p:cNvPr id="2051" name="Picture 3" descr="C:\Users\vesela\Desktop\2poppi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130649"/>
            <a:ext cx="3733199" cy="3439382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701811" y="3717032"/>
            <a:ext cx="399593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Na tobolkách nezralých makovic se pomocí speciálního nože vytváří mělké zářezy, ze kterých vytéká lepkavá tekutina – latex. Ten na vzduchu rychle tuhne a mění se na tvrdou tmavohnědou hmotu – </a:t>
            </a:r>
            <a:r>
              <a:rPr lang="cs-CZ" sz="2000" b="1" i="1" dirty="0"/>
              <a:t>opium</a:t>
            </a:r>
            <a:r>
              <a:rPr lang="cs-CZ" sz="2000" b="1" dirty="0"/>
              <a:t> které v tomto stadiu obsahuje 10 až 15 % </a:t>
            </a:r>
            <a:r>
              <a:rPr lang="cs-CZ" sz="2000" b="1" i="1" dirty="0" smtClean="0"/>
              <a:t>morfinu</a:t>
            </a:r>
            <a:r>
              <a:rPr lang="cs-CZ" sz="2000" b="1" dirty="0" smtClean="0"/>
              <a:t>.</a:t>
            </a:r>
            <a:endParaRPr lang="cs-CZ" sz="2000" b="1" dirty="0"/>
          </a:p>
        </p:txBody>
      </p:sp>
    </p:spTree>
    <p:extLst>
      <p:ext uri="{BB962C8B-B14F-4D97-AF65-F5344CB8AC3E}">
        <p14:creationId xmlns:p14="http://schemas.microsoft.com/office/powerpoint/2010/main" val="3831661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vesela\Desktop\640px-HeroinWorld-en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30" y="305883"/>
            <a:ext cx="8748464" cy="4428910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Obdélník 2"/>
          <p:cNvSpPr/>
          <p:nvPr/>
        </p:nvSpPr>
        <p:spPr>
          <a:xfrm>
            <a:off x="2195736" y="4111971"/>
            <a:ext cx="55263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b="1" dirty="0"/>
              <a:t>D</a:t>
            </a:r>
            <a:r>
              <a:rPr lang="cs-CZ" sz="2400" b="1" dirty="0" smtClean="0"/>
              <a:t>vě </a:t>
            </a:r>
            <a:r>
              <a:rPr lang="cs-CZ" sz="2400" b="1" dirty="0"/>
              <a:t>hlavní oblasti v produkci heroinu</a:t>
            </a:r>
          </a:p>
        </p:txBody>
      </p:sp>
      <p:sp>
        <p:nvSpPr>
          <p:cNvPr id="4" name="Obdélník 3"/>
          <p:cNvSpPr/>
          <p:nvPr/>
        </p:nvSpPr>
        <p:spPr>
          <a:xfrm>
            <a:off x="735038" y="4789532"/>
            <a:ext cx="763284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cs-CZ" sz="2000" b="1" dirty="0"/>
              <a:t>Zlatý trojúhelník</a:t>
            </a:r>
            <a:r>
              <a:rPr lang="cs-CZ" sz="2000" dirty="0"/>
              <a:t> je označení </a:t>
            </a:r>
            <a:r>
              <a:rPr lang="cs-CZ" sz="2000" dirty="0" smtClean="0"/>
              <a:t> </a:t>
            </a:r>
            <a:r>
              <a:rPr lang="cs-CZ" sz="2000" dirty="0"/>
              <a:t>používané pro oblast jihovýchodní Asie, která se rozkládá mezi hraničními oblastmi </a:t>
            </a:r>
            <a:r>
              <a:rPr lang="cs-CZ" sz="2000" b="1" dirty="0"/>
              <a:t>Barmy, </a:t>
            </a:r>
            <a:r>
              <a:rPr lang="cs-CZ" sz="2000" b="1" dirty="0" smtClean="0"/>
              <a:t>Thajska a </a:t>
            </a:r>
            <a:r>
              <a:rPr lang="cs-CZ" sz="2000" b="1" dirty="0"/>
              <a:t>Laosu </a:t>
            </a:r>
            <a:r>
              <a:rPr lang="cs-CZ" sz="2000" dirty="0"/>
              <a:t>(někdy býván do oblasti zahrnován i </a:t>
            </a:r>
            <a:r>
              <a:rPr lang="cs-CZ" sz="2000" b="1" dirty="0"/>
              <a:t>Vietnam</a:t>
            </a:r>
            <a:r>
              <a:rPr lang="cs-CZ" sz="2000" dirty="0"/>
              <a:t>). Tato oblast je významným </a:t>
            </a:r>
            <a:r>
              <a:rPr lang="cs-CZ" sz="2000" b="1" dirty="0"/>
              <a:t>producentem máku setého</a:t>
            </a:r>
            <a:r>
              <a:rPr lang="cs-CZ" sz="2000" dirty="0"/>
              <a:t>, který je později zpracováván na výrobu </a:t>
            </a:r>
            <a:r>
              <a:rPr lang="cs-CZ" sz="2000" b="1" dirty="0"/>
              <a:t>heroinu</a:t>
            </a:r>
            <a:r>
              <a:rPr lang="cs-CZ" sz="2000" dirty="0"/>
              <a:t> exportovaného do celého </a:t>
            </a:r>
            <a:r>
              <a:rPr lang="cs-CZ" sz="2000" dirty="0" smtClean="0"/>
              <a:t>světa. Oblast </a:t>
            </a:r>
            <a:r>
              <a:rPr lang="cs-CZ" sz="2000" dirty="0"/>
              <a:t>se rozkládá přibližně na 350 000 kilometrech čtverečních.</a:t>
            </a:r>
            <a:endParaRPr lang="cs-CZ" sz="20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538135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403</Words>
  <Application>Microsoft Office PowerPoint</Application>
  <PresentationFormat>Předvádění na obrazovce (4:3)</PresentationFormat>
  <Paragraphs>55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sady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Veselá Eva</dc:creator>
  <cp:lastModifiedBy>Veselá Eva</cp:lastModifiedBy>
  <cp:revision>17</cp:revision>
  <dcterms:created xsi:type="dcterms:W3CDTF">2015-05-01T20:23:40Z</dcterms:created>
  <dcterms:modified xsi:type="dcterms:W3CDTF">2015-08-24T12:57:56Z</dcterms:modified>
</cp:coreProperties>
</file>