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islav Drážný" initials="LD" lastIdx="2" clrIdx="0">
    <p:extLst>
      <p:ext uri="{19B8F6BF-5375-455C-9EA6-DF929625EA0E}">
        <p15:presenceInfo xmlns:p15="http://schemas.microsoft.com/office/powerpoint/2012/main" userId="S::drazny.ladislav@cvvoda.cz::b7a640d2-9260-4249-8153-f7cc7e55d3b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02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43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55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440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79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6613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410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98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64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159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20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F799-A956-4A5F-930A-03284229D77A}" type="datetimeFigureOut">
              <a:rPr lang="cs-CZ" smtClean="0"/>
              <a:t>26.05.2020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871B9-77F5-4062-A424-F46FC2C8B1C9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31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razny.ladislav@cvvoda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188640"/>
            <a:ext cx="65527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836712"/>
            <a:ext cx="8208912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Kde jste se mohli setkat s pojmem TLAK?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134076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atmosférický tlak</a:t>
            </a:r>
          </a:p>
          <a:p>
            <a:pPr marL="285750" indent="-285750">
              <a:buFontTx/>
              <a:buChar char="-"/>
            </a:pPr>
            <a:r>
              <a:rPr lang="cs-CZ" dirty="0"/>
              <a:t>tlak pod vodou při potápění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tlak nějaké kapaliny či plynu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5536" y="2636912"/>
            <a:ext cx="7992888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Co to tedy je tlak?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356992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Vezměte si člověka, který se bude pohybovat zasněženou krajinou.</a:t>
            </a:r>
          </a:p>
          <a:p>
            <a:r>
              <a:rPr lang="cs-CZ" dirty="0"/>
              <a:t>Např. 30 cm prašanu – komu se půjde lépe?</a:t>
            </a:r>
          </a:p>
          <a:p>
            <a:r>
              <a:rPr lang="cs-CZ" dirty="0"/>
              <a:t>	člověku v botách</a:t>
            </a:r>
          </a:p>
          <a:p>
            <a:r>
              <a:rPr lang="cs-CZ" dirty="0"/>
              <a:t>	člověku na lyžích		proč?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5939988"/>
            <a:ext cx="820891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Tlak vzniká působením síly na plochu.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61C60B5-958E-4164-A312-CDDB47061A58}"/>
              </a:ext>
            </a:extLst>
          </p:cNvPr>
          <p:cNvSpPr txBox="1"/>
          <p:nvPr/>
        </p:nvSpPr>
        <p:spPr>
          <a:xfrm>
            <a:off x="395536" y="4557321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Asi tušíme, že člověku v botách se půjde hůře, bude se více bořit.</a:t>
            </a:r>
          </a:p>
          <a:p>
            <a:r>
              <a:rPr lang="cs-CZ" dirty="0"/>
              <a:t>Budeme předpokládat stejnou gravitační sílu člověka v botách i na lyžích.</a:t>
            </a:r>
          </a:p>
          <a:p>
            <a:r>
              <a:rPr lang="cs-CZ" dirty="0"/>
              <a:t>Člověk v botách má menší plochu podrážek než člověk na lyžích (plocha lyží).</a:t>
            </a:r>
          </a:p>
          <a:p>
            <a:r>
              <a:rPr lang="cs-CZ" dirty="0"/>
              <a:t>Člověk v botách bude na sníh působit větším tlakem a bude se více bořit.</a:t>
            </a:r>
          </a:p>
        </p:txBody>
      </p:sp>
    </p:spTree>
    <p:extLst>
      <p:ext uri="{BB962C8B-B14F-4D97-AF65-F5344CB8AC3E}">
        <p14:creationId xmlns:p14="http://schemas.microsoft.com/office/powerpoint/2010/main" val="332966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43608" y="549588"/>
            <a:ext cx="65527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– p      (malé písmeno p)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87624" y="1127244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základní jednotka – pascal – Pa    (velké P malé a)</a:t>
            </a:r>
          </a:p>
          <a:p>
            <a:endParaRPr lang="cs-CZ" dirty="0"/>
          </a:p>
          <a:p>
            <a:r>
              <a:rPr lang="cs-CZ" dirty="0"/>
              <a:t>1 kPa =  1000 Pa		(kilopascal)</a:t>
            </a:r>
          </a:p>
          <a:p>
            <a:r>
              <a:rPr lang="cs-CZ" dirty="0"/>
              <a:t>1 MPa = 1 000 000 Pa	(megapascal)</a:t>
            </a:r>
          </a:p>
          <a:p>
            <a:r>
              <a:rPr lang="cs-CZ" dirty="0"/>
              <a:t>1 hPa = 100 Pa		(hektopascal)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4136" y="2750076"/>
            <a:ext cx="820891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Tlak vzniká působením síly na plochu.</a:t>
            </a:r>
          </a:p>
          <a:p>
            <a:r>
              <a:rPr lang="cs-CZ" dirty="0"/>
              <a:t>Síle, která způsobuje tlak říkáme</a:t>
            </a:r>
            <a:r>
              <a:rPr lang="cs-CZ" u="sng" dirty="0"/>
              <a:t> tlaková síla</a:t>
            </a:r>
            <a:r>
              <a:rPr lang="cs-CZ" dirty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95536" y="3560532"/>
            <a:ext cx="820891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Tlak vypočteme tak, že sílu podělíme plochou.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4149080"/>
                <a:ext cx="7416824" cy="1725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r>
                  <a:rPr lang="cs-CZ" sz="2400" dirty="0"/>
                  <a:t>            p = F : S   	</a:t>
                </a:r>
                <a:r>
                  <a:rPr lang="en-US" sz="2400" dirty="0"/>
                  <a:t>[</a:t>
                </a:r>
                <a:r>
                  <a:rPr lang="cs-CZ" sz="2400" dirty="0"/>
                  <a:t>Pa; N; m</a:t>
                </a:r>
                <a:r>
                  <a:rPr lang="cs-CZ" sz="2400" baseline="30000" dirty="0"/>
                  <a:t>2</a:t>
                </a:r>
                <a:r>
                  <a:rPr lang="en-US" sz="2400" dirty="0"/>
                  <a:t>]</a:t>
                </a:r>
                <a:endParaRPr lang="cs-CZ" sz="2400" dirty="0"/>
              </a:p>
              <a:p>
                <a:endParaRPr lang="cs-CZ" sz="2400" dirty="0"/>
              </a:p>
              <a:p>
                <a:r>
                  <a:rPr lang="cs-CZ" sz="2400" dirty="0"/>
                  <a:t>kde	F ... tlaková síla</a:t>
                </a:r>
              </a:p>
              <a:p>
                <a:r>
                  <a:rPr lang="cs-CZ" sz="2400" dirty="0"/>
                  <a:t>	S ... obsah plochy na kterou síla působí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149080"/>
                <a:ext cx="7416824" cy="1725216"/>
              </a:xfrm>
              <a:prstGeom prst="rect">
                <a:avLst/>
              </a:prstGeom>
              <a:blipFill rotWithShape="1">
                <a:blip r:embed="rId2"/>
                <a:stretch>
                  <a:fillRect l="-1316" b="-70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ovéPole 6"/>
              <p:cNvSpPr txBox="1"/>
              <p:nvPr/>
            </p:nvSpPr>
            <p:spPr>
              <a:xfrm>
                <a:off x="6012160" y="4149080"/>
                <a:ext cx="2304256" cy="617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1Pa = 1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𝑁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𝑚</m:t>
                        </m:r>
                        <m:r>
                          <a:rPr lang="cs-CZ" sz="2400" b="0" i="1" baseline="30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 xmlns=""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149080"/>
                <a:ext cx="2304256" cy="617220"/>
              </a:xfrm>
              <a:prstGeom prst="rect">
                <a:avLst/>
              </a:prstGeom>
              <a:blipFill rotWithShape="1">
                <a:blip r:embed="rId3"/>
                <a:stretch>
                  <a:fillRect l="-3968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>
            <a:extLst>
              <a:ext uri="{FF2B5EF4-FFF2-40B4-BE49-F238E27FC236}">
                <a16:creationId xmlns:a16="http://schemas.microsoft.com/office/drawing/2014/main" id="{1E892431-C09A-4FDC-BB69-303B62D37A2D}"/>
              </a:ext>
            </a:extLst>
          </p:cNvPr>
          <p:cNvSpPr txBox="1"/>
          <p:nvPr/>
        </p:nvSpPr>
        <p:spPr>
          <a:xfrm>
            <a:off x="538130" y="180256"/>
            <a:ext cx="4249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zapište si do sešitu tento snímek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B7A1F85-0743-42BB-8222-D2021EE124F3}"/>
              </a:ext>
            </a:extLst>
          </p:cNvPr>
          <p:cNvSpPr txBox="1"/>
          <p:nvPr/>
        </p:nvSpPr>
        <p:spPr>
          <a:xfrm>
            <a:off x="467544" y="5950887"/>
            <a:ext cx="820891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Platí:	</a:t>
            </a:r>
            <a:r>
              <a:rPr lang="cs-CZ" b="1" dirty="0">
                <a:solidFill>
                  <a:srgbClr val="FF0000"/>
                </a:solidFill>
              </a:rPr>
              <a:t>větší síla → větší tlak   </a:t>
            </a:r>
            <a:r>
              <a:rPr lang="cs-CZ" dirty="0"/>
              <a:t>samozřejmě i naopak   </a:t>
            </a:r>
            <a:r>
              <a:rPr lang="cs-CZ" b="1" dirty="0">
                <a:solidFill>
                  <a:srgbClr val="002060"/>
                </a:solidFill>
              </a:rPr>
              <a:t>menší síla → menší tlak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55F0D3D-2B90-4F52-8357-258995C62B82}"/>
              </a:ext>
            </a:extLst>
          </p:cNvPr>
          <p:cNvSpPr txBox="1"/>
          <p:nvPr/>
        </p:nvSpPr>
        <p:spPr>
          <a:xfrm>
            <a:off x="290947" y="6390332"/>
            <a:ext cx="8562106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Platí:	</a:t>
            </a:r>
            <a:r>
              <a:rPr lang="cs-CZ" b="1" dirty="0">
                <a:solidFill>
                  <a:srgbClr val="FF0000"/>
                </a:solidFill>
              </a:rPr>
              <a:t>větší plocha </a:t>
            </a:r>
            <a:r>
              <a:rPr lang="cs-CZ" b="1" dirty="0">
                <a:solidFill>
                  <a:srgbClr val="002060"/>
                </a:solidFill>
              </a:rPr>
              <a:t>→ menší tlak   </a:t>
            </a:r>
            <a:r>
              <a:rPr lang="cs-CZ" dirty="0"/>
              <a:t>samozřejmě i naopak   </a:t>
            </a:r>
            <a:r>
              <a:rPr lang="cs-CZ" b="1" dirty="0">
                <a:solidFill>
                  <a:srgbClr val="002060"/>
                </a:solidFill>
              </a:rPr>
              <a:t>menší plocha → </a:t>
            </a:r>
            <a:r>
              <a:rPr lang="cs-CZ" b="1" dirty="0">
                <a:solidFill>
                  <a:srgbClr val="FF0000"/>
                </a:solidFill>
              </a:rPr>
              <a:t>větší tlak</a:t>
            </a:r>
          </a:p>
        </p:txBody>
      </p:sp>
    </p:spTree>
    <p:extLst>
      <p:ext uri="{BB962C8B-B14F-4D97-AF65-F5344CB8AC3E}">
        <p14:creationId xmlns:p14="http://schemas.microsoft.com/office/powerpoint/2010/main" val="227459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/>
      <p:bldP spid="7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139952" y="147410"/>
            <a:ext cx="256551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–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blipFill rotWithShape="1">
                <a:blip r:embed="rId2"/>
                <a:stretch>
                  <a:fillRect l="-8743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39552" y="7647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Př. 1 Jaký tlak na zem vyvolá betonový panel, působí-li silou 8000 N a jeho plocha je 2,5 m</a:t>
            </a:r>
            <a:r>
              <a:rPr lang="cs-CZ" sz="2400" baseline="30000" dirty="0"/>
              <a:t>2</a:t>
            </a:r>
            <a:r>
              <a:rPr lang="cs-CZ" sz="2400" dirty="0"/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20608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 = ? </a:t>
            </a:r>
            <a:r>
              <a:rPr lang="en-US" sz="2400" dirty="0"/>
              <a:t>[Pa]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2535287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cs-CZ" sz="2400" dirty="0"/>
              <a:t> = 8000 N	</a:t>
            </a:r>
            <a:r>
              <a:rPr lang="cs-CZ" dirty="0"/>
              <a:t>(newton je základní jednotka – nemusíme převádět)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295252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cs-CZ" sz="2400" dirty="0"/>
              <a:t> = 2,5 </a:t>
            </a:r>
            <a:r>
              <a:rPr lang="en-US" sz="2400" dirty="0"/>
              <a:t>m</a:t>
            </a:r>
            <a:r>
              <a:rPr lang="en-US" sz="2400" baseline="30000" dirty="0"/>
              <a:t>2</a:t>
            </a:r>
            <a:r>
              <a:rPr lang="cs-CZ" sz="2400" baseline="30000" dirty="0"/>
              <a:t>	</a:t>
            </a:r>
            <a:r>
              <a:rPr lang="cs-CZ" dirty="0"/>
              <a:t>(metr čtverečný je základní jednotka – nemusíme převádět)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8000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2,5</m:t>
                        </m:r>
                      </m:den>
                    </m:f>
                  </m:oMath>
                </a14:m>
                <a:r>
                  <a:rPr lang="cs-CZ" sz="2400" dirty="0"/>
                  <a:t> Pa = 3 200 Pa = 3,2 kPa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blipFill>
                <a:blip r:embed="rId3"/>
                <a:stretch>
                  <a:fillRect l="-2276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4437822" y="3600597"/>
            <a:ext cx="3662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Panel vyvolá tlak 3 200 Pa.</a:t>
            </a:r>
          </a:p>
        </p:txBody>
      </p:sp>
      <p:grpSp>
        <p:nvGrpSpPr>
          <p:cNvPr id="46" name="Skupina 45">
            <a:extLst>
              <a:ext uri="{FF2B5EF4-FFF2-40B4-BE49-F238E27FC236}">
                <a16:creationId xmlns:a16="http://schemas.microsoft.com/office/drawing/2014/main" id="{40BD4979-8384-4549-9924-20EBA5B37E18}"/>
              </a:ext>
            </a:extLst>
          </p:cNvPr>
          <p:cNvGrpSpPr/>
          <p:nvPr/>
        </p:nvGrpSpPr>
        <p:grpSpPr>
          <a:xfrm>
            <a:off x="467544" y="3573016"/>
            <a:ext cx="3562350" cy="2963655"/>
            <a:chOff x="566327" y="3705704"/>
            <a:chExt cx="3562350" cy="2963655"/>
          </a:xfrm>
        </p:grpSpPr>
        <p:pic>
          <p:nvPicPr>
            <p:cNvPr id="3" name="Obrázek 2" descr="Obsah obrázku exteriér, budova, staré, vsedě&#10;&#10;Popis byl vytvořen automaticky">
              <a:extLst>
                <a:ext uri="{FF2B5EF4-FFF2-40B4-BE49-F238E27FC236}">
                  <a16:creationId xmlns:a16="http://schemas.microsoft.com/office/drawing/2014/main" id="{C0146CDB-ECA6-4D24-9C0B-9D82DB601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6327" y="3705704"/>
              <a:ext cx="3562350" cy="2963655"/>
            </a:xfrm>
            <a:prstGeom prst="rect">
              <a:avLst/>
            </a:prstGeom>
          </p:spPr>
        </p:pic>
        <p:cxnSp>
          <p:nvCxnSpPr>
            <p:cNvPr id="27" name="Přímá spojnice 26">
              <a:extLst>
                <a:ext uri="{FF2B5EF4-FFF2-40B4-BE49-F238E27FC236}">
                  <a16:creationId xmlns:a16="http://schemas.microsoft.com/office/drawing/2014/main" id="{AD937A7C-DBD0-456C-895D-44AA61FD1A89}"/>
                </a:ext>
              </a:extLst>
            </p:cNvPr>
            <p:cNvCxnSpPr/>
            <p:nvPr/>
          </p:nvCxnSpPr>
          <p:spPr>
            <a:xfrm>
              <a:off x="1907704" y="4122945"/>
              <a:ext cx="0" cy="17015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4" name="Skupina 43">
              <a:extLst>
                <a:ext uri="{FF2B5EF4-FFF2-40B4-BE49-F238E27FC236}">
                  <a16:creationId xmlns:a16="http://schemas.microsoft.com/office/drawing/2014/main" id="{5B525A65-8142-46D5-9C69-AB2E5B7804AE}"/>
                </a:ext>
              </a:extLst>
            </p:cNvPr>
            <p:cNvGrpSpPr/>
            <p:nvPr/>
          </p:nvGrpSpPr>
          <p:grpSpPr>
            <a:xfrm>
              <a:off x="683568" y="3746415"/>
              <a:ext cx="3168352" cy="1296144"/>
              <a:chOff x="683568" y="3717032"/>
              <a:chExt cx="3168352" cy="1296144"/>
            </a:xfrm>
          </p:grpSpPr>
          <p:cxnSp>
            <p:nvCxnSpPr>
              <p:cNvPr id="12" name="Přímá spojnice 11">
                <a:extLst>
                  <a:ext uri="{FF2B5EF4-FFF2-40B4-BE49-F238E27FC236}">
                    <a16:creationId xmlns:a16="http://schemas.microsoft.com/office/drawing/2014/main" id="{2A923583-471B-4BBA-B33E-A0671FD6F97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3568" y="3717032"/>
                <a:ext cx="1224136" cy="1144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>
                <a:extLst>
                  <a:ext uri="{FF2B5EF4-FFF2-40B4-BE49-F238E27FC236}">
                    <a16:creationId xmlns:a16="http://schemas.microsoft.com/office/drawing/2014/main" id="{C5CDA122-8B7B-4C74-A60B-C641F2EE880E}"/>
                  </a:ext>
                </a:extLst>
              </p:cNvPr>
              <p:cNvCxnSpPr/>
              <p:nvPr/>
            </p:nvCxnSpPr>
            <p:spPr>
              <a:xfrm>
                <a:off x="1907704" y="3717032"/>
                <a:ext cx="1944216" cy="936104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>
                <a:extLst>
                  <a:ext uri="{FF2B5EF4-FFF2-40B4-BE49-F238E27FC236}">
                    <a16:creationId xmlns:a16="http://schemas.microsoft.com/office/drawing/2014/main" id="{AC170EF9-0F0C-4CDF-8C4E-F6BE4212A77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63688" y="4653136"/>
                <a:ext cx="2088232" cy="36004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24">
                <a:extLst>
                  <a:ext uri="{FF2B5EF4-FFF2-40B4-BE49-F238E27FC236}">
                    <a16:creationId xmlns:a16="http://schemas.microsoft.com/office/drawing/2014/main" id="{2C91F8A7-7581-4FEC-A22C-819B683A9624}"/>
                  </a:ext>
                </a:extLst>
              </p:cNvPr>
              <p:cNvCxnSpPr/>
              <p:nvPr/>
            </p:nvCxnSpPr>
            <p:spPr>
              <a:xfrm flipH="1" flipV="1">
                <a:off x="683568" y="3842760"/>
                <a:ext cx="1080120" cy="1170416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Přímá spojnice 28">
                <a:extLst>
                  <a:ext uri="{FF2B5EF4-FFF2-40B4-BE49-F238E27FC236}">
                    <a16:creationId xmlns:a16="http://schemas.microsoft.com/office/drawing/2014/main" id="{E028A2C5-4ED3-4F74-872E-3562111C8570}"/>
                  </a:ext>
                </a:extLst>
              </p:cNvPr>
              <p:cNvCxnSpPr/>
              <p:nvPr/>
            </p:nvCxnSpPr>
            <p:spPr>
              <a:xfrm>
                <a:off x="1805216" y="4205848"/>
                <a:ext cx="216024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TextovéPole 29">
                <a:extLst>
                  <a:ext uri="{FF2B5EF4-FFF2-40B4-BE49-F238E27FC236}">
                    <a16:creationId xmlns:a16="http://schemas.microsoft.com/office/drawing/2014/main" id="{AE2C1ECB-3218-46D9-872A-320BE52D5693}"/>
                  </a:ext>
                </a:extLst>
              </p:cNvPr>
              <p:cNvSpPr txBox="1"/>
              <p:nvPr/>
            </p:nvSpPr>
            <p:spPr>
              <a:xfrm>
                <a:off x="1902184" y="4139788"/>
                <a:ext cx="8696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T</a:t>
                </a:r>
                <a:r>
                  <a:rPr lang="cs-CZ" sz="1200" dirty="0"/>
                  <a:t> těžiště</a:t>
                </a:r>
                <a:endParaRPr lang="cs-CZ" dirty="0"/>
              </a:p>
            </p:txBody>
          </p:sp>
        </p:grpSp>
        <p:grpSp>
          <p:nvGrpSpPr>
            <p:cNvPr id="39" name="Skupina 38">
              <a:extLst>
                <a:ext uri="{FF2B5EF4-FFF2-40B4-BE49-F238E27FC236}">
                  <a16:creationId xmlns:a16="http://schemas.microsoft.com/office/drawing/2014/main" id="{35C839E9-51B1-4AD9-867D-8D715F0ACB7D}"/>
                </a:ext>
              </a:extLst>
            </p:cNvPr>
            <p:cNvGrpSpPr/>
            <p:nvPr/>
          </p:nvGrpSpPr>
          <p:grpSpPr>
            <a:xfrm>
              <a:off x="1860253" y="4236151"/>
              <a:ext cx="243709" cy="722981"/>
              <a:chOff x="1609989" y="4205848"/>
              <a:chExt cx="243709" cy="722981"/>
            </a:xfrm>
          </p:grpSpPr>
          <p:cxnSp>
            <p:nvCxnSpPr>
              <p:cNvPr id="35" name="Přímá spojnice se šipkou 34">
                <a:extLst>
                  <a:ext uri="{FF2B5EF4-FFF2-40B4-BE49-F238E27FC236}">
                    <a16:creationId xmlns:a16="http://schemas.microsoft.com/office/drawing/2014/main" id="{B177346C-3B4C-4DCD-B846-7371989FF976}"/>
                  </a:ext>
                </a:extLst>
              </p:cNvPr>
              <p:cNvCxnSpPr/>
              <p:nvPr/>
            </p:nvCxnSpPr>
            <p:spPr>
              <a:xfrm>
                <a:off x="1655676" y="4205848"/>
                <a:ext cx="0" cy="591304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nice 36">
                <a:extLst>
                  <a:ext uri="{FF2B5EF4-FFF2-40B4-BE49-F238E27FC236}">
                    <a16:creationId xmlns:a16="http://schemas.microsoft.com/office/drawing/2014/main" id="{A3B415F3-A9C5-4243-8AF9-A8B1D5873B9D}"/>
                  </a:ext>
                </a:extLst>
              </p:cNvPr>
              <p:cNvCxnSpPr/>
              <p:nvPr/>
            </p:nvCxnSpPr>
            <p:spPr>
              <a:xfrm>
                <a:off x="1609989" y="4205848"/>
                <a:ext cx="93108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TextovéPole 37">
                <a:extLst>
                  <a:ext uri="{FF2B5EF4-FFF2-40B4-BE49-F238E27FC236}">
                    <a16:creationId xmlns:a16="http://schemas.microsoft.com/office/drawing/2014/main" id="{C1F1651E-BE9D-4C5A-9587-641D2C33D528}"/>
                  </a:ext>
                </a:extLst>
              </p:cNvPr>
              <p:cNvSpPr txBox="1"/>
              <p:nvPr/>
            </p:nvSpPr>
            <p:spPr>
              <a:xfrm>
                <a:off x="1637683" y="4559497"/>
                <a:ext cx="216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</p:grpSp>
        <p:sp>
          <p:nvSpPr>
            <p:cNvPr id="41" name="Obdélník 40">
              <a:extLst>
                <a:ext uri="{FF2B5EF4-FFF2-40B4-BE49-F238E27FC236}">
                  <a16:creationId xmlns:a16="http://schemas.microsoft.com/office/drawing/2014/main" id="{6B2D7B07-5DD7-43F8-AAE2-6191F3C1DA8C}"/>
                </a:ext>
              </a:extLst>
            </p:cNvPr>
            <p:cNvSpPr/>
            <p:nvPr/>
          </p:nvSpPr>
          <p:spPr>
            <a:xfrm>
              <a:off x="2699791" y="3724981"/>
              <a:ext cx="1428885" cy="3151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sz="1200" dirty="0">
                  <a:solidFill>
                    <a:srgbClr val="FF0000"/>
                  </a:solidFill>
                </a:rPr>
                <a:t>S – obsah plochy</a:t>
              </a:r>
            </a:p>
          </p:txBody>
        </p:sp>
        <p:cxnSp>
          <p:nvCxnSpPr>
            <p:cNvPr id="43" name="Přímá spojnice 42">
              <a:extLst>
                <a:ext uri="{FF2B5EF4-FFF2-40B4-BE49-F238E27FC236}">
                  <a16:creationId xmlns:a16="http://schemas.microsoft.com/office/drawing/2014/main" id="{9F7B4FCE-2577-4876-8BAC-2DF5F64A9A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90646" y="3857795"/>
              <a:ext cx="432047" cy="17969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FFC58D48-5881-4B61-868B-F6FD6D6DD4B0}"/>
              </a:ext>
            </a:extLst>
          </p:cNvPr>
          <p:cNvSpPr txBox="1"/>
          <p:nvPr/>
        </p:nvSpPr>
        <p:spPr>
          <a:xfrm>
            <a:off x="382939" y="208965"/>
            <a:ext cx="3504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zapište si do sešitu tento snímek</a:t>
            </a:r>
          </a:p>
        </p:txBody>
      </p:sp>
    </p:spTree>
    <p:extLst>
      <p:ext uri="{BB962C8B-B14F-4D97-AF65-F5344CB8AC3E}">
        <p14:creationId xmlns:p14="http://schemas.microsoft.com/office/powerpoint/2010/main" val="39300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188640"/>
            <a:ext cx="65527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–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blipFill rotWithShape="1">
                <a:blip r:embed="rId2"/>
                <a:stretch>
                  <a:fillRect l="-8743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39552" y="7647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Př. 2 Jaký tlak na podlahu vyvolá člověk o hmotnosti 70 kg, jestliže plocha podrážek jeho bot je asi 5 dm</a:t>
            </a:r>
            <a:r>
              <a:rPr lang="cs-CZ" sz="2400" baseline="30000" dirty="0"/>
              <a:t>2</a:t>
            </a:r>
            <a:r>
              <a:rPr lang="cs-CZ" sz="2400" dirty="0"/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20608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 = ? </a:t>
            </a:r>
            <a:r>
              <a:rPr lang="en-US" sz="2400" dirty="0"/>
              <a:t>[Pa]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1617" y="2535287"/>
            <a:ext cx="7200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cs-CZ" sz="2400" dirty="0"/>
              <a:t> = ? </a:t>
            </a:r>
            <a:r>
              <a:rPr lang="en-US" sz="2400" dirty="0"/>
              <a:t>[N]</a:t>
            </a:r>
            <a:r>
              <a:rPr lang="cs-CZ" sz="2400" dirty="0"/>
              <a:t>	</a:t>
            </a:r>
            <a:r>
              <a:rPr lang="cs-CZ" dirty="0"/>
              <a:t>musíme vypočítat sílu</a:t>
            </a:r>
            <a:endParaRPr lang="en-US" dirty="0"/>
          </a:p>
          <a:p>
            <a:r>
              <a:rPr lang="en-US" sz="2400" dirty="0"/>
              <a:t>m =</a:t>
            </a:r>
            <a:r>
              <a:rPr lang="cs-CZ" sz="2400" dirty="0"/>
              <a:t> 70 kg	</a:t>
            </a:r>
            <a:r>
              <a:rPr lang="cs-CZ" dirty="0"/>
              <a:t>je to gravitační síla, kterou působí člověk</a:t>
            </a:r>
          </a:p>
          <a:p>
            <a:r>
              <a:rPr lang="cs-CZ" sz="2400" dirty="0"/>
              <a:t>F = m . g	</a:t>
            </a:r>
            <a:r>
              <a:rPr lang="cs-CZ" dirty="0"/>
              <a:t>o hmotnosti 70 kg</a:t>
            </a:r>
          </a:p>
          <a:p>
            <a:r>
              <a:rPr lang="cs-CZ" sz="2400" dirty="0"/>
              <a:t>F = 70 . 10 N = 700 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0846" y="411940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cs-CZ" sz="2400" dirty="0"/>
              <a:t> = </a:t>
            </a:r>
            <a:r>
              <a:rPr lang="en-US" sz="2400" dirty="0"/>
              <a:t>5 dm</a:t>
            </a:r>
            <a:r>
              <a:rPr lang="en-US" sz="2400" baseline="30000" dirty="0"/>
              <a:t>2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35696" y="4119463"/>
            <a:ext cx="6707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 0,0</a:t>
            </a:r>
            <a:r>
              <a:rPr lang="en-US" sz="2400" dirty="0"/>
              <a:t>5 m</a:t>
            </a:r>
            <a:r>
              <a:rPr lang="en-US" sz="2400" baseline="30000" dirty="0"/>
              <a:t>2</a:t>
            </a:r>
            <a:r>
              <a:rPr lang="cs-CZ" sz="2400" baseline="30000" dirty="0"/>
              <a:t>   </a:t>
            </a:r>
            <a:r>
              <a:rPr lang="cs-CZ" dirty="0"/>
              <a:t>museli jsme převést na základní jednotku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700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0,05</m:t>
                        </m:r>
                      </m:den>
                    </m:f>
                  </m:oMath>
                </a14:m>
                <a:r>
                  <a:rPr lang="cs-CZ" sz="2400" dirty="0"/>
                  <a:t> Pa = 14 000 Pa = 14 kPa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blipFill rotWithShape="1">
                <a:blip r:embed="rId3"/>
                <a:stretch>
                  <a:fillRect l="-2276" b="-5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3303476" y="5044533"/>
            <a:ext cx="486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Člověk vyvolá tlak 14 kPa.</a:t>
            </a:r>
          </a:p>
        </p:txBody>
      </p:sp>
    </p:spTree>
    <p:extLst>
      <p:ext uri="{BB962C8B-B14F-4D97-AF65-F5344CB8AC3E}">
        <p14:creationId xmlns:p14="http://schemas.microsoft.com/office/powerpoint/2010/main" val="110058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076048" y="188640"/>
            <a:ext cx="266430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v pevných látkách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39552" y="908720"/>
            <a:ext cx="799288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Tlak se v pevných látkách přenáší ve směru působící tlakové síly.</a:t>
            </a:r>
          </a:p>
        </p:txBody>
      </p:sp>
      <p:grpSp>
        <p:nvGrpSpPr>
          <p:cNvPr id="32" name="Skupina 31">
            <a:extLst>
              <a:ext uri="{FF2B5EF4-FFF2-40B4-BE49-F238E27FC236}">
                <a16:creationId xmlns:a16="http://schemas.microsoft.com/office/drawing/2014/main" id="{22C58B74-2AF4-438C-80F2-7B1700137262}"/>
              </a:ext>
            </a:extLst>
          </p:cNvPr>
          <p:cNvGrpSpPr/>
          <p:nvPr/>
        </p:nvGrpSpPr>
        <p:grpSpPr>
          <a:xfrm>
            <a:off x="510951" y="1497033"/>
            <a:ext cx="7776864" cy="1440160"/>
            <a:chOff x="539552" y="1412776"/>
            <a:chExt cx="7776864" cy="1440160"/>
          </a:xfrm>
        </p:grpSpPr>
        <p:sp>
          <p:nvSpPr>
            <p:cNvPr id="3" name="Obdélník 2">
              <a:extLst>
                <a:ext uri="{FF2B5EF4-FFF2-40B4-BE49-F238E27FC236}">
                  <a16:creationId xmlns:a16="http://schemas.microsoft.com/office/drawing/2014/main" id="{4C789922-6A75-4C85-803F-B3E0CF28B621}"/>
                </a:ext>
              </a:extLst>
            </p:cNvPr>
            <p:cNvSpPr/>
            <p:nvPr/>
          </p:nvSpPr>
          <p:spPr>
            <a:xfrm>
              <a:off x="1187624" y="2204864"/>
              <a:ext cx="7128792" cy="64807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446623EC-8379-4F79-8227-1C17753BD0FB}"/>
                </a:ext>
              </a:extLst>
            </p:cNvPr>
            <p:cNvSpPr/>
            <p:nvPr/>
          </p:nvSpPr>
          <p:spPr>
            <a:xfrm>
              <a:off x="539552" y="2204864"/>
              <a:ext cx="288032" cy="64807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8E860E62-2805-46E8-9095-00E4C72DD545}"/>
                </a:ext>
              </a:extLst>
            </p:cNvPr>
            <p:cNvGrpSpPr/>
            <p:nvPr/>
          </p:nvGrpSpPr>
          <p:grpSpPr>
            <a:xfrm>
              <a:off x="4383969" y="1412776"/>
              <a:ext cx="692080" cy="792088"/>
              <a:chOff x="4383969" y="1412776"/>
              <a:chExt cx="692080" cy="792088"/>
            </a:xfrm>
          </p:grpSpPr>
          <p:cxnSp>
            <p:nvCxnSpPr>
              <p:cNvPr id="11" name="Přímá spojnice se šipkou 10">
                <a:extLst>
                  <a:ext uri="{FF2B5EF4-FFF2-40B4-BE49-F238E27FC236}">
                    <a16:creationId xmlns:a16="http://schemas.microsoft.com/office/drawing/2014/main" id="{A35A3A46-DA17-4EAD-814C-67CC72362C4C}"/>
                  </a:ext>
                </a:extLst>
              </p:cNvPr>
              <p:cNvCxnSpPr/>
              <p:nvPr/>
            </p:nvCxnSpPr>
            <p:spPr>
              <a:xfrm>
                <a:off x="4499992" y="1412776"/>
                <a:ext cx="0" cy="7920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>
                <a:extLst>
                  <a:ext uri="{FF2B5EF4-FFF2-40B4-BE49-F238E27FC236}">
                    <a16:creationId xmlns:a16="http://schemas.microsoft.com/office/drawing/2014/main" id="{8AE40F3E-14B2-4A9A-93F5-04A14355BE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3969" y="1412776"/>
                <a:ext cx="21602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ovéPole 14">
                <a:extLst>
                  <a:ext uri="{FF2B5EF4-FFF2-40B4-BE49-F238E27FC236}">
                    <a16:creationId xmlns:a16="http://schemas.microsoft.com/office/drawing/2014/main" id="{30299A30-3B81-4D84-A99D-072B004A26AA}"/>
                  </a:ext>
                </a:extLst>
              </p:cNvPr>
              <p:cNvSpPr txBox="1"/>
              <p:nvPr/>
            </p:nvSpPr>
            <p:spPr>
              <a:xfrm>
                <a:off x="4599993" y="1700808"/>
                <a:ext cx="476056" cy="36932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</p:grp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DE0D3B8E-5500-40E7-A379-C47036342104}"/>
                </a:ext>
              </a:extLst>
            </p:cNvPr>
            <p:cNvGrpSpPr/>
            <p:nvPr/>
          </p:nvGrpSpPr>
          <p:grpSpPr>
            <a:xfrm>
              <a:off x="567546" y="1412776"/>
              <a:ext cx="692080" cy="792088"/>
              <a:chOff x="4383969" y="1412776"/>
              <a:chExt cx="692080" cy="792088"/>
            </a:xfrm>
          </p:grpSpPr>
          <p:cxnSp>
            <p:nvCxnSpPr>
              <p:cNvPr id="21" name="Přímá spojnice se šipkou 20">
                <a:extLst>
                  <a:ext uri="{FF2B5EF4-FFF2-40B4-BE49-F238E27FC236}">
                    <a16:creationId xmlns:a16="http://schemas.microsoft.com/office/drawing/2014/main" id="{9A548D03-47E3-450C-B383-2DFF95203AEB}"/>
                  </a:ext>
                </a:extLst>
              </p:cNvPr>
              <p:cNvCxnSpPr/>
              <p:nvPr/>
            </p:nvCxnSpPr>
            <p:spPr>
              <a:xfrm>
                <a:off x="4499992" y="1412776"/>
                <a:ext cx="0" cy="7920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>
                <a:extLst>
                  <a:ext uri="{FF2B5EF4-FFF2-40B4-BE49-F238E27FC236}">
                    <a16:creationId xmlns:a16="http://schemas.microsoft.com/office/drawing/2014/main" id="{423B9535-21F6-4421-A854-0403A63DCB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3969" y="1412776"/>
                <a:ext cx="21602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ovéPole 22">
                <a:extLst>
                  <a:ext uri="{FF2B5EF4-FFF2-40B4-BE49-F238E27FC236}">
                    <a16:creationId xmlns:a16="http://schemas.microsoft.com/office/drawing/2014/main" id="{E2BE23DB-F533-4CCE-9577-095CCAFF43B1}"/>
                  </a:ext>
                </a:extLst>
              </p:cNvPr>
              <p:cNvSpPr txBox="1"/>
              <p:nvPr/>
            </p:nvSpPr>
            <p:spPr>
              <a:xfrm>
                <a:off x="4599993" y="1700808"/>
                <a:ext cx="476056" cy="36932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</p:grpSp>
      </p:grp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5239EDC8-C841-4DA2-8920-6E60ACEC513B}"/>
              </a:ext>
            </a:extLst>
          </p:cNvPr>
          <p:cNvGrpSpPr/>
          <p:nvPr/>
        </p:nvGrpSpPr>
        <p:grpSpPr>
          <a:xfrm>
            <a:off x="438936" y="5360967"/>
            <a:ext cx="7956884" cy="1080120"/>
            <a:chOff x="359532" y="3429000"/>
            <a:chExt cx="7956884" cy="1080120"/>
          </a:xfrm>
        </p:grpSpPr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C49FA27A-5AAB-409F-B356-2292E6741ED4}"/>
                </a:ext>
              </a:extLst>
            </p:cNvPr>
            <p:cNvSpPr/>
            <p:nvPr/>
          </p:nvSpPr>
          <p:spPr>
            <a:xfrm>
              <a:off x="1187624" y="4221088"/>
              <a:ext cx="7128792" cy="28803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593052A1-3507-4C6D-8C95-532FF6B265EA}"/>
                </a:ext>
              </a:extLst>
            </p:cNvPr>
            <p:cNvSpPr/>
            <p:nvPr/>
          </p:nvSpPr>
          <p:spPr>
            <a:xfrm rot="5400000">
              <a:off x="539552" y="4041068"/>
              <a:ext cx="288032" cy="64807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24" name="Skupina 23">
              <a:extLst>
                <a:ext uri="{FF2B5EF4-FFF2-40B4-BE49-F238E27FC236}">
                  <a16:creationId xmlns:a16="http://schemas.microsoft.com/office/drawing/2014/main" id="{1932E7FC-C798-47B0-A5C7-2CA91BC52721}"/>
                </a:ext>
              </a:extLst>
            </p:cNvPr>
            <p:cNvGrpSpPr/>
            <p:nvPr/>
          </p:nvGrpSpPr>
          <p:grpSpPr>
            <a:xfrm>
              <a:off x="4356172" y="3429000"/>
              <a:ext cx="692080" cy="792088"/>
              <a:chOff x="4383969" y="1412776"/>
              <a:chExt cx="692080" cy="792088"/>
            </a:xfrm>
          </p:grpSpPr>
          <p:cxnSp>
            <p:nvCxnSpPr>
              <p:cNvPr id="25" name="Přímá spojnice se šipkou 24">
                <a:extLst>
                  <a:ext uri="{FF2B5EF4-FFF2-40B4-BE49-F238E27FC236}">
                    <a16:creationId xmlns:a16="http://schemas.microsoft.com/office/drawing/2014/main" id="{60DDEF28-2756-4332-B796-4BFDFC2C722E}"/>
                  </a:ext>
                </a:extLst>
              </p:cNvPr>
              <p:cNvCxnSpPr/>
              <p:nvPr/>
            </p:nvCxnSpPr>
            <p:spPr>
              <a:xfrm>
                <a:off x="4499992" y="1412776"/>
                <a:ext cx="0" cy="7920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Přímá spojnice 25">
                <a:extLst>
                  <a:ext uri="{FF2B5EF4-FFF2-40B4-BE49-F238E27FC236}">
                    <a16:creationId xmlns:a16="http://schemas.microsoft.com/office/drawing/2014/main" id="{357D0DE5-C76B-424A-BC8A-8CDCA7E971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3969" y="1412776"/>
                <a:ext cx="21602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ovéPole 26">
                <a:extLst>
                  <a:ext uri="{FF2B5EF4-FFF2-40B4-BE49-F238E27FC236}">
                    <a16:creationId xmlns:a16="http://schemas.microsoft.com/office/drawing/2014/main" id="{7BAAA22B-3879-46A0-A6E4-CE4F9024C377}"/>
                  </a:ext>
                </a:extLst>
              </p:cNvPr>
              <p:cNvSpPr txBox="1"/>
              <p:nvPr/>
            </p:nvSpPr>
            <p:spPr>
              <a:xfrm>
                <a:off x="4599993" y="1700808"/>
                <a:ext cx="476056" cy="36932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</p:grpSp>
        <p:grpSp>
          <p:nvGrpSpPr>
            <p:cNvPr id="28" name="Skupina 27">
              <a:extLst>
                <a:ext uri="{FF2B5EF4-FFF2-40B4-BE49-F238E27FC236}">
                  <a16:creationId xmlns:a16="http://schemas.microsoft.com/office/drawing/2014/main" id="{8AD1FC9F-3C68-4186-9D91-60063F18593B}"/>
                </a:ext>
              </a:extLst>
            </p:cNvPr>
            <p:cNvGrpSpPr/>
            <p:nvPr/>
          </p:nvGrpSpPr>
          <p:grpSpPr>
            <a:xfrm>
              <a:off x="567546" y="3429000"/>
              <a:ext cx="692080" cy="792088"/>
              <a:chOff x="4383969" y="1412776"/>
              <a:chExt cx="692080" cy="792088"/>
            </a:xfrm>
          </p:grpSpPr>
          <p:cxnSp>
            <p:nvCxnSpPr>
              <p:cNvPr id="29" name="Přímá spojnice se šipkou 28">
                <a:extLst>
                  <a:ext uri="{FF2B5EF4-FFF2-40B4-BE49-F238E27FC236}">
                    <a16:creationId xmlns:a16="http://schemas.microsoft.com/office/drawing/2014/main" id="{7EA981D6-1BDB-4104-9EE4-2B471496B8B6}"/>
                  </a:ext>
                </a:extLst>
              </p:cNvPr>
              <p:cNvCxnSpPr/>
              <p:nvPr/>
            </p:nvCxnSpPr>
            <p:spPr>
              <a:xfrm>
                <a:off x="4499992" y="1412776"/>
                <a:ext cx="0" cy="7920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29">
                <a:extLst>
                  <a:ext uri="{FF2B5EF4-FFF2-40B4-BE49-F238E27FC236}">
                    <a16:creationId xmlns:a16="http://schemas.microsoft.com/office/drawing/2014/main" id="{C574FF4F-47F0-4271-91B9-B8D804958B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83969" y="1412776"/>
                <a:ext cx="216024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ovéPole 30">
                <a:extLst>
                  <a:ext uri="{FF2B5EF4-FFF2-40B4-BE49-F238E27FC236}">
                    <a16:creationId xmlns:a16="http://schemas.microsoft.com/office/drawing/2014/main" id="{8DBC3623-25E2-4B7F-B4C3-C1CA99531044}"/>
                  </a:ext>
                </a:extLst>
              </p:cNvPr>
              <p:cNvSpPr txBox="1"/>
              <p:nvPr/>
            </p:nvSpPr>
            <p:spPr>
              <a:xfrm>
                <a:off x="4599993" y="1700808"/>
                <a:ext cx="476056" cy="369325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cs-CZ" b="1" dirty="0">
                    <a:solidFill>
                      <a:srgbClr val="FF0000"/>
                    </a:solidFill>
                  </a:rPr>
                  <a:t>F</a:t>
                </a:r>
              </a:p>
            </p:txBody>
          </p:sp>
        </p:grpSp>
      </p:grpSp>
      <p:sp>
        <p:nvSpPr>
          <p:cNvPr id="34" name="TextovéPole 33">
            <a:extLst>
              <a:ext uri="{FF2B5EF4-FFF2-40B4-BE49-F238E27FC236}">
                <a16:creationId xmlns:a16="http://schemas.microsoft.com/office/drawing/2014/main" id="{62EBAD2C-C50E-42C5-A9A1-278A5E1892D5}"/>
              </a:ext>
            </a:extLst>
          </p:cNvPr>
          <p:cNvSpPr txBox="1"/>
          <p:nvPr/>
        </p:nvSpPr>
        <p:spPr>
          <a:xfrm>
            <a:off x="1447055" y="149373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tak uložený trám vzhledem k tlakové síle odolá lépe</a:t>
            </a:r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B82F7B7B-3336-4777-823C-73C8767E5BA4}"/>
              </a:ext>
            </a:extLst>
          </p:cNvPr>
          <p:cNvSpPr txBox="1"/>
          <p:nvPr/>
        </p:nvSpPr>
        <p:spPr>
          <a:xfrm>
            <a:off x="1325042" y="5258468"/>
            <a:ext cx="3168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tak uložený trám vzhledem k tlakové síle se snadno prohne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3D3EF027-1069-4410-A4D6-B18CA0A238AE}"/>
              </a:ext>
            </a:extLst>
          </p:cNvPr>
          <p:cNvSpPr txBox="1"/>
          <p:nvPr/>
        </p:nvSpPr>
        <p:spPr>
          <a:xfrm>
            <a:off x="382939" y="208965"/>
            <a:ext cx="3504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zapište si do sešitu nadpis a větu v rámečku</a:t>
            </a:r>
          </a:p>
        </p:txBody>
      </p:sp>
      <p:pic>
        <p:nvPicPr>
          <p:cNvPr id="38" name="Obrázek 37" descr="Obsah obrázku exteriér, budova, dřevěné, vsedě&#10;&#10;Popis byl vytvořen automaticky">
            <a:extLst>
              <a:ext uri="{FF2B5EF4-FFF2-40B4-BE49-F238E27FC236}">
                <a16:creationId xmlns:a16="http://schemas.microsoft.com/office/drawing/2014/main" id="{FC6D334A-3051-4F22-8BE7-740C409D6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656" y="3071924"/>
            <a:ext cx="35623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31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771800" y="229870"/>
            <a:ext cx="28803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v pevných látkách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15567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Úlohy učebnice strana 111. – </a:t>
            </a:r>
            <a:r>
              <a:rPr lang="cs-CZ" b="1" cap="all" dirty="0">
                <a:solidFill>
                  <a:srgbClr val="FF0000"/>
                </a:solidFill>
              </a:rPr>
              <a:t>označené sovou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8B15F75-D7F1-49E1-A6FD-19381A0359F9}"/>
              </a:ext>
            </a:extLst>
          </p:cNvPr>
          <p:cNvSpPr txBox="1"/>
          <p:nvPr/>
        </p:nvSpPr>
        <p:spPr>
          <a:xfrm>
            <a:off x="467544" y="2132856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ÚKOL 6    </a:t>
            </a:r>
            <a:r>
              <a:rPr lang="cs-CZ" dirty="0"/>
              <a:t>úkol mi posílejte na adresu </a:t>
            </a:r>
            <a:r>
              <a:rPr lang="cs-CZ" u="sng" dirty="0">
                <a:hlinkClick r:id="rId2"/>
              </a:rPr>
              <a:t>drazny.ladislav@cvvoda.cz</a:t>
            </a:r>
            <a:endParaRPr lang="cs-CZ" u="sng" dirty="0"/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Vyberte si z učebnice </a:t>
            </a:r>
            <a:r>
              <a:rPr lang="cs-CZ" u="sng" dirty="0">
                <a:solidFill>
                  <a:srgbClr val="FF0000"/>
                </a:solidFill>
              </a:rPr>
              <a:t>3 libovolné úlohy </a:t>
            </a:r>
            <a:r>
              <a:rPr lang="cs-CZ" dirty="0">
                <a:solidFill>
                  <a:srgbClr val="FF0000"/>
                </a:solidFill>
              </a:rPr>
              <a:t>označené sovou ze strany 111.</a:t>
            </a:r>
          </a:p>
          <a:p>
            <a:r>
              <a:rPr lang="cs-CZ" dirty="0">
                <a:solidFill>
                  <a:srgbClr val="FF0000"/>
                </a:solidFill>
              </a:rPr>
              <a:t>Odpovídejte celou větou.</a:t>
            </a:r>
          </a:p>
          <a:p>
            <a:r>
              <a:rPr lang="cs-CZ" dirty="0">
                <a:solidFill>
                  <a:srgbClr val="FF0000"/>
                </a:solidFill>
              </a:rPr>
              <a:t>Odpovězte ne všechny otázky k úloze.</a:t>
            </a:r>
          </a:p>
          <a:p>
            <a:r>
              <a:rPr lang="cs-CZ" dirty="0">
                <a:solidFill>
                  <a:srgbClr val="FF0000"/>
                </a:solidFill>
              </a:rPr>
              <a:t>Např.</a:t>
            </a:r>
          </a:p>
          <a:p>
            <a:pPr marL="342900" indent="-342900">
              <a:buAutoNum type="arabicParenR"/>
            </a:pPr>
            <a:r>
              <a:rPr lang="cs-CZ" dirty="0">
                <a:solidFill>
                  <a:srgbClr val="FF0000"/>
                </a:solidFill>
              </a:rPr>
              <a:t>Lino se chůzí nedeformuje, protože podrážka má velkou plochu – tlak je malý. Nohy žákovských židlí mají menší plochu než podrážky, působí tam větší tlak.</a:t>
            </a:r>
            <a:br>
              <a:rPr lang="cs-CZ" dirty="0">
                <a:solidFill>
                  <a:srgbClr val="FF0000"/>
                </a:solidFill>
              </a:rPr>
            </a:b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Pokud se žák houpe na židli, tak se plocha násobně zmenší a tím se násobně zvětší tlak na lino.</a:t>
            </a:r>
            <a:br>
              <a:rPr lang="cs-CZ" dirty="0"/>
            </a:br>
            <a:r>
              <a:rPr lang="cs-CZ" dirty="0"/>
              <a:t>Síly zůstávají stejné – pokud zanedbáme hmotnost židličky.</a:t>
            </a:r>
          </a:p>
        </p:txBody>
      </p:sp>
    </p:spTree>
    <p:extLst>
      <p:ext uri="{BB962C8B-B14F-4D97-AF65-F5344CB8AC3E}">
        <p14:creationId xmlns:p14="http://schemas.microsoft.com/office/powerpoint/2010/main" val="380113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87624" y="188640"/>
            <a:ext cx="65527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TLAK – 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𝐹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𝑆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15636"/>
                <a:ext cx="1116124" cy="617220"/>
              </a:xfrm>
              <a:prstGeom prst="rect">
                <a:avLst/>
              </a:prstGeom>
              <a:blipFill rotWithShape="1">
                <a:blip r:embed="rId2"/>
                <a:stretch>
                  <a:fillRect l="-8743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39552" y="764704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Př. 3 Jaký tlak na podlahu vyvolá člověk o hmotnosti 50 kg, jestliže plocha podrážek jeho bot je asi 4 dm</a:t>
            </a:r>
            <a:r>
              <a:rPr lang="cs-CZ" sz="2400" baseline="30000" dirty="0"/>
              <a:t>2</a:t>
            </a:r>
            <a:r>
              <a:rPr lang="cs-CZ" sz="2400" dirty="0"/>
              <a:t>?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39552" y="20608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 = ? </a:t>
            </a:r>
            <a:r>
              <a:rPr lang="en-US" sz="2400" dirty="0"/>
              <a:t>[Pa]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2535287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  <a:r>
              <a:rPr lang="cs-CZ" sz="2400" dirty="0"/>
              <a:t> = ? </a:t>
            </a:r>
            <a:r>
              <a:rPr lang="en-US" sz="2400" dirty="0"/>
              <a:t>[N]</a:t>
            </a:r>
          </a:p>
          <a:p>
            <a:r>
              <a:rPr lang="en-US" sz="2400" dirty="0"/>
              <a:t>m =</a:t>
            </a:r>
            <a:r>
              <a:rPr lang="cs-CZ" sz="2400" dirty="0"/>
              <a:t> 50 kg</a:t>
            </a:r>
          </a:p>
          <a:p>
            <a:r>
              <a:rPr lang="cs-CZ" sz="2400" dirty="0"/>
              <a:t>F = m . g</a:t>
            </a:r>
          </a:p>
          <a:p>
            <a:r>
              <a:rPr lang="cs-CZ" sz="2400" dirty="0"/>
              <a:t>F = 50 . 10 N = 500 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00846" y="411940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</a:t>
            </a:r>
            <a:r>
              <a:rPr lang="cs-CZ" sz="2400" dirty="0"/>
              <a:t> = 4</a:t>
            </a:r>
            <a:r>
              <a:rPr lang="en-US" sz="2400" dirty="0"/>
              <a:t> dm</a:t>
            </a:r>
            <a:r>
              <a:rPr lang="en-US" sz="2400" baseline="30000" dirty="0"/>
              <a:t>2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35696" y="411946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= 0,04</a:t>
            </a:r>
            <a:r>
              <a:rPr lang="en-US" sz="2400" dirty="0"/>
              <a:t> m</a:t>
            </a:r>
            <a:r>
              <a:rPr lang="en-US" sz="2400" baseline="30000" dirty="0"/>
              <a:t>2</a:t>
            </a:r>
            <a:endParaRPr lang="cs-CZ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/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/>
                          </a:rPr>
                          <m:t>500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0,04</m:t>
                        </m:r>
                      </m:den>
                    </m:f>
                  </m:oMath>
                </a14:m>
                <a:r>
                  <a:rPr lang="cs-CZ" sz="2400" dirty="0"/>
                  <a:t> Pa = 12 500 Pa = 12,5 kPa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3960"/>
                <a:ext cx="4284476" cy="644920"/>
              </a:xfrm>
              <a:prstGeom prst="rect">
                <a:avLst/>
              </a:prstGeom>
              <a:blipFill rotWithShape="1">
                <a:blip r:embed="rId3"/>
                <a:stretch>
                  <a:fillRect l="-2276" r="-1422"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3887924" y="2522513"/>
            <a:ext cx="4860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Člověk vyvolá tlak 12,5 kPa.</a:t>
            </a:r>
          </a:p>
        </p:txBody>
      </p:sp>
    </p:spTree>
    <p:extLst>
      <p:ext uri="{BB962C8B-B14F-4D97-AF65-F5344CB8AC3E}">
        <p14:creationId xmlns:p14="http://schemas.microsoft.com/office/powerpoint/2010/main" val="126370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546</Words>
  <Application>Microsoft Office PowerPoint</Application>
  <PresentationFormat>Předvádění na obrazovce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Ladislav Drážný</dc:creator>
  <cp:lastModifiedBy>Ladislav Drážný</cp:lastModifiedBy>
  <cp:revision>50</cp:revision>
  <dcterms:created xsi:type="dcterms:W3CDTF">2014-05-06T08:59:33Z</dcterms:created>
  <dcterms:modified xsi:type="dcterms:W3CDTF">2020-05-26T19:06:47Z</dcterms:modified>
</cp:coreProperties>
</file>