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9" r:id="rId5"/>
    <p:sldId id="271" r:id="rId6"/>
    <p:sldId id="272" r:id="rId7"/>
    <p:sldId id="274" r:id="rId8"/>
    <p:sldId id="258" r:id="rId9"/>
    <p:sldId id="259" r:id="rId10"/>
    <p:sldId id="275" r:id="rId11"/>
    <p:sldId id="267" r:id="rId12"/>
    <p:sldId id="260" r:id="rId13"/>
    <p:sldId id="261" r:id="rId14"/>
    <p:sldId id="276" r:id="rId15"/>
    <p:sldId id="268" r:id="rId16"/>
    <p:sldId id="262" r:id="rId17"/>
    <p:sldId id="278" r:id="rId18"/>
    <p:sldId id="277" r:id="rId19"/>
    <p:sldId id="263" r:id="rId20"/>
    <p:sldId id="264" r:id="rId21"/>
    <p:sldId id="279" r:id="rId22"/>
    <p:sldId id="280" r:id="rId23"/>
    <p:sldId id="281" r:id="rId24"/>
    <p:sldId id="282" r:id="rId25"/>
    <p:sldId id="283" r:id="rId26"/>
    <p:sldId id="265" r:id="rId27"/>
    <p:sldId id="284" r:id="rId28"/>
    <p:sldId id="266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25.8.2015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25.8.2015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25.8.2015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25.8.2015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25.8.2015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25.8.2015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25.8.2015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commons.wikimedia.org/wiki/File:Burj_Dubai_00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.idnes.cz/08/121/org/TOM278b1d_burj_al_arab_prf_0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vesela\Desktop\640px-Southwest_As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28204"/>
            <a:ext cx="7457606" cy="51271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38931" y="368063"/>
            <a:ext cx="8249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JIHOZÁPADNÍ ASIE – Blízký východ, 	Střední východ, Zakavkazsko </a:t>
            </a:r>
            <a:endParaRPr lang="cs-CZ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3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vesela\Desktop\640px-Temple_Mount_Western_Wall_on_Shabbat_by_David_Shankb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1" y="89542"/>
            <a:ext cx="4245279" cy="318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26683" y="174838"/>
            <a:ext cx="42707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Zeď nářků a Skalní dóm, Jeruzalém</a:t>
            </a:r>
          </a:p>
        </p:txBody>
      </p:sp>
      <p:pic>
        <p:nvPicPr>
          <p:cNvPr id="8195" name="Picture 3" descr="C:\Users\vesela\Desktop\640px-Bahá'í_gardens_by_David_Shankb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82" y="3703470"/>
            <a:ext cx="3983285" cy="298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35861" y="3354077"/>
            <a:ext cx="37994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Světové centrum Bahá'í v Haifě</a:t>
            </a:r>
          </a:p>
        </p:txBody>
      </p:sp>
      <p:pic>
        <p:nvPicPr>
          <p:cNvPr id="8196" name="Picture 4" descr="C:\Users\vesela\Desktop\Israel_districts_number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410" y="200652"/>
            <a:ext cx="2405435" cy="645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876256" y="1676695"/>
            <a:ext cx="21602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Izraelské distrikty: </a:t>
            </a:r>
            <a:endParaRPr lang="cs-CZ" dirty="0" smtClean="0"/>
          </a:p>
          <a:p>
            <a:r>
              <a:rPr lang="cs-CZ" dirty="0" smtClean="0"/>
              <a:t>(</a:t>
            </a:r>
            <a:r>
              <a:rPr lang="cs-CZ" dirty="0"/>
              <a:t>1) </a:t>
            </a:r>
            <a:r>
              <a:rPr lang="cs-CZ" dirty="0" smtClean="0"/>
              <a:t>Severní </a:t>
            </a:r>
          </a:p>
          <a:p>
            <a:r>
              <a:rPr lang="cs-CZ" dirty="0" smtClean="0"/>
              <a:t>(</a:t>
            </a:r>
            <a:r>
              <a:rPr lang="cs-CZ" dirty="0"/>
              <a:t>2) </a:t>
            </a:r>
            <a:r>
              <a:rPr lang="cs-CZ" dirty="0" smtClean="0"/>
              <a:t>Haifský</a:t>
            </a:r>
          </a:p>
          <a:p>
            <a:r>
              <a:rPr lang="cs-CZ" dirty="0" smtClean="0"/>
              <a:t>(</a:t>
            </a:r>
            <a:r>
              <a:rPr lang="cs-CZ" dirty="0"/>
              <a:t>3) </a:t>
            </a:r>
            <a:r>
              <a:rPr lang="cs-CZ" dirty="0" smtClean="0"/>
              <a:t>Centrální</a:t>
            </a:r>
          </a:p>
          <a:p>
            <a:r>
              <a:rPr lang="cs-CZ" dirty="0" smtClean="0"/>
              <a:t>(</a:t>
            </a:r>
            <a:r>
              <a:rPr lang="cs-CZ" dirty="0"/>
              <a:t>4) </a:t>
            </a:r>
            <a:r>
              <a:rPr lang="cs-CZ" dirty="0" smtClean="0"/>
              <a:t>Telavivský</a:t>
            </a:r>
          </a:p>
          <a:p>
            <a:r>
              <a:rPr lang="cs-CZ" dirty="0" smtClean="0"/>
              <a:t>(</a:t>
            </a:r>
            <a:r>
              <a:rPr lang="cs-CZ" dirty="0"/>
              <a:t>5) </a:t>
            </a:r>
            <a:r>
              <a:rPr lang="cs-CZ" dirty="0" smtClean="0"/>
              <a:t>Jeruzalém </a:t>
            </a:r>
          </a:p>
          <a:p>
            <a:r>
              <a:rPr lang="cs-CZ" dirty="0" smtClean="0"/>
              <a:t>(</a:t>
            </a:r>
            <a:r>
              <a:rPr lang="cs-CZ" dirty="0"/>
              <a:t>6) </a:t>
            </a:r>
            <a:r>
              <a:rPr lang="cs-CZ" dirty="0" smtClean="0"/>
              <a:t>Jižní</a:t>
            </a:r>
          </a:p>
          <a:p>
            <a:endParaRPr lang="cs-CZ" dirty="0" smtClean="0"/>
          </a:p>
          <a:p>
            <a:r>
              <a:rPr lang="cs-CZ" dirty="0" smtClean="0"/>
              <a:t>Sporná </a:t>
            </a:r>
            <a:r>
              <a:rPr lang="cs-CZ" dirty="0"/>
              <a:t>území: </a:t>
            </a:r>
            <a:endParaRPr lang="cs-CZ" dirty="0" smtClean="0"/>
          </a:p>
          <a:p>
            <a:r>
              <a:rPr lang="cs-CZ" dirty="0" smtClean="0"/>
              <a:t>(</a:t>
            </a:r>
            <a:r>
              <a:rPr lang="cs-CZ" dirty="0"/>
              <a:t>A) Golanské </a:t>
            </a:r>
            <a:r>
              <a:rPr lang="cs-CZ" dirty="0" smtClean="0"/>
              <a:t>výšiny </a:t>
            </a:r>
          </a:p>
          <a:p>
            <a:r>
              <a:rPr lang="cs-CZ" dirty="0" smtClean="0"/>
              <a:t>(</a:t>
            </a:r>
            <a:r>
              <a:rPr lang="cs-CZ" dirty="0"/>
              <a:t>B</a:t>
            </a:r>
            <a:r>
              <a:rPr lang="cs-CZ" dirty="0" smtClean="0"/>
              <a:t>)</a:t>
            </a:r>
            <a:r>
              <a:rPr lang="cs-CZ" dirty="0"/>
              <a:t>  </a:t>
            </a:r>
            <a:r>
              <a:rPr lang="cs-CZ" dirty="0" smtClean="0"/>
              <a:t> </a:t>
            </a:r>
            <a:r>
              <a:rPr lang="cs-CZ" dirty="0"/>
              <a:t>Západní </a:t>
            </a:r>
            <a:r>
              <a:rPr lang="cs-CZ" dirty="0" smtClean="0"/>
              <a:t>břeh</a:t>
            </a:r>
          </a:p>
          <a:p>
            <a:r>
              <a:rPr lang="cs-CZ" dirty="0"/>
              <a:t> </a:t>
            </a:r>
            <a:r>
              <a:rPr lang="cs-CZ" dirty="0" smtClean="0"/>
              <a:t>       Jordánu </a:t>
            </a:r>
          </a:p>
          <a:p>
            <a:r>
              <a:rPr lang="cs-CZ" dirty="0" smtClean="0"/>
              <a:t>(</a:t>
            </a:r>
            <a:r>
              <a:rPr lang="cs-CZ" dirty="0"/>
              <a:t>C) Pásmo Gazy</a:t>
            </a:r>
          </a:p>
        </p:txBody>
      </p:sp>
    </p:spTree>
    <p:extLst>
      <p:ext uri="{BB962C8B-B14F-4D97-AF65-F5344CB8AC3E}">
        <p14:creationId xmlns:p14="http://schemas.microsoft.com/office/powerpoint/2010/main" val="16506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6012" y="87106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Další státy: 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Libanon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(hl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m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Bejrút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Sýrie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(hl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m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Damašek)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Jordánsko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(hl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m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Ammán)</a:t>
            </a:r>
          </a:p>
        </p:txBody>
      </p:sp>
      <p:pic>
        <p:nvPicPr>
          <p:cNvPr id="9218" name="Picture 2" descr="C:\Users\vesela\Desktop\509px-ChurchMos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22" y="177229"/>
            <a:ext cx="3527651" cy="332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01328" y="295319"/>
            <a:ext cx="4790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Křesťanský chrám a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mešita - Bejrút</a:t>
            </a: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219" name="Picture 3" descr="C:\Users\vesela\Desktop\640px-Damascus(js)_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530" y="3652531"/>
            <a:ext cx="4896543" cy="320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000924" y="6211669"/>
            <a:ext cx="2308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Stará obchodní </a:t>
            </a:r>
            <a:endParaRPr lang="cs-CZ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s-CZ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čtvrť v</a:t>
            </a:r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Damašku</a:t>
            </a:r>
          </a:p>
        </p:txBody>
      </p:sp>
      <p:pic>
        <p:nvPicPr>
          <p:cNvPr id="9220" name="Picture 4" descr="C:\Users\vesela\Desktop\640px-Syrian_Bedouin_Shepherd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87543"/>
            <a:ext cx="2361299" cy="354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77100" y="3006200"/>
            <a:ext cx="1337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Syrský</a:t>
            </a:r>
          </a:p>
          <a:p>
            <a:pPr algn="ctr"/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pastevec</a:t>
            </a:r>
          </a:p>
        </p:txBody>
      </p:sp>
    </p:spTree>
    <p:extLst>
      <p:ext uri="{BB962C8B-B14F-4D97-AF65-F5344CB8AC3E}">
        <p14:creationId xmlns:p14="http://schemas.microsoft.com/office/powerpoint/2010/main" val="195778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332656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Otázky a úkoly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Které státy patří do regionu Blízký východ?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 víš o Turecku? (poloha, hospodářství, obyvatelstvo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 které části Turecka žijí Kurdové? O co usilují?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Kde leží Kypr a kdo tvoří obyvatelstvo?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 víš o Izraeli? Kdy tento stát vznikl a proč hrozí v této oblasti napětí?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 je Palestina a co Palestinci usilují?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Jaká jsou hlavní města Turecka, Izraele a Kypru?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Ukaž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mapě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státy Turecko, Izrael, Kypr, Libanon, Sýrie,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Jordánsko.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3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332656"/>
            <a:ext cx="828092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Střední </a:t>
            </a: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východ</a:t>
            </a:r>
          </a:p>
          <a:p>
            <a:endParaRPr lang="cs-CZ" sz="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Arabský poloostrov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okolí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Perského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zálivu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řevažuje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suché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subtropické až tropické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podnebí</a:t>
            </a:r>
            <a:endParaRPr lang="cs-CZ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Arabský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poloostrov pokrývají především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pouště 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(Syrská, </a:t>
            </a:r>
            <a:r>
              <a:rPr lang="cs-CZ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Nafúd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Dahná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Rub-al-</a:t>
            </a:r>
            <a:r>
              <a:rPr lang="cs-CZ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Chálí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lavní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bohatství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ropa a zemní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plyn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43" name="Picture 3" descr="C:\Users\vesela\Desktop\640px-RUBALKHALIUAE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65" y="3225756"/>
            <a:ext cx="5234645" cy="350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569352" y="6061938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Rub-al-</a:t>
            </a:r>
            <a:r>
              <a:rPr lang="cs-CZ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Chálí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4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pa Perského záliv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190023" cy="5904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419872" y="267171"/>
            <a:ext cx="2265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Perský záliv</a:t>
            </a:r>
            <a:endParaRPr lang="cs-CZ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116632"/>
            <a:ext cx="84249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Státy: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Saúdská Arábie, Kuvajt, Spojené arabské emiráty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b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Katar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Bahrajn, Omán, Jemen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monarchie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(vládnou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šejkové či emírové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kromě Jemenu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bohatství z 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těžby ropy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obyvatelé: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Arabové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vyznávají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islám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Saúdská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Arábie: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Rijád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(hl. m.),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    Mekka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posvátné místo všech muslimů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Spojené arabské emiráty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(SAE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-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Dubaj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Irák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Bagdád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(hl. m.) 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poničen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válečnými konflikty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Írán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Teherán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(hl. m.) </a:t>
            </a:r>
            <a:b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těžba ropy </a:t>
            </a:r>
            <a:b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výroba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perských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koberců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(dříve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Persie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338" name="Picture 2" descr="C:\Users\vesela\Desktop\640px-Embajada_del_Perú_en_Arabia_Saudita_cumplió_un_año_de_gestión_(1067193196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083" y="3809578"/>
            <a:ext cx="4011023" cy="267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92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332656"/>
            <a:ext cx="835292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Doplňující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učivo</a:t>
            </a:r>
          </a:p>
          <a:p>
            <a:pPr algn="ctr">
              <a:lnSpc>
                <a:spcPct val="150000"/>
              </a:lnSpc>
            </a:pPr>
            <a:endParaRPr lang="cs-CZ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Saúdská Arábie je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největším světovým vývozcem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ropy.</a:t>
            </a: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Nedostatek vody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oblasti řeší státy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odsolováním mořské vody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odsolovacích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zařízeních.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roce 1990 byl Kuvajt napaden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Irákem, v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konfliktu bylo zapáleno na 500 ropných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vrtů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ekologická katastrofa.</a:t>
            </a: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Úkolem každého muslima je vykonat alespoň jednou za život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pouť do posvátného města Mekky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rodiště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proroka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Muhammada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(česky Mohameda).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Dubaji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nachází v současnosti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nejvyšší budova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emi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cs-CZ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Burdž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Chalífa.</a:t>
            </a: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83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anorama Dubaje s Burdž Chalífa">
            <a:hlinkClick r:id="rId2" tooltip="Panorama Dubaje s Burdž Chalífa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1" y="116632"/>
            <a:ext cx="849590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861635"/>
              </p:ext>
            </p:extLst>
          </p:nvPr>
        </p:nvGraphicFramePr>
        <p:xfrm>
          <a:off x="456161" y="4077072"/>
          <a:ext cx="4101031" cy="2286000"/>
        </p:xfrm>
        <a:graphic>
          <a:graphicData uri="http://schemas.openxmlformats.org/drawingml/2006/table">
            <a:tbl>
              <a:tblPr/>
              <a:tblGrid>
                <a:gridCol w="2444847"/>
                <a:gridCol w="1656184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Burdž</a:t>
                      </a:r>
                      <a:r>
                        <a:rPr lang="cs-CZ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Chalífa</a:t>
                      </a:r>
                    </a:p>
                    <a:p>
                      <a:pPr algn="l"/>
                      <a:endParaRPr lang="cs-CZ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cs-CZ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Výška </a:t>
                      </a:r>
                      <a:r>
                        <a:rPr lang="cs-CZ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antény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cs-CZ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cs-CZ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828 </a:t>
                      </a:r>
                      <a:r>
                        <a:rPr lang="cs-CZ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Počet podlaží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189 (163)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Podlahová plocha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464 511 m</a:t>
                      </a:r>
                      <a:r>
                        <a:rPr lang="cs-CZ" b="1" baseline="30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cs-CZ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Výstavba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2004–2010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323528" y="476672"/>
            <a:ext cx="4025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Panorama </a:t>
            </a:r>
            <a:r>
              <a:rPr lang="cs-CZ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Dubaje</a:t>
            </a:r>
          </a:p>
          <a:p>
            <a:pPr algn="ctr"/>
            <a:r>
              <a:rPr lang="cs-CZ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mrakodrapem </a:t>
            </a:r>
            <a:r>
              <a:rPr lang="cs-CZ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Burdž</a:t>
            </a:r>
            <a:r>
              <a:rPr lang="cs-CZ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Chalífa</a:t>
            </a:r>
          </a:p>
        </p:txBody>
      </p:sp>
      <p:pic>
        <p:nvPicPr>
          <p:cNvPr id="13317" name="Picture 5" descr="Burj Khalif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5881"/>
            <a:ext cx="3637706" cy="273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7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uxusní hotel Burj Al Arab v Dubaj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5250"/>
            <a:ext cx="3518644" cy="527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267744" y="404664"/>
            <a:ext cx="18389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otel</a:t>
            </a:r>
          </a:p>
          <a:p>
            <a:pPr algn="ctr"/>
            <a:r>
              <a:rPr lang="cs-CZ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Burj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Arab </a:t>
            </a:r>
          </a:p>
          <a:p>
            <a:pPr algn="ctr"/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Dubaji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267" name="Picture 3" descr="C:\Users\vesela\Desktop\640px-AbuDhabi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4227512" cy="317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940152" y="496997"/>
            <a:ext cx="1521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Abú Dhabí</a:t>
            </a:r>
          </a:p>
        </p:txBody>
      </p:sp>
      <p:pic>
        <p:nvPicPr>
          <p:cNvPr id="1026" name="Picture 2" descr="C:\Users\vesela\Desktop\640px-TCarpet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436390"/>
            <a:ext cx="4214615" cy="316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82650" y="5650358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Odhaduje se, že je v Íránu 1,2 mil. tkalců, kteří vyrábí koberce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domácí trhy i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vývoz.</a:t>
            </a:r>
            <a:endParaRPr lang="cs-CZ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4968" y="764704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Otázky a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úkoly:</a:t>
            </a: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Stručně charakterizuj polohu, podnebí, přírodní krajiny </a:t>
            </a:r>
            <a:r>
              <a:rPr lang="cs-CZ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nerostné bohatství </a:t>
            </a:r>
            <a:r>
              <a:rPr lang="cs-CZ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oblasti.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Vyhledej v mapě 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všechny státy </a:t>
            </a:r>
            <a:r>
              <a:rPr lang="cs-CZ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regionu.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Uveď 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společné znaky států Arabského poloostrova (Saúdská Arábie, Kuvajt, Spojené arabské emiráty, Katar, Bahrajn, Omán, Jemen</a:t>
            </a:r>
            <a:r>
              <a:rPr lang="cs-CZ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Čím je významné město Saúdské Arábie - Mekka?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Uveď hlavní 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město Saúdské </a:t>
            </a:r>
            <a:r>
              <a:rPr lang="cs-CZ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Arábie, Iráku, Iránu.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15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476672"/>
            <a:ext cx="864096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Blízký východ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Turecko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část území zasahuje do Evropy (usiluje o vstup do EU)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většina území leží na pol.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Malá Asie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největší vývozce chrómu na světě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 vnitrozemí (oblast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Anatolie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- obilnice (pěstování pšenice)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významný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turistický ruch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(pobyt u Středozemního moře, návštěvy kulturních památek)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Turci vyznávají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islám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 východní části žijí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Kurdové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usilují o samostatnost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hlavní město: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Ankara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nejlidnatější město: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Istanbul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(leží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dvou světadílech)</a:t>
            </a:r>
          </a:p>
        </p:txBody>
      </p:sp>
    </p:spTree>
    <p:extLst>
      <p:ext uri="{BB962C8B-B14F-4D97-AF65-F5344CB8AC3E}">
        <p14:creationId xmlns:p14="http://schemas.microsoft.com/office/powerpoint/2010/main" val="331096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440859"/>
            <a:ext cx="8640960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Zakavkazsko</a:t>
            </a:r>
          </a:p>
          <a:p>
            <a:pPr algn="ctr">
              <a:lnSpc>
                <a:spcPct val="150000"/>
              </a:lnSpc>
            </a:pPr>
            <a:endParaRPr lang="cs-CZ" sz="1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Tři státy ležící v oblasti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Velkého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Malého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Kavkazu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Elbrus  - 5 642 m n. m.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mezi K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aspickým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Černým mořem: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Arménie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(hl. m.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Jerevan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Ázerbájdžán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(hl. m.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Baku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Gruzie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(hl. m.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Tbilisi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</a:t>
            </a:r>
            <a:endParaRPr lang="cs-CZ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horských úpatích Kavkazu se pěstuje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čajovník, tabák, vinná réva a bavlník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chovají se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ovce.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Ázerbájdžán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těží na břehu Kaspického moře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ropu.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Obyvatelstvo regionu je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etnicky i nábožensky různorodé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Arméni - křesťané, Ázerbájdžánci - muslimové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Oblast je ohniskem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nepokojů (Válka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Náhorní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Karabach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mezi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Armény a Ázerbájdžánci vypukla v roce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1988). 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71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vesela\Desktop\640px-View_on_Cauca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835"/>
            <a:ext cx="7784826" cy="601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411760" y="6198393"/>
            <a:ext cx="4506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Hlavní kavkazský hřeben</a:t>
            </a:r>
          </a:p>
        </p:txBody>
      </p:sp>
    </p:spTree>
    <p:extLst>
      <p:ext uri="{BB962C8B-B14F-4D97-AF65-F5344CB8AC3E}">
        <p14:creationId xmlns:p14="http://schemas.microsoft.com/office/powerpoint/2010/main" val="152192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esela\Desktop\640px-Yerewan_with_Arar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88640"/>
            <a:ext cx="8128000" cy="600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644072" y="6309319"/>
            <a:ext cx="6962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Jerevan v </a:t>
            </a: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zimě </a:t>
            </a: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dálce je hora </a:t>
            </a: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Ararat</a:t>
            </a: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cs-CZ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6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esela\Desktop\640px-Oil_pump_in_Ba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131" y="3608952"/>
            <a:ext cx="4434900" cy="301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810951" y="3837087"/>
            <a:ext cx="4131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Těžba ropy na předměstí Baku</a:t>
            </a: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9" name="Picture 3" descr="C:\Users\vesela\Desktop\640px-A_view_to_Baku_and_it's_Boulev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8" y="3629806"/>
            <a:ext cx="4401143" cy="294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895070" y="3789040"/>
            <a:ext cx="3106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Pohled na záliv v 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Baku</a:t>
            </a: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100" name="Picture 4" descr="C:\Users\vesela\Desktop\640px-Palace_of_Shirvanshahs_comm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781" y="123890"/>
            <a:ext cx="5585413" cy="337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1118" y="268675"/>
            <a:ext cx="30087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Opevněné město Baku </a:t>
            </a:r>
            <a:endParaRPr lang="cs-CZ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Palácem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Širvanšáhů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Panenskou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věží</a:t>
            </a: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89744" y="1521955"/>
            <a:ext cx="2531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(Světové dědictví </a:t>
            </a:r>
          </a:p>
          <a:p>
            <a:pPr algn="ctr"/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UNESCO)</a:t>
            </a: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3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esela\Desktop\640px-Tbilisi_sunset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2157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734663" y="5301753"/>
            <a:ext cx="3711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Centrální 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část Tbilisi</a:t>
            </a:r>
          </a:p>
        </p:txBody>
      </p:sp>
    </p:spTree>
    <p:extLst>
      <p:ext uri="{BB962C8B-B14F-4D97-AF65-F5344CB8AC3E}">
        <p14:creationId xmlns:p14="http://schemas.microsoft.com/office/powerpoint/2010/main" val="370170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esela\Desktop\Georgia_2011_343b_(568090128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6" y="2887054"/>
            <a:ext cx="567161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940152" y="4941168"/>
            <a:ext cx="26068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Katedrála </a:t>
            </a:r>
            <a:endParaRPr lang="cs-CZ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Nejsvětější Trojice</a:t>
            </a:r>
            <a:b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Tbilisi</a:t>
            </a: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48" name="Picture 4" descr="http://upload.wikimedia.org/wikipedia/commons/6/6a/View_on_Same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306" y="58129"/>
            <a:ext cx="6268405" cy="360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14097" y="548680"/>
            <a:ext cx="1846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Pohled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řeky Kury</a:t>
            </a:r>
          </a:p>
        </p:txBody>
      </p:sp>
    </p:spTree>
    <p:extLst>
      <p:ext uri="{BB962C8B-B14F-4D97-AF65-F5344CB8AC3E}">
        <p14:creationId xmlns:p14="http://schemas.microsoft.com/office/powerpoint/2010/main" val="1933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88690" y="305931"/>
            <a:ext cx="807174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Doplňující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učivo</a:t>
            </a:r>
          </a:p>
          <a:p>
            <a:pPr algn="ctr">
              <a:lnSpc>
                <a:spcPct val="150000"/>
              </a:lnSpc>
            </a:pPr>
            <a:endParaRPr lang="cs-CZ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Kromě Gruzínů, Arménů a Ázerbájdžánců žijí v oblasti také obyvatelé jiných národností, např.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Osetové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Abcházové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Tataři, Čečenci a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další.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Oblast byla po 1. světové válce připojena k Sovětskému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svazu,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ezávislost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získaly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zakavkazské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republiky až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jeho rozpadu v roce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1991.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území  Ázerbájdžánu leží oblast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Náhorní Karabach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území okupované vojsky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Arménie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/>
              <a:t> 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(Arménie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požaduje uznání nezávislosti Náhorního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Karabachu,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zatímco Ázerbájdžán požaduje vyklizení Armény okupovaných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území).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90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vesela\Desktop\Location_Nagorno-Karabak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4644"/>
            <a:ext cx="531296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63882" y="3606155"/>
            <a:ext cx="851257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Náhorní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arabach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území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rozloze 4400 km² v jihozápadním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Ázerbájdžánu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145 000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obyvateli  (95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%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Arménů).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Válka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Náhorní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Karabach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mezi Armény a Ázerbájdžánci vypukla </a:t>
            </a:r>
            <a:endParaRPr lang="cs-CZ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v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roce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1988.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1992 až 1994 probíhala o Náhorní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Karabach otevřená válka mezi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Arménií a Ázerbájdžánem, která zasáhla citelně i civilní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obyvatelstvo.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současnosti trvá mezi oběma stranami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příměří.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47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548680"/>
            <a:ext cx="813690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Otázky a úkoly</a:t>
            </a:r>
          </a:p>
          <a:p>
            <a:pPr>
              <a:lnSpc>
                <a:spcPct val="150000"/>
              </a:lnSpc>
            </a:pPr>
            <a:endParaRPr lang="cs-CZ" sz="10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Popiš polohu oblasti </a:t>
            </a:r>
            <a:r>
              <a:rPr lang="cs-CZ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Zakavkazsko.</a:t>
            </a:r>
            <a:endParaRPr lang="cs-CZ" sz="2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Které tři státy leží v této oblasti?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Které plodiny se pěstují na úpatích Kavkazu?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Který stát </a:t>
            </a:r>
            <a:r>
              <a:rPr lang="cs-CZ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těží 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břehu Kaspického moře ropu?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Které 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náboženství vyznávají Arméni, </a:t>
            </a:r>
            <a:r>
              <a:rPr lang="cs-CZ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které Ázerbájdžánci?</a:t>
            </a:r>
            <a:endParaRPr lang="cs-CZ" sz="2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Uveď 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hlavní </a:t>
            </a:r>
            <a:r>
              <a:rPr lang="cs-CZ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města 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Arménie, Ázerbájdžánu </a:t>
            </a:r>
            <a:r>
              <a:rPr lang="cs-CZ" sz="20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cs-CZ" sz="2000" i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Gruzie.</a:t>
            </a:r>
            <a:endParaRPr lang="cs-CZ" sz="2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26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esela\Desktop\640px-Turkey_top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5013"/>
            <a:ext cx="8898185" cy="477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27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sela\Desktop\640px-Kızılay_Square_in_Ankara,_Tur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518457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esela\Desktop\Ango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5989"/>
            <a:ext cx="3263404" cy="385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353327" y="3707740"/>
            <a:ext cx="2209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Turecká angora</a:t>
            </a:r>
          </a:p>
        </p:txBody>
      </p:sp>
      <p:sp>
        <p:nvSpPr>
          <p:cNvPr id="5" name="Obdélník 4"/>
          <p:cNvSpPr/>
          <p:nvPr/>
        </p:nvSpPr>
        <p:spPr>
          <a:xfrm>
            <a:off x="2915816" y="205830"/>
            <a:ext cx="2081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Ankara, hl. m. </a:t>
            </a:r>
          </a:p>
          <a:p>
            <a:pPr algn="ctr"/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r. 1923</a:t>
            </a: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8" name="Picture 4" descr="C:\Users\vesela\Desktop\640px-Turkishcoff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16" y="4311778"/>
            <a:ext cx="3251200" cy="216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422180" y="4966262"/>
            <a:ext cx="1300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Turecká </a:t>
            </a:r>
            <a:endParaRPr lang="cs-CZ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káva</a:t>
            </a: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5" descr="C:\Users\vesela\Desktop\640px-Thay9970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35" y="4143783"/>
            <a:ext cx="3774673" cy="256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17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esela\Desktop\640px-Double_Peaked_Arar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7" y="120110"/>
            <a:ext cx="4563428" cy="304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915240" y="1311257"/>
            <a:ext cx="2714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Malý a Velký </a:t>
            </a:r>
            <a:r>
              <a:rPr lang="cs-CZ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Ararat</a:t>
            </a:r>
          </a:p>
          <a:p>
            <a:pPr algn="ctr"/>
            <a:r>
              <a:rPr lang="cs-CZ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(5137</a:t>
            </a:r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m n. </a:t>
            </a:r>
            <a:r>
              <a:rPr lang="cs-CZ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m)</a:t>
            </a:r>
            <a:endParaRPr lang="cs-CZ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5" name="Picture 3" descr="C:\Users\vesela\Desktop\640px-Bosphorus_Bridg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139" y="3575897"/>
            <a:ext cx="4630070" cy="308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480157" y="3584508"/>
            <a:ext cx="40973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Bosporský </a:t>
            </a:r>
            <a:r>
              <a:rPr lang="cs-CZ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</a:t>
            </a:r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 </a:t>
            </a:r>
            <a:r>
              <a:rPr lang="cs-CZ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Istanbulu spojuje </a:t>
            </a:r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Evropu (nalevo) a Asii (</a:t>
            </a:r>
            <a:r>
              <a:rPr lang="cs-CZ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napravo</a:t>
            </a:r>
            <a:r>
              <a:rPr lang="cs-CZ" b="1" dirty="0" smtClean="0">
                <a:solidFill>
                  <a:schemeClr val="bg1"/>
                </a:solidFill>
              </a:rPr>
              <a:t>)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9" name="Picture 3" descr="C:\Users\vesela\Desktop\640px-Süleymaniye_Cam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944" y="141963"/>
            <a:ext cx="4256460" cy="298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852983" y="260648"/>
            <a:ext cx="3876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Sulejmanova</a:t>
            </a:r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mešita (1557) </a:t>
            </a:r>
          </a:p>
        </p:txBody>
      </p:sp>
      <p:pic>
        <p:nvPicPr>
          <p:cNvPr id="11" name="Picture 5" descr="C:\Users\vesela\Desktop\640px-Izmir_coa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11" y="3584508"/>
            <a:ext cx="4220865" cy="316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61911" y="587727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İzmir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1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vesela\Desktop\1200px-Istanbul_panorama_and_sky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302"/>
            <a:ext cx="8728242" cy="280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873880" y="3244334"/>
            <a:ext cx="4418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Istanbul, největší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turecké město</a:t>
            </a:r>
          </a:p>
        </p:txBody>
      </p:sp>
      <p:pic>
        <p:nvPicPr>
          <p:cNvPr id="4101" name="Picture 5" descr="http://upload.wikimedia.org/wikipedia/commons/0/0d/Istanbul_n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872824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88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esela\Desktop\640px-Pamukkal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37441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vesela\Desktop\Hot_Springs_of_Pamukkale_Turk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363" y="54297"/>
            <a:ext cx="3600400" cy="380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900921" y="2861195"/>
            <a:ext cx="38172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Termální prameny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travertin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 oblasti </a:t>
            </a:r>
            <a:r>
              <a:rPr lang="cs-CZ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Pamukkale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(bavlněný hrad)</a:t>
            </a:r>
            <a:endParaRPr lang="cs-CZ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49" name="Picture 5" descr="La montagne blanch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2860"/>
            <a:ext cx="4317684" cy="323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vesela\Desktop\640px-Pamukkale_Antikes_Beck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563" y="4005064"/>
            <a:ext cx="4064000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98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0658" y="289679"/>
            <a:ext cx="83529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Kypr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leží na stejnojmenném ostrově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obyvatelé: 4/5 Řekové, 1/5 Turci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členem Evropské unie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hl. město: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Nikósie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70" name="Picture 2" descr="C:\Users\vesela\Desktop\640px-View_of_Agia_Napa_beach_located_in_vicinity_of_Nelia_Beach_Hot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99" y="2690336"/>
            <a:ext cx="7007646" cy="376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339752" y="3046452"/>
            <a:ext cx="3995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Turistické středisko na Kypru</a:t>
            </a:r>
          </a:p>
        </p:txBody>
      </p:sp>
    </p:spTree>
    <p:extLst>
      <p:ext uri="{BB962C8B-B14F-4D97-AF65-F5344CB8AC3E}">
        <p14:creationId xmlns:p14="http://schemas.microsoft.com/office/powerpoint/2010/main" val="401000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404664"/>
            <a:ext cx="828092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Izrael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stát založený po druhé světové válce (1948)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židovský stát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(stěhovali se tu Židé z celého světa)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stát obklopený arabskými státy - časté válečné konflikty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napětí 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nejvyspělejší stát oblasti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významný průmysl (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výroba letadel, elektroniky, léků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turistika - hl. město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Jeruzalém, Mrtvé moře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(léčivé účinky)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Palestina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(stát vyhlášen 1988) -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autonomní oblast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území Izraele obývaná Palestinci (Arabové) - usilují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vytvoření státu, metodou boje bývá často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terorismus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29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671</Words>
  <Application>Microsoft Office PowerPoint</Application>
  <PresentationFormat>Předvádění na obrazovce (4:3)</PresentationFormat>
  <Paragraphs>165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Veselá Eva</dc:creator>
  <cp:lastModifiedBy>Veselá Eva</cp:lastModifiedBy>
  <cp:revision>52</cp:revision>
  <dcterms:created xsi:type="dcterms:W3CDTF">2015-04-15T19:50:18Z</dcterms:created>
  <dcterms:modified xsi:type="dcterms:W3CDTF">2015-08-25T14:35:18Z</dcterms:modified>
</cp:coreProperties>
</file>