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2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5B681-2748-466B-904E-A34DA3B4BB09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DCBD4-86F3-4CEF-82F4-AD8C122E62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87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DCBD4-86F3-4CEF-82F4-AD8C122E62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946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marL="0" indent="-274320" algn="l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cs-CZ" sz="2000" smtClean="0"/>
              <a:t>Kliknutím na ikonu přidáte obrázek.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558F573B-DDF4-4526-A7BC-F4F2F8DB5651}" type="datetimeFigureOut">
              <a:rPr lang="cs-CZ" smtClean="0"/>
              <a:t>26.8.2015</a:t>
            </a:fld>
            <a:endParaRPr lang="cs-CZ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cs-CZ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89998CDB-09B3-4C4D-ABE6-8F4283DFF40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chemeClr val="accent1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chemeClr val="accent1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620688"/>
            <a:ext cx="8517632" cy="45259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cs-CZ" dirty="0" smtClean="0"/>
              <a:t>      </a:t>
            </a:r>
            <a:r>
              <a:rPr lang="cs-CZ" sz="7200" b="1" dirty="0" smtClean="0"/>
              <a:t>Obyvatelstvo Afriky</a:t>
            </a:r>
          </a:p>
          <a:p>
            <a:pPr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400" dirty="0" smtClean="0"/>
          </a:p>
          <a:p>
            <a:endParaRPr lang="cs-CZ" dirty="0"/>
          </a:p>
        </p:txBody>
      </p:sp>
      <p:pic>
        <p:nvPicPr>
          <p:cNvPr id="1026" name="Picture 2" descr="C:\Users\vesela\Desktop\640px-Tengeru_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20" y="2161787"/>
            <a:ext cx="4722479" cy="354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esela\Desktop\360px-Kikuyu_woman_traditional_d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347864" cy="446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24128" y="6164627"/>
            <a:ext cx="2451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/>
              <a:t>Kikujská</a:t>
            </a:r>
            <a:r>
              <a:rPr lang="cs-CZ" sz="2000" b="1" dirty="0" smtClean="0"/>
              <a:t> žena (Keňa)</a:t>
            </a:r>
            <a:endParaRPr lang="cs-CZ" sz="20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835696" y="5791962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Jarmark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6263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/>
          <a:lstStyle/>
          <a:p>
            <a:pPr indent="0">
              <a:buNone/>
            </a:pPr>
            <a:r>
              <a:rPr lang="cs-CZ" sz="3600" b="1" u="sng" dirty="0" smtClean="0"/>
              <a:t>Otázky k ověření učiva:</a:t>
            </a:r>
          </a:p>
          <a:p>
            <a:r>
              <a:rPr lang="cs-CZ" sz="3000" dirty="0" smtClean="0"/>
              <a:t>1. Proč se Africe říká kolébka lidstva?</a:t>
            </a:r>
          </a:p>
          <a:p>
            <a:r>
              <a:rPr lang="cs-CZ" sz="3000" dirty="0" smtClean="0"/>
              <a:t>2. Kolik lidí asi žije na území Afriky?</a:t>
            </a:r>
          </a:p>
          <a:p>
            <a:r>
              <a:rPr lang="cs-CZ" sz="3000" dirty="0" smtClean="0"/>
              <a:t>3. Jaké obyvatelstvo obývá sever Afriky (rasa)?</a:t>
            </a:r>
          </a:p>
          <a:p>
            <a:r>
              <a:rPr lang="cs-CZ" sz="3000" dirty="0" smtClean="0"/>
              <a:t>4. Jaké obyvatelstvo žije na jih od Sahary (rasa)?</a:t>
            </a:r>
          </a:p>
          <a:p>
            <a:r>
              <a:rPr lang="cs-CZ" sz="3000" dirty="0" smtClean="0"/>
              <a:t>5. Znáš některé domorodé kmeny?</a:t>
            </a:r>
          </a:p>
          <a:p>
            <a:r>
              <a:rPr lang="cs-CZ" sz="3000" dirty="0" smtClean="0"/>
              <a:t>6. Jaké obyvatelstvo žije na jihu </a:t>
            </a:r>
            <a:r>
              <a:rPr lang="cs-CZ" sz="3000" dirty="0" smtClean="0"/>
              <a:t>Afriky (</a:t>
            </a:r>
            <a:r>
              <a:rPr lang="cs-CZ" sz="3000" dirty="0" smtClean="0"/>
              <a:t>rasa)?</a:t>
            </a:r>
          </a:p>
          <a:p>
            <a:r>
              <a:rPr lang="cs-CZ" sz="3000" dirty="0" smtClean="0"/>
              <a:t>7. Kde žije většina obyvatel Afriky?</a:t>
            </a:r>
          </a:p>
          <a:p>
            <a:r>
              <a:rPr lang="cs-CZ" sz="3000" dirty="0" smtClean="0"/>
              <a:t>8. Popiš rozdíly mezi životem lidí na venkově a ve</a:t>
            </a:r>
          </a:p>
          <a:p>
            <a:pPr indent="0">
              <a:buNone/>
            </a:pPr>
            <a:r>
              <a:rPr lang="cs-CZ" sz="3000" dirty="0"/>
              <a:t> </a:t>
            </a:r>
            <a:r>
              <a:rPr lang="cs-CZ" sz="3000" dirty="0" smtClean="0"/>
              <a:t>       městech. Proč se lidé stěhují do měst?</a:t>
            </a:r>
          </a:p>
          <a:p>
            <a:r>
              <a:rPr lang="cs-CZ" sz="2600" dirty="0" smtClean="0"/>
              <a:t>Úkol: Vyhledej zajímavosti ze života obyvatel afrických</a:t>
            </a:r>
          </a:p>
          <a:p>
            <a:pPr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 kmenů Masajové, Pygmejové (Sanové) a Křováci.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8225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616" y="620688"/>
            <a:ext cx="8229600" cy="5688632"/>
          </a:xfrm>
        </p:spPr>
        <p:txBody>
          <a:bodyPr/>
          <a:lstStyle/>
          <a:p>
            <a:r>
              <a:rPr lang="cs-CZ" dirty="0" smtClean="0"/>
              <a:t>„Kolébka lidstva“, přes </a:t>
            </a:r>
            <a:r>
              <a:rPr lang="cs-CZ" dirty="0" smtClean="0"/>
              <a:t>1 </a:t>
            </a:r>
            <a:r>
              <a:rPr lang="cs-CZ" dirty="0" smtClean="0"/>
              <a:t>mld. lidí</a:t>
            </a:r>
          </a:p>
          <a:p>
            <a:r>
              <a:rPr lang="cs-CZ" dirty="0" smtClean="0"/>
              <a:t>2. největší světadíl</a:t>
            </a:r>
          </a:p>
          <a:p>
            <a:r>
              <a:rPr lang="cs-CZ" dirty="0" smtClean="0"/>
              <a:t>často nejchudší země světa</a:t>
            </a:r>
          </a:p>
          <a:p>
            <a:r>
              <a:rPr lang="cs-CZ" dirty="0"/>
              <a:t>h</a:t>
            </a:r>
            <a:r>
              <a:rPr lang="cs-CZ" dirty="0" smtClean="0"/>
              <a:t>lad, HIV, nemoci, války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20240"/>
            <a:ext cx="3643280" cy="40919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77620"/>
            <a:ext cx="2880320" cy="180252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572602"/>
            <a:ext cx="3347864" cy="188317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12" y="620688"/>
            <a:ext cx="334837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750099"/>
          </a:xfrm>
        </p:spPr>
        <p:txBody>
          <a:bodyPr/>
          <a:lstStyle/>
          <a:p>
            <a:pPr indent="0">
              <a:buNone/>
            </a:pPr>
            <a:r>
              <a:rPr lang="cs-CZ" sz="3200" dirty="0" smtClean="0"/>
              <a:t>   </a:t>
            </a:r>
            <a:r>
              <a:rPr lang="cs-CZ" sz="3200" b="1" u="sng" dirty="0" smtClean="0"/>
              <a:t>Severní Afrika</a:t>
            </a:r>
          </a:p>
          <a:p>
            <a:pPr indent="0">
              <a:buNone/>
            </a:pPr>
            <a:endParaRPr lang="cs-CZ" sz="1000" b="1" u="sng" dirty="0" smtClean="0"/>
          </a:p>
          <a:p>
            <a:r>
              <a:rPr lang="cs-CZ" b="1" u="sng" dirty="0" smtClean="0">
                <a:solidFill>
                  <a:srgbClr val="002060"/>
                </a:solidFill>
              </a:rPr>
              <a:t>Europoidní rasa (bílá) </a:t>
            </a:r>
            <a:r>
              <a:rPr lang="cs-CZ" dirty="0" smtClean="0"/>
              <a:t>– </a:t>
            </a:r>
            <a:r>
              <a:rPr lang="cs-CZ" b="1" dirty="0" smtClean="0"/>
              <a:t>Arabové</a:t>
            </a:r>
            <a:r>
              <a:rPr lang="cs-CZ" dirty="0" smtClean="0"/>
              <a:t> (arabština, islám)</a:t>
            </a:r>
          </a:p>
          <a:p>
            <a:pPr indent="0">
              <a:buNone/>
            </a:pPr>
            <a:r>
              <a:rPr lang="cs-CZ" dirty="0"/>
              <a:t> </a:t>
            </a:r>
            <a:r>
              <a:rPr lang="cs-CZ" dirty="0" smtClean="0"/>
              <a:t>   - </a:t>
            </a:r>
            <a:r>
              <a:rPr lang="cs-CZ" b="1" dirty="0" smtClean="0"/>
              <a:t>Berbeři</a:t>
            </a:r>
            <a:r>
              <a:rPr lang="cs-CZ" dirty="0" smtClean="0"/>
              <a:t> (původní obyvatelé)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8" y="2132856"/>
            <a:ext cx="5034632" cy="30241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45" y="1461367"/>
            <a:ext cx="3650219" cy="243347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107940"/>
            <a:ext cx="4726280" cy="26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5792996"/>
          </a:xfrm>
        </p:spPr>
        <p:txBody>
          <a:bodyPr/>
          <a:lstStyle/>
          <a:p>
            <a:pPr indent="0">
              <a:buNone/>
            </a:pPr>
            <a:r>
              <a:rPr lang="cs-CZ" sz="3200" b="1" dirty="0" smtClean="0"/>
              <a:t>   </a:t>
            </a:r>
            <a:r>
              <a:rPr lang="cs-CZ" sz="3200" b="1" u="sng" dirty="0" smtClean="0"/>
              <a:t>Na jih od Sahary</a:t>
            </a:r>
          </a:p>
          <a:p>
            <a:pPr indent="0">
              <a:buNone/>
            </a:pPr>
            <a:endParaRPr lang="cs-CZ" sz="1000" b="1" u="sng" dirty="0" smtClean="0"/>
          </a:p>
          <a:p>
            <a:r>
              <a:rPr lang="cs-CZ" b="1" u="sng" dirty="0" smtClean="0">
                <a:solidFill>
                  <a:srgbClr val="002060"/>
                </a:solidFill>
              </a:rPr>
              <a:t>Negroidní rasa (černá) </a:t>
            </a:r>
            <a:r>
              <a:rPr lang="cs-CZ" dirty="0" smtClean="0"/>
              <a:t>– stovky domorodých</a:t>
            </a:r>
            <a:br>
              <a:rPr lang="cs-CZ" dirty="0" smtClean="0"/>
            </a:br>
            <a:r>
              <a:rPr lang="cs-CZ" dirty="0" smtClean="0"/>
              <a:t>    národů a kmenů, různé jazyky a kultury</a:t>
            </a:r>
          </a:p>
          <a:p>
            <a:pPr indent="0">
              <a:buNone/>
            </a:pPr>
            <a:endParaRPr lang="cs-CZ" dirty="0" smtClean="0"/>
          </a:p>
          <a:p>
            <a:r>
              <a:rPr lang="cs-CZ" b="1" u="sng" dirty="0" smtClean="0"/>
              <a:t>Pygmejové</a:t>
            </a:r>
            <a:r>
              <a:rPr lang="cs-CZ" dirty="0" smtClean="0"/>
              <a:t> – etnické skupiny lidí , dospělí jedinci</a:t>
            </a:r>
          </a:p>
          <a:p>
            <a:pPr indent="0">
              <a:buNone/>
            </a:pPr>
            <a:r>
              <a:rPr lang="cs-CZ" dirty="0"/>
              <a:t> </a:t>
            </a:r>
            <a:r>
              <a:rPr lang="cs-CZ" dirty="0" smtClean="0"/>
              <a:t>    dorůstají  do výšky</a:t>
            </a:r>
            <a:r>
              <a:rPr lang="cs-CZ" dirty="0"/>
              <a:t> </a:t>
            </a:r>
            <a:r>
              <a:rPr lang="cs-CZ" dirty="0" smtClean="0"/>
              <a:t>150 cm (nejvíce ve střední Africe) </a:t>
            </a:r>
          </a:p>
          <a:p>
            <a:pPr indent="0">
              <a:buNone/>
            </a:pPr>
            <a:r>
              <a:rPr lang="cs-CZ" dirty="0" smtClean="0"/>
              <a:t>    - živí se lovem a sběrem</a:t>
            </a:r>
          </a:p>
          <a:p>
            <a:pPr indent="0">
              <a:buNone/>
            </a:pPr>
            <a:r>
              <a:rPr lang="cs-CZ" dirty="0" smtClean="0"/>
              <a:t>    - potraviny získávají také</a:t>
            </a:r>
          </a:p>
          <a:p>
            <a:pPr indent="0">
              <a:buNone/>
            </a:pPr>
            <a:r>
              <a:rPr lang="cs-CZ" dirty="0" smtClean="0"/>
              <a:t>      výměnným obchodem</a:t>
            </a:r>
          </a:p>
          <a:p>
            <a:pPr indent="0">
              <a:buNone/>
            </a:pPr>
            <a:r>
              <a:rPr lang="cs-CZ" dirty="0"/>
              <a:t> </a:t>
            </a:r>
            <a:r>
              <a:rPr lang="cs-CZ" dirty="0" smtClean="0"/>
              <a:t>     od okolních zemědělců</a:t>
            </a:r>
            <a:endParaRPr lang="cs-CZ" dirty="0"/>
          </a:p>
        </p:txBody>
      </p:sp>
      <p:pic>
        <p:nvPicPr>
          <p:cNvPr id="1026" name="Picture 2" descr="C:\Users\vesela\Desktop\640px-Femmes_Pygméees_du_Camero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40857"/>
            <a:ext cx="4167559" cy="312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/>
          <a:lstStyle/>
          <a:p>
            <a:r>
              <a:rPr lang="cs-CZ" b="1" u="sng" dirty="0" smtClean="0"/>
              <a:t>Masajové</a:t>
            </a:r>
            <a:r>
              <a:rPr lang="cs-CZ" dirty="0" smtClean="0"/>
              <a:t> – etnická skupina žijící v Tanzán</a:t>
            </a:r>
            <a:r>
              <a:rPr lang="cs-CZ" dirty="0"/>
              <a:t>i</a:t>
            </a:r>
            <a:r>
              <a:rPr lang="cs-CZ" dirty="0" smtClean="0"/>
              <a:t>i a Keni</a:t>
            </a:r>
          </a:p>
          <a:p>
            <a:pPr indent="0">
              <a:buNone/>
            </a:pPr>
            <a:r>
              <a:rPr lang="cs-CZ" dirty="0" smtClean="0"/>
              <a:t>- vysocí lidé se štíhlou hbitou postavou</a:t>
            </a:r>
          </a:p>
          <a:p>
            <a:pPr indent="0">
              <a:buNone/>
            </a:pPr>
            <a:r>
              <a:rPr lang="cs-CZ" dirty="0" smtClean="0"/>
              <a:t>- živí se chovem dobytka</a:t>
            </a:r>
          </a:p>
          <a:p>
            <a:pPr indent="0">
              <a:buNone/>
            </a:pPr>
            <a:r>
              <a:rPr lang="cs-CZ" dirty="0" smtClean="0"/>
              <a:t>- bohatstvím muže je počet žen </a:t>
            </a:r>
            <a:br>
              <a:rPr lang="cs-CZ" dirty="0" smtClean="0"/>
            </a:br>
            <a:r>
              <a:rPr lang="cs-CZ" dirty="0" smtClean="0"/>
              <a:t>  a množství dobytka</a:t>
            </a:r>
          </a:p>
          <a:p>
            <a:pPr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672408" cy="489654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1297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5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/>
          <a:lstStyle/>
          <a:p>
            <a:r>
              <a:rPr lang="cs-CZ" b="1" u="sng" dirty="0" smtClean="0"/>
              <a:t>Křováci (Sanové) </a:t>
            </a:r>
            <a:r>
              <a:rPr lang="cs-CZ" dirty="0" smtClean="0"/>
              <a:t>– původní obyvatelé jižní Afriky, </a:t>
            </a:r>
          </a:p>
          <a:p>
            <a:pPr indent="0">
              <a:buNone/>
            </a:pPr>
            <a:r>
              <a:rPr lang="cs-CZ" dirty="0"/>
              <a:t> </a:t>
            </a:r>
            <a:r>
              <a:rPr lang="cs-CZ" dirty="0" smtClean="0"/>
              <a:t>   přistěhovalci byli zatlačeni do pustin</a:t>
            </a:r>
          </a:p>
          <a:p>
            <a:pPr indent="0">
              <a:buNone/>
            </a:pPr>
            <a:r>
              <a:rPr lang="cs-CZ" dirty="0" smtClean="0"/>
              <a:t>- malý vzrůst jen okolo 145 cm, dlouhý trup a krátké </a:t>
            </a:r>
          </a:p>
          <a:p>
            <a:pPr indent="0">
              <a:buNone/>
            </a:pPr>
            <a:r>
              <a:rPr lang="cs-CZ" dirty="0"/>
              <a:t> </a:t>
            </a:r>
            <a:r>
              <a:rPr lang="cs-CZ" dirty="0" smtClean="0"/>
              <a:t>   ruce, nohy a chodidla</a:t>
            </a:r>
          </a:p>
          <a:p>
            <a:pPr indent="0">
              <a:buNone/>
            </a:pPr>
            <a:r>
              <a:rPr lang="cs-CZ" dirty="0" smtClean="0"/>
              <a:t>- primitivní způsob života</a:t>
            </a:r>
          </a:p>
          <a:p>
            <a:pPr indent="0">
              <a:buNone/>
            </a:pPr>
            <a:r>
              <a:rPr lang="cs-CZ" dirty="0" smtClean="0"/>
              <a:t>    dokáží přežít v pouštích, najít vodu a potravu</a:t>
            </a:r>
          </a:p>
          <a:p>
            <a:pPr indent="0">
              <a:buNone/>
            </a:pPr>
            <a:r>
              <a:rPr lang="cs-CZ" dirty="0" smtClean="0"/>
              <a:t>-ženy sbírají kořínky,</a:t>
            </a:r>
          </a:p>
          <a:p>
            <a:pPr indent="0">
              <a:buNone/>
            </a:pPr>
            <a:r>
              <a:rPr lang="cs-CZ" dirty="0" smtClean="0"/>
              <a:t>    muži loví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993" y="3284984"/>
            <a:ext cx="4379979" cy="328498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61" y="4173345"/>
            <a:ext cx="3658967" cy="23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4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832648"/>
          </a:xfrm>
        </p:spPr>
        <p:txBody>
          <a:bodyPr/>
          <a:lstStyle/>
          <a:p>
            <a:pPr indent="0">
              <a:buNone/>
            </a:pPr>
            <a:r>
              <a:rPr lang="cs-CZ" sz="3200" b="1" dirty="0" smtClean="0"/>
              <a:t>   </a:t>
            </a:r>
            <a:r>
              <a:rPr lang="cs-CZ" sz="3200" b="1" u="sng" dirty="0" smtClean="0"/>
              <a:t>Jih Afriky </a:t>
            </a:r>
          </a:p>
          <a:p>
            <a:pPr indent="0">
              <a:buNone/>
            </a:pPr>
            <a:endParaRPr lang="cs-CZ" sz="1000" b="1" u="sng" dirty="0" smtClean="0"/>
          </a:p>
          <a:p>
            <a:r>
              <a:rPr lang="cs-CZ" dirty="0" smtClean="0"/>
              <a:t>původní černošské</a:t>
            </a:r>
          </a:p>
          <a:p>
            <a:pPr indent="0">
              <a:buNone/>
            </a:pPr>
            <a:r>
              <a:rPr lang="cs-CZ" dirty="0"/>
              <a:t> </a:t>
            </a:r>
            <a:r>
              <a:rPr lang="cs-CZ" dirty="0" smtClean="0"/>
              <a:t>   obyvatelstvo</a:t>
            </a:r>
          </a:p>
          <a:p>
            <a:r>
              <a:rPr lang="cs-CZ" dirty="0"/>
              <a:t>p</a:t>
            </a:r>
            <a:r>
              <a:rPr lang="cs-CZ" dirty="0" smtClean="0"/>
              <a:t>otomci přistěhovalců </a:t>
            </a:r>
          </a:p>
          <a:p>
            <a:pPr indent="0">
              <a:buNone/>
            </a:pPr>
            <a:r>
              <a:rPr lang="cs-CZ" dirty="0" smtClean="0"/>
              <a:t>    z Evropy a Asie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314" y="692696"/>
            <a:ext cx="3810000" cy="2857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904" y="3764173"/>
            <a:ext cx="3690410" cy="276780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2" y="3068960"/>
            <a:ext cx="4661341" cy="34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cs-CZ" sz="3200" b="1" u="sng" dirty="0" smtClean="0"/>
              <a:t>Africký venkov</a:t>
            </a:r>
          </a:p>
          <a:p>
            <a:pPr indent="0">
              <a:buNone/>
            </a:pPr>
            <a:r>
              <a:rPr lang="cs-CZ" dirty="0" smtClean="0"/>
              <a:t>   domy z přírodního materiálu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8" y="1615108"/>
            <a:ext cx="4252718" cy="28351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060848"/>
            <a:ext cx="3692366" cy="40703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36720"/>
            <a:ext cx="3786493" cy="195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indent="0">
              <a:buNone/>
            </a:pPr>
            <a:r>
              <a:rPr lang="cs-CZ" sz="3200" b="1" u="sng" dirty="0" smtClean="0"/>
              <a:t>Africká města</a:t>
            </a:r>
          </a:p>
          <a:p>
            <a:r>
              <a:rPr lang="cs-CZ" dirty="0" smtClean="0"/>
              <a:t>milionové metropole</a:t>
            </a:r>
          </a:p>
          <a:p>
            <a:r>
              <a:rPr lang="cs-CZ" dirty="0"/>
              <a:t>l</a:t>
            </a:r>
            <a:r>
              <a:rPr lang="cs-CZ" dirty="0" smtClean="0"/>
              <a:t>idé odcházejí do měst</a:t>
            </a:r>
          </a:p>
          <a:p>
            <a:r>
              <a:rPr lang="cs-CZ" dirty="0"/>
              <a:t>v</a:t>
            </a:r>
            <a:r>
              <a:rPr lang="cs-CZ" dirty="0" smtClean="0"/>
              <a:t>znikají chudinské čtvrtě,</a:t>
            </a:r>
          </a:p>
          <a:p>
            <a:pPr indent="0">
              <a:buNone/>
            </a:pPr>
            <a:r>
              <a:rPr lang="cs-CZ" dirty="0"/>
              <a:t> </a:t>
            </a:r>
            <a:r>
              <a:rPr lang="cs-CZ" dirty="0" smtClean="0"/>
              <a:t>   tzv. </a:t>
            </a:r>
            <a:r>
              <a:rPr lang="cs-CZ" b="1" dirty="0" smtClean="0"/>
              <a:t>slumy</a:t>
            </a:r>
          </a:p>
          <a:p>
            <a:r>
              <a:rPr lang="cs-CZ" dirty="0"/>
              <a:t>v</a:t>
            </a:r>
            <a:r>
              <a:rPr lang="cs-CZ" dirty="0" smtClean="0"/>
              <a:t>idina obživy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2" y="3316879"/>
            <a:ext cx="5258979" cy="317306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3760652"/>
            <a:ext cx="3255013" cy="2441260"/>
          </a:xfrm>
          <a:prstGeom prst="rect">
            <a:avLst/>
          </a:prstGeom>
        </p:spPr>
      </p:pic>
      <p:pic>
        <p:nvPicPr>
          <p:cNvPr id="7" name="Picture 2" descr="C:\Users\vesela\Desktop\640px-Urbanizzazione_spontanea_a_Nairobi_(Kenya_200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59"/>
            <a:ext cx="38393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9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>
              <a:srgbClr val="000000">
                <a:alpha val="40000"/>
              </a:srgbClr>
            </a:outerShdw>
          </a:effectLst>
          <a:scene3d>
            <a:camera prst="perspective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>
            <a:tint val="100000"/>
          </a:schemeClr>
        </a:solidFill>
        <a:gradFill flip="none"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  <a:tileRect/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Lidský motiv</Template>
  <TotalTime>537</TotalTime>
  <Words>303</Words>
  <Application>Microsoft Office PowerPoint</Application>
  <PresentationFormat>Předvádění na obrazovce (4:3)</PresentationFormat>
  <Paragraphs>64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Human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user7</dc:creator>
  <cp:lastModifiedBy>Veselá Eva</cp:lastModifiedBy>
  <cp:revision>41</cp:revision>
  <dcterms:created xsi:type="dcterms:W3CDTF">2013-01-19T17:26:02Z</dcterms:created>
  <dcterms:modified xsi:type="dcterms:W3CDTF">2015-08-26T14:24:58Z</dcterms:modified>
</cp:coreProperties>
</file>