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60" r:id="rId6"/>
    <p:sldId id="261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6E00"/>
    <a:srgbClr val="F29000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82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9606E-F271-4D60-9143-BEEEAF833C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Trojúhelník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Matematika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32-7-14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 5. 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latin typeface="Arial - 16"/>
              </a:rPr>
              <a:t>16. 10. </a:t>
            </a:r>
            <a:r>
              <a:rPr lang="cs-CZ" sz="1100" dirty="0">
                <a:latin typeface="Arial - 16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206599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2020840"/>
            <a:ext cx="7726458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</a:t>
            </a:r>
            <a:r>
              <a:rPr lang="cs-CZ" sz="1300" dirty="0" smtClean="0"/>
              <a:t>Trojúhelník</a:t>
            </a:r>
            <a:endParaRPr lang="cs-CZ" sz="1300" dirty="0"/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</a:t>
            </a:r>
            <a:r>
              <a:rPr lang="cs-CZ" sz="1300" dirty="0" smtClean="0"/>
              <a:t>32-7</a:t>
            </a:r>
            <a:r>
              <a:rPr lang="cs-CZ" sz="1300" dirty="0"/>
              <a:t>	     Číslo DUM: </a:t>
            </a:r>
            <a:r>
              <a:rPr lang="cs-CZ" sz="1300" dirty="0" smtClean="0"/>
              <a:t>32-7-14</a:t>
            </a:r>
            <a:r>
              <a:rPr lang="cs-CZ" sz="1300" dirty="0"/>
              <a:t>	    Předmět: </a:t>
            </a:r>
            <a:r>
              <a:rPr lang="cs-CZ" sz="1300" dirty="0" smtClean="0"/>
              <a:t>Matematika</a:t>
            </a:r>
            <a:r>
              <a:rPr lang="cs-CZ" sz="1300" dirty="0"/>
              <a:t>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</a:t>
            </a:r>
            <a:r>
              <a:rPr lang="cs-CZ" sz="1300" dirty="0" smtClean="0"/>
              <a:t>16. 10. </a:t>
            </a:r>
            <a:r>
              <a:rPr lang="cs-CZ" sz="1300" dirty="0"/>
              <a:t>2012      Třída: </a:t>
            </a:r>
            <a:r>
              <a:rPr lang="cs-CZ" sz="1300" dirty="0" smtClean="0"/>
              <a:t>5. </a:t>
            </a:r>
            <a:r>
              <a:rPr lang="cs-CZ" sz="1300" dirty="0"/>
              <a:t>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</a:t>
            </a:r>
            <a:r>
              <a:rPr lang="cs-CZ" sz="1300" dirty="0" smtClean="0"/>
              <a:t>Prezentace popisuje trojúhelník a jeho prvky. Obsahuje klasifikaci trojúhelníků podle délek stran a podle velikostí vnitřních úhlů. Zahrnuje test </a:t>
            </a:r>
            <a:r>
              <a:rPr lang="cs-CZ" sz="1300" dirty="0"/>
              <a:t>k </a:t>
            </a:r>
            <a:r>
              <a:rPr lang="cs-CZ" sz="1300" dirty="0" smtClean="0"/>
              <a:t>rozlišení druhů trojúhelníků (snímek 7) .</a:t>
            </a:r>
            <a:endParaRPr lang="cs-CZ" sz="1300" dirty="0"/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 smtClean="0"/>
              <a:t>Prezentaci lze využít k frontální výuce </a:t>
            </a:r>
            <a:br>
              <a:rPr lang="cs-CZ" sz="1300" dirty="0" smtClean="0"/>
            </a:br>
            <a:r>
              <a:rPr lang="cs-CZ" sz="1300" dirty="0" smtClean="0"/>
              <a:t>i samostudiu. </a:t>
            </a:r>
            <a:r>
              <a:rPr lang="cs-CZ" sz="1300" dirty="0"/>
              <a:t>  </a:t>
            </a:r>
            <a:r>
              <a:rPr lang="cs-CZ" sz="1300" dirty="0" smtClean="0"/>
              <a:t>Test k rozlišení druhů trojúhelníků  (snímek 7) zahrnuje kontrolu správných odpovědí (snímek 8). </a:t>
            </a:r>
          </a:p>
          <a:p>
            <a:pPr algn="just"/>
            <a:endParaRPr lang="cs-CZ" sz="1300" dirty="0"/>
          </a:p>
          <a:p>
            <a:pPr lvl="0"/>
            <a:r>
              <a:rPr lang="cs-CZ" sz="1300" b="1" dirty="0" smtClean="0">
                <a:solidFill>
                  <a:prstClr val="black"/>
                </a:solidFill>
              </a:rPr>
              <a:t>Seznam </a:t>
            </a:r>
            <a:r>
              <a:rPr lang="cs-CZ" sz="1300" b="1" dirty="0">
                <a:solidFill>
                  <a:prstClr val="black"/>
                </a:solidFill>
              </a:rPr>
              <a:t>literatury a pramenů: </a:t>
            </a:r>
            <a:r>
              <a:rPr lang="cs-CZ" sz="1300" dirty="0">
                <a:solidFill>
                  <a:prstClr val="black"/>
                </a:solidFill>
              </a:rPr>
              <a:t> Snímek 9</a:t>
            </a:r>
            <a:r>
              <a:rPr lang="cs-CZ" sz="1300" dirty="0" smtClean="0">
                <a:solidFill>
                  <a:prstClr val="black"/>
                </a:solidFill>
              </a:rPr>
              <a:t> </a:t>
            </a:r>
            <a:endParaRPr lang="cs-CZ" sz="1300" dirty="0">
              <a:solidFill>
                <a:prstClr val="black"/>
              </a:solidFill>
            </a:endParaRPr>
          </a:p>
          <a:p>
            <a:pPr algn="just"/>
            <a:r>
              <a:rPr lang="cs-CZ" sz="13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300" dirty="0"/>
              <a:t>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80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4034193">
            <a:off x="2389699" y="385244"/>
            <a:ext cx="2630208" cy="3575037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oúhlý trojúhelník 4"/>
          <p:cNvSpPr/>
          <p:nvPr/>
        </p:nvSpPr>
        <p:spPr>
          <a:xfrm rot="16200000">
            <a:off x="5112060" y="604646"/>
            <a:ext cx="3240360" cy="3168352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TROJÚHELNÍK</a:t>
            </a:r>
            <a:endParaRPr lang="cs-CZ" sz="9600" b="1" dirty="0"/>
          </a:p>
        </p:txBody>
      </p:sp>
      <p:sp>
        <p:nvSpPr>
          <p:cNvPr id="6" name="Rovnoramenný trojúhelník 5"/>
          <p:cNvSpPr/>
          <p:nvPr/>
        </p:nvSpPr>
        <p:spPr>
          <a:xfrm rot="11162703">
            <a:off x="1261927" y="4810372"/>
            <a:ext cx="7368107" cy="18002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852" y="3877465"/>
            <a:ext cx="6400800" cy="17526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1"/>
                </a:solidFill>
              </a:rPr>
              <a:t>Základní pojmy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    Druhy trojúhelníků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1"/>
            <a:ext cx="8229600" cy="4318563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vrcholy: body A, B, C</a:t>
            </a:r>
          </a:p>
          <a:p>
            <a:pPr eaLnBrk="1" hangingPunct="1">
              <a:lnSpc>
                <a:spcPct val="90000"/>
              </a:lnSpc>
            </a:pPr>
            <a:endParaRPr lang="cs-CZ" sz="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strany:  úsečky AB, BC, AC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strany označujeme také malými písmeny: 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strana a -  proti vrcholu 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strana  b - proti vrcholu B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strana c  - proti vrcholu C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vnitřní úhly:     CAB,    ABC,     BCA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úhly označujeme také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písmeny řecké abecedy: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α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– úhel při vrcholu A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β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– úhel při vrcholu B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γ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– úhel při vrcholu 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b="1" dirty="0" smtClean="0">
              <a:solidFill>
                <a:schemeClr val="tx1">
                  <a:lumMod val="50000"/>
                  <a:lumOff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27046"/>
              </p:ext>
            </p:extLst>
          </p:nvPr>
        </p:nvGraphicFramePr>
        <p:xfrm>
          <a:off x="2555776" y="3501008"/>
          <a:ext cx="288032" cy="26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Rovnice" r:id="rId3" imgW="164880" imgH="152280" progId="Equation.3">
                  <p:embed/>
                </p:oleObj>
              </mc:Choice>
              <mc:Fallback>
                <p:oleObj name="Rovnice" r:id="rId3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3501008"/>
                        <a:ext cx="288032" cy="265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80468"/>
              </p:ext>
            </p:extLst>
          </p:nvPr>
        </p:nvGraphicFramePr>
        <p:xfrm>
          <a:off x="4211593" y="3501008"/>
          <a:ext cx="234345" cy="263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Rovnice" r:id="rId5" imgW="164880" imgH="152280" progId="Equation.3">
                  <p:embed/>
                </p:oleObj>
              </mc:Choice>
              <mc:Fallback>
                <p:oleObj name="Rovnice" r:id="rId5" imgW="164880" imgH="1522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593" y="3501008"/>
                        <a:ext cx="234345" cy="263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05138"/>
              </p:ext>
            </p:extLst>
          </p:nvPr>
        </p:nvGraphicFramePr>
        <p:xfrm>
          <a:off x="3347864" y="3501008"/>
          <a:ext cx="395323" cy="26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Rovnice" r:id="rId7" imgW="164880" imgH="152280" progId="Equation.3">
                  <p:embed/>
                </p:oleObj>
              </mc:Choice>
              <mc:Fallback>
                <p:oleObj name="Rovnice" r:id="rId7" imgW="164880" imgH="1522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501008"/>
                        <a:ext cx="395323" cy="26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59396" y="616346"/>
            <a:ext cx="812991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Trojúhelník ( 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ABC) je </a:t>
            </a: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rovinný 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útvar, který má: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5509303" y="4581128"/>
            <a:ext cx="25922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 flipV="1">
            <a:off x="7597535" y="1628800"/>
            <a:ext cx="492621" cy="29523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5509303" y="1618271"/>
            <a:ext cx="2088232" cy="29523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409823" y="110558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C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051105" y="431951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</a:t>
            </a:r>
            <a:endParaRPr lang="cs-CZ" sz="28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8172400" y="435432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B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901956" y="270892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084168" y="269390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b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742692" y="4475785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c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713867" y="4075063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α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653729" y="407506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β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300747" y="1772815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γ</a:t>
            </a:r>
          </a:p>
        </p:txBody>
      </p:sp>
      <p:sp>
        <p:nvSpPr>
          <p:cNvPr id="20" name="Oblouk 19"/>
          <p:cNvSpPr/>
          <p:nvPr/>
        </p:nvSpPr>
        <p:spPr>
          <a:xfrm>
            <a:off x="5713867" y="4005064"/>
            <a:ext cx="460202" cy="872480"/>
          </a:xfrm>
          <a:prstGeom prst="arc">
            <a:avLst>
              <a:gd name="adj1" fmla="val 16200000"/>
              <a:gd name="adj2" fmla="val 186931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louk 30"/>
          <p:cNvSpPr/>
          <p:nvPr/>
        </p:nvSpPr>
        <p:spPr>
          <a:xfrm rot="6477545">
            <a:off x="7069212" y="1689975"/>
            <a:ext cx="460202" cy="872480"/>
          </a:xfrm>
          <a:prstGeom prst="arc">
            <a:avLst>
              <a:gd name="adj1" fmla="val 16200000"/>
              <a:gd name="adj2" fmla="val 186931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louk 31"/>
          <p:cNvSpPr/>
          <p:nvPr/>
        </p:nvSpPr>
        <p:spPr>
          <a:xfrm rot="13977621">
            <a:off x="7772393" y="3854707"/>
            <a:ext cx="460202" cy="872480"/>
          </a:xfrm>
          <a:prstGeom prst="arc">
            <a:avLst>
              <a:gd name="adj1" fmla="val 16200000"/>
              <a:gd name="adj2" fmla="val 186931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1303110" y="5519489"/>
            <a:ext cx="6598846" cy="75713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Součet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velikostí vnitřních úhlů trojúhelníku je 180°</a:t>
            </a: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                   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α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+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β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γ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= 180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99313" y="5085184"/>
            <a:ext cx="1259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o</a:t>
            </a:r>
            <a:r>
              <a:rPr lang="cs-CZ" sz="800" dirty="0" smtClean="0"/>
              <a:t>br. 1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52339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0" grpId="0" animBg="1"/>
      <p:bldP spid="31" grpId="0" animBg="1"/>
      <p:bldP spid="32" grpId="0" animBg="1"/>
      <p:bldP spid="3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délek stran rozlišujeme trojúhelníky: </a:t>
            </a:r>
            <a:endParaRPr lang="cs-CZ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679576" y="1700808"/>
            <a:ext cx="2808312" cy="1872208"/>
          </a:xfrm>
          <a:prstGeom prst="triangle">
            <a:avLst>
              <a:gd name="adj" fmla="val 125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3595525" y="1872308"/>
            <a:ext cx="2088232" cy="2520280"/>
          </a:xfrm>
          <a:prstGeom prst="triangle">
            <a:avLst>
              <a:gd name="adj" fmla="val 4543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6012159" y="1431479"/>
            <a:ext cx="2505878" cy="216024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6103" y="3890589"/>
            <a:ext cx="2055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becný</a:t>
            </a:r>
          </a:p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(různostranný)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49601" y="4677122"/>
            <a:ext cx="2060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rovnoramenný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72200" y="3942604"/>
            <a:ext cx="188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rovnostranný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71165" y="4306087"/>
            <a:ext cx="306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z</a:t>
            </a:r>
          </a:p>
        </p:txBody>
      </p:sp>
      <p:sp>
        <p:nvSpPr>
          <p:cNvPr id="11" name="Zástupný symbol pro obsah 1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20072" y="2852190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49601" y="2852936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r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65995" y="3544763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0475" y="237599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267744" y="2256482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978236" y="217524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207795" y="2145159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96622" y="355820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04686" y="5229200"/>
            <a:ext cx="6934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a, b, c - strany			z - základna</a:t>
            </a: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r -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rameno 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7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velikostí úhlů rozlišujeme trojúhelníky: </a:t>
            </a:r>
            <a:endParaRPr lang="cs-CZ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539552" y="1746750"/>
            <a:ext cx="2808312" cy="1872208"/>
          </a:xfrm>
          <a:prstGeom prst="triangle">
            <a:avLst>
              <a:gd name="adj" fmla="val 125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3170558" y="1742286"/>
            <a:ext cx="2088232" cy="2520280"/>
          </a:xfrm>
          <a:prstGeom prst="triangle">
            <a:avLst>
              <a:gd name="adj" fmla="val 9971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5508104" y="2276872"/>
            <a:ext cx="3347123" cy="1152127"/>
          </a:xfrm>
          <a:prstGeom prst="triangle">
            <a:avLst>
              <a:gd name="adj" fmla="val 5016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04461" y="3890589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ostroúhlý</a:t>
            </a:r>
            <a:endParaRPr lang="cs-CZ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12102" y="4538647"/>
            <a:ext cx="1459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pravoúhlý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512248" y="3800899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tupoúhlý</a:t>
            </a:r>
          </a:p>
        </p:txBody>
      </p:sp>
      <p:sp>
        <p:nvSpPr>
          <p:cNvPr id="11" name="Zástupný symbol pro obsah 1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b="1" dirty="0"/>
          </a:p>
        </p:txBody>
      </p:sp>
      <p:sp>
        <p:nvSpPr>
          <p:cNvPr id="21" name="Arc 17"/>
          <p:cNvSpPr>
            <a:spLocks/>
          </p:cNvSpPr>
          <p:nvPr/>
        </p:nvSpPr>
        <p:spPr bwMode="auto">
          <a:xfrm rot="15933763">
            <a:off x="4840110" y="3803951"/>
            <a:ext cx="427702" cy="455563"/>
          </a:xfrm>
          <a:custGeom>
            <a:avLst/>
            <a:gdLst>
              <a:gd name="T0" fmla="*/ 0 w 21600"/>
              <a:gd name="T1" fmla="*/ 0 h 25235"/>
              <a:gd name="T2" fmla="*/ 5926370 w 21600"/>
              <a:gd name="T3" fmla="*/ 4446188 h 25235"/>
              <a:gd name="T4" fmla="*/ 0 w 21600"/>
              <a:gd name="T5" fmla="*/ 3805732 h 25235"/>
              <a:gd name="T6" fmla="*/ 0 60000 65536"/>
              <a:gd name="T7" fmla="*/ 0 60000 65536"/>
              <a:gd name="T8" fmla="*/ 0 60000 65536"/>
              <a:gd name="T9" fmla="*/ 0 w 21600"/>
              <a:gd name="T10" fmla="*/ 0 h 25235"/>
              <a:gd name="T11" fmla="*/ 21600 w 21600"/>
              <a:gd name="T12" fmla="*/ 25235 h 25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23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18"/>
                  <a:pt x="21496" y="24034"/>
                  <a:pt x="21291" y="25234"/>
                </a:cubicBezTo>
              </a:path>
              <a:path w="21600" h="2523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18"/>
                  <a:pt x="21496" y="24034"/>
                  <a:pt x="21291" y="2523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5071605" y="4031732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08199" y="3095738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α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13971" y="3770121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α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98021" y="2985607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α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122980" y="297738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β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91132" y="316738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β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916255" y="191683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β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27970" y="173805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γ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005174" y="217844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γ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8199" y="4691140"/>
            <a:ext cx="1901418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šechny tři vnitřní</a:t>
            </a:r>
          </a:p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úhly jsou ostré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815242" y="5336953"/>
            <a:ext cx="2798864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dva vnitřní úhly jsou ostré, jeden je pravý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895300" y="4691140"/>
            <a:ext cx="27784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vnitřní úhly jsou ostré, jeden je tupý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5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21" grpId="0" animBg="1"/>
      <p:bldP spid="22" grpId="0" animBg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3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1584126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a) rovnostranné - 			d) tupoúhlé - </a:t>
            </a:r>
            <a:b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b) obecné - 				e) pravoúhlé - </a:t>
            </a:r>
            <a:b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cs-CZ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rovnoramenné 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			f) ostroúhlé - 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47699" y="2873316"/>
            <a:ext cx="720725" cy="2339975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519351" y="2820257"/>
            <a:ext cx="1944687" cy="719137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47700" y="5231969"/>
            <a:ext cx="3384550" cy="792162"/>
          </a:xfrm>
          <a:prstGeom prst="triangle">
            <a:avLst>
              <a:gd name="adj" fmla="val 61469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20455681">
            <a:off x="2264541" y="3749578"/>
            <a:ext cx="1295400" cy="10795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 rot="20919986">
            <a:off x="4148214" y="3484222"/>
            <a:ext cx="1295400" cy="1662699"/>
          </a:xfrm>
          <a:prstGeom prst="triangle">
            <a:avLst>
              <a:gd name="adj" fmla="val 19024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 rot="16200000">
            <a:off x="5734086" y="3639516"/>
            <a:ext cx="1593813" cy="2909872"/>
          </a:xfrm>
          <a:prstGeom prst="rtTriangle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rot="592968">
            <a:off x="4288414" y="2851342"/>
            <a:ext cx="4275439" cy="815110"/>
          </a:xfrm>
          <a:prstGeom prst="triangle">
            <a:avLst>
              <a:gd name="adj" fmla="val 58961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187624" y="476672"/>
            <a:ext cx="6707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Rozhodni, které trojúhelníky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jsou: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092280" y="51012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91694" y="5494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530992" y="317006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19115" y="4339033"/>
            <a:ext cx="340158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761398" y="42837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691680" y="30596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7219" y="42837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232564" y="4143126"/>
            <a:ext cx="4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3528" y="4160683"/>
            <a:ext cx="46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85210" y="5170943"/>
            <a:ext cx="56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 m</a:t>
            </a:r>
            <a:endParaRPr lang="cs-CZ" sz="1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172858" y="4141767"/>
            <a:ext cx="637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182165" y="3945239"/>
            <a:ext cx="51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920796" y="4745459"/>
            <a:ext cx="63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972254" y="3489305"/>
            <a:ext cx="519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4</a:t>
            </a:r>
            <a:r>
              <a:rPr lang="cs-CZ" sz="1400" dirty="0" smtClean="0"/>
              <a:t> m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116938" y="2995159"/>
            <a:ext cx="473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 m</a:t>
            </a:r>
            <a:endParaRPr lang="cs-CZ" sz="1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281666" y="2873316"/>
            <a:ext cx="479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 m</a:t>
            </a:r>
            <a:endParaRPr lang="cs-CZ" sz="1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61314" y="5215929"/>
            <a:ext cx="62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8,3 m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39769" y="5340739"/>
            <a:ext cx="76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5,7 m</a:t>
            </a:r>
            <a:endParaRPr lang="cs-CZ" sz="1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072956" y="5992561"/>
            <a:ext cx="739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12 m</a:t>
            </a:r>
            <a:endParaRPr lang="cs-CZ" sz="1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765436" y="4570007"/>
            <a:ext cx="698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5,5 m</a:t>
            </a:r>
            <a:endParaRPr lang="cs-CZ" sz="1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931324" y="4151697"/>
            <a:ext cx="64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6,2 m</a:t>
            </a:r>
            <a:endParaRPr lang="cs-CZ" sz="1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89194" y="5122637"/>
            <a:ext cx="64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3,8 m</a:t>
            </a:r>
            <a:endParaRPr lang="cs-CZ" sz="1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147227" y="3617320"/>
            <a:ext cx="609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15 m</a:t>
            </a:r>
            <a:endParaRPr lang="cs-CZ" sz="1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464500" y="2779494"/>
            <a:ext cx="54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11 m</a:t>
            </a:r>
            <a:endParaRPr lang="cs-CZ" sz="1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432438" y="3136611"/>
            <a:ext cx="658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046682" y="4745459"/>
            <a:ext cx="75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10 m</a:t>
            </a:r>
            <a:endParaRPr lang="cs-CZ" sz="1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632432" y="5870242"/>
            <a:ext cx="589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8</a:t>
            </a:r>
            <a:r>
              <a:rPr lang="cs-CZ" sz="1400" dirty="0" smtClean="0"/>
              <a:t> m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958754" y="5007270"/>
            <a:ext cx="546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6 m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2" name="Oblouk 11"/>
          <p:cNvSpPr/>
          <p:nvPr/>
        </p:nvSpPr>
        <p:spPr>
          <a:xfrm>
            <a:off x="1380686" y="3268124"/>
            <a:ext cx="338062" cy="322478"/>
          </a:xfrm>
          <a:prstGeom prst="arc">
            <a:avLst>
              <a:gd name="adj1" fmla="val 15497899"/>
              <a:gd name="adj2" fmla="val 23392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519351" y="3166853"/>
            <a:ext cx="14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824376" y="5522027"/>
            <a:ext cx="14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5" name="Oblouk 44"/>
          <p:cNvSpPr/>
          <p:nvPr/>
        </p:nvSpPr>
        <p:spPr>
          <a:xfrm rot="14702543">
            <a:off x="7765187" y="5612876"/>
            <a:ext cx="338062" cy="322478"/>
          </a:xfrm>
          <a:prstGeom prst="arc">
            <a:avLst>
              <a:gd name="adj1" fmla="val 15497899"/>
              <a:gd name="adj2" fmla="val 23392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158412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a) rovnostranné - 4			d) tupoúhlé – 3, 6</a:t>
            </a:r>
            <a:b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b) obecné – 2, 3, 6, 7			e) pravoúhlé – 2, 7</a:t>
            </a:r>
            <a:b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c) rovnoramenné </a:t>
            </a:r>
            <a:r>
              <a:rPr lang="cs-CZ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cs-CZ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cs-CZ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cs-CZ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f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ostroúhlé -  1, 4, 5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47699" y="2873316"/>
            <a:ext cx="720725" cy="2339975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519351" y="2820257"/>
            <a:ext cx="1944687" cy="719137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47700" y="5231969"/>
            <a:ext cx="3384550" cy="792162"/>
          </a:xfrm>
          <a:prstGeom prst="triangle">
            <a:avLst>
              <a:gd name="adj" fmla="val 61469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20455681">
            <a:off x="2264541" y="3749578"/>
            <a:ext cx="1295400" cy="10795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 rot="20919986">
            <a:off x="4148214" y="3484222"/>
            <a:ext cx="1295400" cy="1662699"/>
          </a:xfrm>
          <a:prstGeom prst="triangle">
            <a:avLst>
              <a:gd name="adj" fmla="val 19024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 rot="16200000">
            <a:off x="5734086" y="3639516"/>
            <a:ext cx="1593813" cy="2909872"/>
          </a:xfrm>
          <a:prstGeom prst="rtTriangle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rot="592968">
            <a:off x="4288414" y="2851342"/>
            <a:ext cx="4275439" cy="815110"/>
          </a:xfrm>
          <a:prstGeom prst="triangle">
            <a:avLst>
              <a:gd name="adj" fmla="val 58961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187624" y="476672"/>
            <a:ext cx="6707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Rozhodni, které trojúhelníky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jsou: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092280" y="51012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91694" y="5494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530992" y="317006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19115" y="4339033"/>
            <a:ext cx="340158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761398" y="42837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691680" y="30596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7219" y="42837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232564" y="4143126"/>
            <a:ext cx="4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3528" y="4160683"/>
            <a:ext cx="46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85210" y="5170943"/>
            <a:ext cx="56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 m</a:t>
            </a:r>
            <a:endParaRPr lang="cs-CZ" sz="1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172858" y="4141767"/>
            <a:ext cx="637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182165" y="3945239"/>
            <a:ext cx="51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920796" y="4745459"/>
            <a:ext cx="63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4 m</a:t>
            </a:r>
            <a:endParaRPr lang="cs-CZ" sz="1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972254" y="3489305"/>
            <a:ext cx="519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4</a:t>
            </a:r>
            <a:r>
              <a:rPr lang="cs-CZ" sz="1400" dirty="0" smtClean="0"/>
              <a:t> m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116938" y="2995159"/>
            <a:ext cx="473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 m</a:t>
            </a:r>
            <a:endParaRPr lang="cs-CZ" sz="1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281666" y="2873316"/>
            <a:ext cx="479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 m</a:t>
            </a:r>
            <a:endParaRPr lang="cs-CZ" sz="1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61314" y="5215929"/>
            <a:ext cx="62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8,3 m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39769" y="5340739"/>
            <a:ext cx="76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5,7 m</a:t>
            </a:r>
            <a:endParaRPr lang="cs-CZ" sz="1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072956" y="5992561"/>
            <a:ext cx="739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12 m</a:t>
            </a:r>
            <a:endParaRPr lang="cs-CZ" sz="1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765436" y="4570007"/>
            <a:ext cx="698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5,5 m</a:t>
            </a:r>
            <a:endParaRPr lang="cs-CZ" sz="1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931324" y="4151697"/>
            <a:ext cx="64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6,2 m</a:t>
            </a:r>
            <a:endParaRPr lang="cs-CZ" sz="1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89194" y="5122637"/>
            <a:ext cx="64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3,8 m</a:t>
            </a:r>
            <a:endParaRPr lang="cs-CZ" sz="1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147227" y="3617320"/>
            <a:ext cx="609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15 m</a:t>
            </a:r>
            <a:endParaRPr lang="cs-CZ" sz="1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464500" y="2779494"/>
            <a:ext cx="54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11 m</a:t>
            </a:r>
            <a:endParaRPr lang="cs-CZ" sz="1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432438" y="3136611"/>
            <a:ext cx="658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9 m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046682" y="4745459"/>
            <a:ext cx="75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10 m</a:t>
            </a:r>
            <a:endParaRPr lang="cs-CZ" sz="1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632432" y="5870242"/>
            <a:ext cx="589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8</a:t>
            </a:r>
            <a:r>
              <a:rPr lang="cs-CZ" sz="1400" dirty="0" smtClean="0"/>
              <a:t> m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958754" y="5007270"/>
            <a:ext cx="546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6 m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2" name="Oblouk 11"/>
          <p:cNvSpPr/>
          <p:nvPr/>
        </p:nvSpPr>
        <p:spPr>
          <a:xfrm>
            <a:off x="1380686" y="3268124"/>
            <a:ext cx="338062" cy="322478"/>
          </a:xfrm>
          <a:prstGeom prst="arc">
            <a:avLst>
              <a:gd name="adj1" fmla="val 15497899"/>
              <a:gd name="adj2" fmla="val 23392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519351" y="3166853"/>
            <a:ext cx="14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824376" y="5522027"/>
            <a:ext cx="14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5" name="Oblouk 44"/>
          <p:cNvSpPr/>
          <p:nvPr/>
        </p:nvSpPr>
        <p:spPr>
          <a:xfrm rot="14702543">
            <a:off x="7765187" y="5612876"/>
            <a:ext cx="338062" cy="322478"/>
          </a:xfrm>
          <a:prstGeom prst="arc">
            <a:avLst>
              <a:gd name="adj1" fmla="val 15497899"/>
              <a:gd name="adj2" fmla="val 23392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4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751344"/>
            <a:ext cx="9813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Obr. 1: vlastní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9717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506</Words>
  <Application>Microsoft Office PowerPoint</Application>
  <PresentationFormat>Předvádění na obrazovce (4:3)</PresentationFormat>
  <Paragraphs>178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Prezentace aplikace PowerPoint</vt:lpstr>
      <vt:lpstr>Prezentace aplikace PowerPoint</vt:lpstr>
      <vt:lpstr>TROJÚHELNÍK</vt:lpstr>
      <vt:lpstr>Prezentace aplikace PowerPoint</vt:lpstr>
      <vt:lpstr>Podle délek stran rozlišujeme trojúhelníky: </vt:lpstr>
      <vt:lpstr>Podle velikostí úhlů rozlišujeme trojúhelníky: </vt:lpstr>
      <vt:lpstr>a) rovnostranné -    d) tupoúhlé -  b) obecné -     e) pravoúhlé -  c) rovnoramenné -   f) ostroúhlé -  </vt:lpstr>
      <vt:lpstr>a) rovnostranné - 4   d) tupoúhlé – 3, 6 b) obecné – 2, 3, 6, 7   e) pravoúhlé – 2, 7 c) rovnoramenné – 1   f) ostroúhlé -  1, 4, 5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TROJÚHELNÍK</dc:title>
  <dc:creator>Veselá Eva</dc:creator>
  <cp:lastModifiedBy>Veselá Eva</cp:lastModifiedBy>
  <cp:revision>46</cp:revision>
  <dcterms:created xsi:type="dcterms:W3CDTF">2012-08-24T12:48:27Z</dcterms:created>
  <dcterms:modified xsi:type="dcterms:W3CDTF">2013-05-12T14:19:12Z</dcterms:modified>
</cp:coreProperties>
</file>