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5" r:id="rId8"/>
    <p:sldId id="262" r:id="rId9"/>
    <p:sldId id="266" r:id="rId10"/>
    <p:sldId id="264" r:id="rId11"/>
    <p:sldId id="263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25.04.2020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183292"/>
            <a:ext cx="8496944" cy="715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Obyvatelstvo Asie 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Rozmístění obyvatelstva</a:t>
            </a:r>
            <a:r>
              <a:rPr lang="cs-CZ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je velmi nerovnoměrné. Nejméně obydleny jsou oblasti tundry a tajgy, pouštní a horské oblasti. Většina obyvatel (přes 90%) žije v úrodných rovinách a při ústích velkých řek mezi řekami Indus a </a:t>
            </a:r>
            <a:r>
              <a:rPr lang="cs-CZ" sz="24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Chuang</a:t>
            </a:r>
            <a:r>
              <a:rPr lang="cs-CZ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-che.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Počet obyvatel</a:t>
            </a:r>
            <a:r>
              <a:rPr lang="cs-CZ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cs-CZ" sz="2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přes 4,5 </a:t>
            </a:r>
            <a:r>
              <a:rPr lang="cs-CZ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miliardy</a:t>
            </a:r>
            <a:r>
              <a:rPr lang="cs-CZ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počet roste. Asie je nejlidnatějším světadílem </a:t>
            </a:r>
            <a:r>
              <a:rPr lang="cs-CZ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(3/5 obyvatel Země).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Život většiny lidí významně ovlivňuje víra. </a:t>
            </a:r>
            <a:br>
              <a:rPr lang="cs-CZ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území Asie vznikla největší náboženství - </a:t>
            </a:r>
            <a:r>
              <a:rPr lang="cs-CZ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hinduismus, buddhismus, křesťanství, islám 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židovské náboženství (judaismus)</a:t>
            </a:r>
            <a:r>
              <a:rPr lang="cs-CZ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687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vesela\Desktop\640px-Black_Nazarene_proce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908720"/>
            <a:ext cx="8128000" cy="5422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123728" y="396398"/>
            <a:ext cx="5282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Katolické procesí v Manile na Filipínách</a:t>
            </a: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101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vesela\Desktop\640px-Annual_procession_with_the_Albazin_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75" y="908720"/>
            <a:ext cx="5252939" cy="39397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59659" y="5085184"/>
            <a:ext cx="39730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Procesí Ruské pravoslavné církve v Židovské autonomní oblasti na Sibiř</a:t>
            </a:r>
          </a:p>
        </p:txBody>
      </p:sp>
      <p:pic>
        <p:nvPicPr>
          <p:cNvPr id="7171" name="Picture 3" descr="C:\Users\vesela\Desktop\548px-Vadersergistandh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91" y="356011"/>
            <a:ext cx="2880320" cy="25225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003086" y="360145"/>
            <a:ext cx="2459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Pravoslavný kněz</a:t>
            </a:r>
          </a:p>
        </p:txBody>
      </p:sp>
      <p:pic>
        <p:nvPicPr>
          <p:cNvPr id="7173" name="Picture 5" descr="http://upload.wikimedia.org/wikipedia/commons/thumb/5/56/Iconostasis_in_Moscow.jpg/220px-Iconostasis_in_Mosco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90" y="3212976"/>
            <a:ext cx="2992183" cy="3645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737262" y="6011266"/>
            <a:ext cx="1725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Ikonostas</a:t>
            </a:r>
            <a:b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katedrále</a:t>
            </a:r>
          </a:p>
        </p:txBody>
      </p:sp>
    </p:spTree>
    <p:extLst>
      <p:ext uri="{BB962C8B-B14F-4D97-AF65-F5344CB8AC3E}">
        <p14:creationId xmlns:p14="http://schemas.microsoft.com/office/powerpoint/2010/main" val="3661409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vesela\Desktop\424px-Juda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79" y="2060848"/>
            <a:ext cx="3413917" cy="38642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34529" y="982469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Liturgické </a:t>
            </a:r>
            <a:r>
              <a:rPr lang="cs-CZ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předměty judaismu</a:t>
            </a: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267" name="Picture 3" descr="C:\Users\vesela\Desktop\640px-Rabbi_Yaacov_Haber_with_his_teacher,_Rav_Chaim_P._Scheinbe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831" y="1305634"/>
            <a:ext cx="5067043" cy="38002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910831" y="5445224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Rabbi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Yaacov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Haber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b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Rav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Chaim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P.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Scheinberg</a:t>
            </a: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38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sela\Desktop\640px-LocationAs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0353"/>
            <a:ext cx="7398099" cy="37678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924598"/>
              </p:ext>
            </p:extLst>
          </p:nvPr>
        </p:nvGraphicFramePr>
        <p:xfrm>
          <a:off x="683568" y="4293096"/>
          <a:ext cx="8208912" cy="2016225"/>
        </p:xfrm>
        <a:graphic>
          <a:graphicData uri="http://schemas.openxmlformats.org/drawingml/2006/table">
            <a:tbl>
              <a:tblPr/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2075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Rozloha: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44 603 853 km²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Počet obyvatel: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</a:t>
                      </a:r>
                      <a:r>
                        <a:rPr lang="cs-CZ" sz="2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522</a:t>
                      </a:r>
                      <a:r>
                        <a:rPr lang="fi-FI" sz="2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cs-CZ" sz="2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598</a:t>
                      </a:r>
                      <a:r>
                        <a:rPr lang="fi-FI" sz="2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cs-CZ" sz="2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000</a:t>
                      </a:r>
                      <a:endParaRPr lang="fi-FI" sz="2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Počet států: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23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5659507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Severní Asie     2. Střední Asie       3. Jihozápadní Asie    </a:t>
            </a: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Jižní Asie          5. Východní Asie    6. Jihovýchodní Asie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1495360" y="252804"/>
            <a:ext cx="6657336" cy="5204601"/>
            <a:chOff x="1495360" y="252805"/>
            <a:chExt cx="6657336" cy="5204601"/>
          </a:xfrm>
        </p:grpSpPr>
        <p:pic>
          <p:nvPicPr>
            <p:cNvPr id="2050" name="Picture 2" descr="C:\Users\vesela\Desktop\Location-Asia-UNsubregion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360" y="252805"/>
              <a:ext cx="6657336" cy="5204601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bdélník 2"/>
            <p:cNvSpPr/>
            <p:nvPr/>
          </p:nvSpPr>
          <p:spPr>
            <a:xfrm>
              <a:off x="2226909" y="2855106"/>
              <a:ext cx="7280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     </a:t>
              </a:r>
              <a:r>
                <a:rPr lang="cs-CZ" sz="2800" b="1" dirty="0"/>
                <a:t>3.</a:t>
              </a:r>
            </a:p>
          </p:txBody>
        </p:sp>
        <p:sp>
          <p:nvSpPr>
            <p:cNvPr id="5" name="Obdélník 4"/>
            <p:cNvSpPr/>
            <p:nvPr/>
          </p:nvSpPr>
          <p:spPr>
            <a:xfrm>
              <a:off x="3319035" y="1746394"/>
              <a:ext cx="7280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     </a:t>
              </a:r>
              <a:r>
                <a:rPr lang="cs-CZ" sz="2800" b="1" dirty="0"/>
                <a:t>2.</a:t>
              </a:r>
            </a:p>
          </p:txBody>
        </p:sp>
        <p:sp>
          <p:nvSpPr>
            <p:cNvPr id="8" name="Obdélník 7"/>
            <p:cNvSpPr/>
            <p:nvPr/>
          </p:nvSpPr>
          <p:spPr>
            <a:xfrm>
              <a:off x="5218687" y="2283269"/>
              <a:ext cx="7280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     </a:t>
              </a:r>
              <a:r>
                <a:rPr lang="cs-CZ" sz="2800" b="1" dirty="0"/>
                <a:t>5.</a:t>
              </a:r>
            </a:p>
          </p:txBody>
        </p:sp>
        <p:sp>
          <p:nvSpPr>
            <p:cNvPr id="9" name="Obdélník 8"/>
            <p:cNvSpPr/>
            <p:nvPr/>
          </p:nvSpPr>
          <p:spPr>
            <a:xfrm>
              <a:off x="3923928" y="3029954"/>
              <a:ext cx="7280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     </a:t>
              </a:r>
              <a:r>
                <a:rPr lang="cs-CZ" sz="2800" b="1" dirty="0"/>
                <a:t>4.</a:t>
              </a:r>
            </a:p>
          </p:txBody>
        </p:sp>
        <p:sp>
          <p:nvSpPr>
            <p:cNvPr id="10" name="Obdélník 9"/>
            <p:cNvSpPr/>
            <p:nvPr/>
          </p:nvSpPr>
          <p:spPr>
            <a:xfrm>
              <a:off x="5582729" y="3789040"/>
              <a:ext cx="7280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     </a:t>
              </a:r>
              <a:r>
                <a:rPr lang="cs-CZ" sz="2800" b="1" dirty="0"/>
                <a:t>6.</a:t>
              </a:r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4490578" y="971293"/>
              <a:ext cx="7280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     </a:t>
              </a:r>
              <a:r>
                <a:rPr lang="cs-CZ" sz="2800" b="1" dirty="0"/>
                <a:t>1.</a:t>
              </a:r>
            </a:p>
          </p:txBody>
        </p:sp>
      </p:grpSp>
      <p:sp>
        <p:nvSpPr>
          <p:cNvPr id="12" name="TextovéPole 11"/>
          <p:cNvSpPr txBox="1"/>
          <p:nvPr/>
        </p:nvSpPr>
        <p:spPr>
          <a:xfrm>
            <a:off x="1907704" y="4312259"/>
            <a:ext cx="3164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Regiony Asie</a:t>
            </a:r>
          </a:p>
        </p:txBody>
      </p:sp>
    </p:spTree>
    <p:extLst>
      <p:ext uri="{BB962C8B-B14F-4D97-AF65-F5344CB8AC3E}">
        <p14:creationId xmlns:p14="http://schemas.microsoft.com/office/powerpoint/2010/main" val="1263510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827584" y="620688"/>
            <a:ext cx="8064896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cs-CZ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Státy podle rozlohy</a:t>
            </a:r>
          </a:p>
          <a:p>
            <a:pPr algn="ctr" fontAlgn="t"/>
            <a:endParaRPr lang="cs-CZ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t">
              <a:lnSpc>
                <a:spcPct val="150000"/>
              </a:lnSpc>
            </a:pPr>
            <a:r>
              <a:rPr lang="cs-CZ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	Čína 			9 596 960 km²</a:t>
            </a:r>
          </a:p>
          <a:p>
            <a:pPr fontAlgn="t">
              <a:lnSpc>
                <a:spcPct val="150000"/>
              </a:lnSpc>
            </a:pPr>
            <a:r>
              <a:rPr lang="cs-CZ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 	Indie 			3 287 590 km²</a:t>
            </a:r>
          </a:p>
          <a:p>
            <a:pPr fontAlgn="t">
              <a:lnSpc>
                <a:spcPct val="150000"/>
              </a:lnSpc>
            </a:pPr>
            <a:r>
              <a:rPr lang="cs-CZ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	Kazachstán 		2 717 300 km²</a:t>
            </a:r>
          </a:p>
          <a:p>
            <a:pPr fontAlgn="t">
              <a:lnSpc>
                <a:spcPct val="150000"/>
              </a:lnSpc>
            </a:pPr>
            <a:r>
              <a:rPr lang="cs-CZ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 	Saudská Arábie 	1 960 852 km²</a:t>
            </a:r>
          </a:p>
          <a:p>
            <a:pPr fontAlgn="t">
              <a:lnSpc>
                <a:spcPct val="150000"/>
              </a:lnSpc>
            </a:pPr>
            <a:r>
              <a:rPr lang="cs-CZ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 	Indonésie 		1 919 440 km²</a:t>
            </a:r>
          </a:p>
          <a:p>
            <a:pPr fontAlgn="t">
              <a:lnSpc>
                <a:spcPct val="150000"/>
              </a:lnSpc>
            </a:pPr>
            <a:r>
              <a:rPr lang="cs-CZ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 	Irán 			1 648 000 km²</a:t>
            </a:r>
          </a:p>
          <a:p>
            <a:pPr fontAlgn="t">
              <a:lnSpc>
                <a:spcPct val="150000"/>
              </a:lnSpc>
            </a:pPr>
            <a:r>
              <a:rPr lang="cs-CZ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	Mongolsko 		1 565 000 km²</a:t>
            </a:r>
          </a:p>
          <a:p>
            <a:pPr fontAlgn="t">
              <a:lnSpc>
                <a:spcPct val="150000"/>
              </a:lnSpc>
            </a:pPr>
            <a:r>
              <a:rPr lang="cs-CZ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 	Pákistán 		   803 940 km²</a:t>
            </a:r>
          </a:p>
          <a:p>
            <a:pPr fontAlgn="t">
              <a:lnSpc>
                <a:spcPct val="150000"/>
              </a:lnSpc>
            </a:pPr>
            <a:r>
              <a:rPr lang="cs-CZ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  	Turecko 		   780 580 km²</a:t>
            </a:r>
          </a:p>
          <a:p>
            <a:pPr fontAlgn="t">
              <a:lnSpc>
                <a:spcPct val="150000"/>
              </a:lnSpc>
            </a:pPr>
            <a:r>
              <a:rPr lang="cs-CZ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	Myanmar 		   678 500 km²</a:t>
            </a:r>
          </a:p>
          <a:p>
            <a:pPr fontAlgn="t"/>
            <a:endParaRPr lang="cs-CZ" dirty="0"/>
          </a:p>
          <a:p>
            <a:pPr fontAlgn="t"/>
            <a:endParaRPr lang="cs-CZ" dirty="0"/>
          </a:p>
          <a:p>
            <a:pPr fontAlgn="t"/>
            <a:r>
              <a:rPr lang="cs-CZ" dirty="0"/>
              <a:t> </a:t>
            </a:r>
          </a:p>
          <a:p>
            <a:pPr fontAlgn="t"/>
            <a:endParaRPr lang="cs-CZ" dirty="0"/>
          </a:p>
          <a:p>
            <a:pPr fontAlgn="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5688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564494"/>
              </p:ext>
            </p:extLst>
          </p:nvPr>
        </p:nvGraphicFramePr>
        <p:xfrm>
          <a:off x="1115616" y="764704"/>
          <a:ext cx="7632849" cy="6019418"/>
        </p:xfrm>
        <a:graphic>
          <a:graphicData uri="http://schemas.openxmlformats.org/drawingml/2006/table">
            <a:tbl>
              <a:tblPr/>
              <a:tblGrid>
                <a:gridCol w="1157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0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26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6057"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Čína </a:t>
                      </a:r>
                      <a:endParaRPr lang="cs-CZ" sz="20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1 368 050 250</a:t>
                      </a: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0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cs-CZ" sz="20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18,9 %</a:t>
                      </a:r>
                    </a:p>
                    <a:p>
                      <a:endParaRPr lang="cs-CZ" sz="20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20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236"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</a:t>
                      </a: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Indie </a:t>
                      </a:r>
                      <a:endParaRPr lang="cs-CZ" sz="20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1 266 609 584</a:t>
                      </a: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17,5 %</a:t>
                      </a: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20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236"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</a:t>
                      </a: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Indonésie </a:t>
                      </a:r>
                      <a:endParaRPr lang="cs-CZ" sz="20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255 993 674</a:t>
                      </a: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3,5 %</a:t>
                      </a: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20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236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</a:t>
                      </a: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Pákistán</a:t>
                      </a:r>
                      <a:endParaRPr lang="cs-CZ" sz="20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199 085 847</a:t>
                      </a: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2,6 %</a:t>
                      </a: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20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236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</a:t>
                      </a: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Bangladéš</a:t>
                      </a:r>
                      <a:endParaRPr lang="cs-CZ" sz="20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157 914 687</a:t>
                      </a: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2,2 %</a:t>
                      </a: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20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042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</a:t>
                      </a: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Rusko </a:t>
                      </a:r>
                      <a:endParaRPr lang="cs-CZ" sz="20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142 423 773</a:t>
                      </a: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2,03 %</a:t>
                      </a: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20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431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</a:t>
                      </a: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Japonsko </a:t>
                      </a:r>
                      <a:endParaRPr lang="cs-CZ" sz="20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126 919 659</a:t>
                      </a: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1,80 %</a:t>
                      </a: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20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236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</a:t>
                      </a: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Filipíny </a:t>
                      </a:r>
                      <a:endParaRPr lang="cs-CZ" sz="20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92 337 852</a:t>
                      </a: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1,30 %</a:t>
                      </a: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20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236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9.</a:t>
                      </a: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Vietnam </a:t>
                      </a:r>
                      <a:endParaRPr lang="cs-CZ" sz="20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88 780 000</a:t>
                      </a: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1,25 %</a:t>
                      </a: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20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236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10.</a:t>
                      </a: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Írán </a:t>
                      </a:r>
                      <a:endParaRPr lang="cs-CZ" sz="20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77 337 000</a:t>
                      </a: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1,09 %</a:t>
                      </a: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20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618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11.</a:t>
                      </a: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Turecko </a:t>
                      </a:r>
                      <a:endParaRPr lang="cs-CZ" sz="20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75 627 384</a:t>
                      </a: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1,07 %</a:t>
                      </a: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20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618">
                <a:tc>
                  <a:txBody>
                    <a:bodyPr/>
                    <a:lstStyle/>
                    <a:p>
                      <a:endParaRPr lang="cs-CZ" sz="20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0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0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0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20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55" marR="21655" marT="10828" marB="10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2190097" y="332656"/>
            <a:ext cx="4806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cs-CZ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Státy podle počtu obyvatel</a:t>
            </a:r>
          </a:p>
        </p:txBody>
      </p:sp>
    </p:spTree>
    <p:extLst>
      <p:ext uri="{BB962C8B-B14F-4D97-AF65-F5344CB8AC3E}">
        <p14:creationId xmlns:p14="http://schemas.microsoft.com/office/powerpoint/2010/main" val="128434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esela\Desktop\Kaaba_Mirror_li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71" y="116632"/>
            <a:ext cx="5083794" cy="38128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23909" y="4235486"/>
            <a:ext cx="3679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Muslimští poutníci v Mekce</a:t>
            </a:r>
          </a:p>
        </p:txBody>
      </p:sp>
      <p:pic>
        <p:nvPicPr>
          <p:cNvPr id="5123" name="Picture 3" descr="C:\Users\vesela\Desktop\Muhammad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2736305" cy="31515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esela\Desktop\Quran_by_Imam_al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33708"/>
            <a:ext cx="3816424" cy="28505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259632" y="5554106"/>
            <a:ext cx="3384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Korán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Mašhadu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Íránu, </a:t>
            </a:r>
          </a:p>
          <a:p>
            <a:pPr algn="ctr"/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napsaný Alím</a:t>
            </a:r>
          </a:p>
        </p:txBody>
      </p:sp>
      <p:sp>
        <p:nvSpPr>
          <p:cNvPr id="4" name="Obdélník 3"/>
          <p:cNvSpPr/>
          <p:nvPr/>
        </p:nvSpPr>
        <p:spPr>
          <a:xfrm>
            <a:off x="6404294" y="3302686"/>
            <a:ext cx="1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Mohamed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96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vesela\Desktop\372px-Hong_Kong_Bud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812" y="825921"/>
            <a:ext cx="3516577" cy="4536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745895" y="5589240"/>
            <a:ext cx="3036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Gautama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Buddha, </a:t>
            </a:r>
          </a:p>
          <a:p>
            <a:pPr algn="ctr"/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zakladatel buddhismu</a:t>
            </a:r>
          </a:p>
        </p:txBody>
      </p:sp>
      <p:pic>
        <p:nvPicPr>
          <p:cNvPr id="9219" name="Picture 3" descr="C:\Users\vesela\Desktop\640px-Wai_-_ไหว้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0" y="3789039"/>
            <a:ext cx="4896545" cy="27543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vesela\Desktop\640px-IMG_1972_Sak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1" y="355976"/>
            <a:ext cx="4901134" cy="30568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736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esela\Desktop\319px-Shinto_married_cou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275" y="188640"/>
            <a:ext cx="3857834" cy="5804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618466" y="603592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Ženich a nevěsta při šintoistickém svatebním obřadu</a:t>
            </a:r>
          </a:p>
        </p:txBody>
      </p:sp>
      <p:pic>
        <p:nvPicPr>
          <p:cNvPr id="6147" name="Picture 3" descr="C:\Users\vesela\Desktop\640px-Traditional_wedding_at_Meji-jingu_72570539_f30636e2ef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366946" cy="32752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vesela\Desktop\566px-Itsukushima_torii_ang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37615"/>
            <a:ext cx="3240360" cy="27483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51520" y="6400203"/>
            <a:ext cx="4406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Brána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torii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 svatyni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Icukušima</a:t>
            </a: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814558" y="3046856"/>
            <a:ext cx="2803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Šintoistická svatyně</a:t>
            </a:r>
          </a:p>
          <a:p>
            <a:pPr algn="ctr"/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382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vesela\Desktop\640px-12BCM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68" y="179752"/>
            <a:ext cx="4827466" cy="32060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130899" y="364418"/>
            <a:ext cx="2438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Hinduističtí kněží</a:t>
            </a:r>
          </a:p>
        </p:txBody>
      </p:sp>
      <p:pic>
        <p:nvPicPr>
          <p:cNvPr id="10243" name="Picture 3" descr="C:\Users\vesela\Desktop\640px-A_day_of_devotion_–_Thaipusam_in_Singapore_(431610840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68" y="3501008"/>
            <a:ext cx="4827466" cy="32283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158903" y="5849529"/>
            <a:ext cx="2903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Hinduistický festival </a:t>
            </a:r>
          </a:p>
          <a:p>
            <a:pPr algn="ctr"/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Singapuru</a:t>
            </a:r>
          </a:p>
        </p:txBody>
      </p:sp>
      <p:pic>
        <p:nvPicPr>
          <p:cNvPr id="10244" name="Picture 4" descr="C:\Users\vesela\Desktop\489px-Vishnu_Shi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54" y="1412776"/>
            <a:ext cx="3623266" cy="35565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678099" y="5115183"/>
            <a:ext cx="2805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Bohové Višnu a Šiva</a:t>
            </a:r>
          </a:p>
        </p:txBody>
      </p:sp>
    </p:spTree>
    <p:extLst>
      <p:ext uri="{BB962C8B-B14F-4D97-AF65-F5344CB8AC3E}">
        <p14:creationId xmlns:p14="http://schemas.microsoft.com/office/powerpoint/2010/main" val="958203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452</Words>
  <Application>Microsoft Office PowerPoint</Application>
  <PresentationFormat>Předvádění na obrazovce (4:3)</PresentationFormat>
  <Paragraphs>100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Veselá Eva</dc:creator>
  <cp:lastModifiedBy>Veselá Eva</cp:lastModifiedBy>
  <cp:revision>22</cp:revision>
  <dcterms:created xsi:type="dcterms:W3CDTF">2015-04-11T18:57:57Z</dcterms:created>
  <dcterms:modified xsi:type="dcterms:W3CDTF">2020-04-25T16:39:07Z</dcterms:modified>
</cp:coreProperties>
</file>