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61" r:id="rId4"/>
    <p:sldId id="262" r:id="rId5"/>
    <p:sldId id="263" r:id="rId6"/>
    <p:sldId id="264" r:id="rId7"/>
    <p:sldId id="260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8977C"/>
    <a:srgbClr val="FFCC99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53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2F96F8-7ED1-46B5-80C1-E02F7504E4F5}" type="datetimeFigureOut">
              <a:rPr lang="cs-CZ" smtClean="0"/>
              <a:t>23.4.2015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9E75F2-11C4-4858-AB71-7C4AE651EAFE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06071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E150F-2C5E-484D-9E36-64A39A11BC46}" type="datetimeFigureOut">
              <a:rPr lang="cs-CZ" smtClean="0"/>
              <a:t>23.4.2015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6472-B324-413C-82A2-1FA1783314AD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8981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E150F-2C5E-484D-9E36-64A39A11BC46}" type="datetimeFigureOut">
              <a:rPr lang="cs-CZ" smtClean="0"/>
              <a:t>23.4.2015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6472-B324-413C-82A2-1FA1783314AD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1755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E150F-2C5E-484D-9E36-64A39A11BC46}" type="datetimeFigureOut">
              <a:rPr lang="cs-CZ" smtClean="0"/>
              <a:t>23.4.2015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6472-B324-413C-82A2-1FA1783314AD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1796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E150F-2C5E-484D-9E36-64A39A11BC46}" type="datetimeFigureOut">
              <a:rPr lang="cs-CZ" smtClean="0"/>
              <a:t>23.4.2015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6472-B324-413C-82A2-1FA1783314AD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1507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E150F-2C5E-484D-9E36-64A39A11BC46}" type="datetimeFigureOut">
              <a:rPr lang="cs-CZ" smtClean="0"/>
              <a:t>23.4.2015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6472-B324-413C-82A2-1FA1783314AD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8136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E150F-2C5E-484D-9E36-64A39A11BC46}" type="datetimeFigureOut">
              <a:rPr lang="cs-CZ" smtClean="0"/>
              <a:t>23.4.2015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6472-B324-413C-82A2-1FA1783314AD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8322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E150F-2C5E-484D-9E36-64A39A11BC46}" type="datetimeFigureOut">
              <a:rPr lang="cs-CZ" smtClean="0"/>
              <a:t>23.4.2015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6472-B324-413C-82A2-1FA1783314AD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1814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E150F-2C5E-484D-9E36-64A39A11BC46}" type="datetimeFigureOut">
              <a:rPr lang="cs-CZ" smtClean="0"/>
              <a:t>23.4.2015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6472-B324-413C-82A2-1FA1783314AD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963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E150F-2C5E-484D-9E36-64A39A11BC46}" type="datetimeFigureOut">
              <a:rPr lang="cs-CZ" smtClean="0"/>
              <a:t>23.4.2015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6472-B324-413C-82A2-1FA1783314AD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9564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E150F-2C5E-484D-9E36-64A39A11BC46}" type="datetimeFigureOut">
              <a:rPr lang="cs-CZ" smtClean="0"/>
              <a:t>23.4.2015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6472-B324-413C-82A2-1FA1783314AD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5442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CE150F-2C5E-484D-9E36-64A39A11BC46}" type="datetimeFigureOut">
              <a:rPr lang="cs-CZ" smtClean="0"/>
              <a:t>23.4.2015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026472-B324-413C-82A2-1FA1783314AD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17974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2D050"/>
            </a:gs>
            <a:gs pos="35000">
              <a:srgbClr val="92D050"/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E150F-2C5E-484D-9E36-64A39A11BC46}" type="datetimeFigureOut">
              <a:rPr lang="cs-CZ" smtClean="0"/>
              <a:t>23.4.2015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026472-B324-413C-82A2-1FA1783314AD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72898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s.wikipedia.org/wiki/Soubor:Earth's_magnetic_field,_schematic.svg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646238" y="171450"/>
            <a:ext cx="702945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sz="1100" dirty="0">
                <a:solidFill>
                  <a:srgbClr val="000000"/>
                </a:solidFill>
                <a:latin typeface="Times New Roman - 16"/>
              </a:rPr>
              <a:t>Projekt: ZŠ Červená Voda – moderní škola, registrační číslo projektu CZ.1.07/1.4.00/21.2543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708025" y="434975"/>
            <a:ext cx="772795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cs-CZ" sz="1100" dirty="0">
                <a:solidFill>
                  <a:srgbClr val="000000"/>
                </a:solidFill>
                <a:latin typeface="Times New Roman - 16"/>
              </a:rPr>
              <a:t>Příjemce: Základní škola a mateřská škola Červená Voda, Červená Voda 341, 561 61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6688" y="5292725"/>
            <a:ext cx="6272212" cy="1208088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988" y="4868863"/>
            <a:ext cx="7566025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cs-CZ" sz="900" b="1" dirty="0">
                <a:solidFill>
                  <a:srgbClr val="000000"/>
                </a:solidFill>
                <a:latin typeface="Times New Roman - 14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513"/>
            <a:ext cx="93043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cs-CZ" sz="900" b="1" dirty="0">
                <a:solidFill>
                  <a:srgbClr val="FF0000"/>
                </a:solidFill>
                <a:latin typeface="Times New Roman - 14"/>
              </a:rPr>
              <a:t>Materiál je určen k bezplatnému používání pro potřeby výuky a vzdělávání na všech typech škol a školských zařízení.</a:t>
            </a:r>
          </a:p>
          <a:p>
            <a:pPr algn="ctr" eaLnBrk="1" hangingPunct="1"/>
            <a:r>
              <a:rPr lang="cs-CZ" sz="900" b="1" dirty="0">
                <a:solidFill>
                  <a:srgbClr val="FF0000"/>
                </a:solidFill>
                <a:latin typeface="Times New Roman - 14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20675" y="1165225"/>
            <a:ext cx="171450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sz="1100" b="1" dirty="0">
                <a:solidFill>
                  <a:srgbClr val="000000"/>
                </a:solidFill>
                <a:latin typeface="Arial - 16"/>
              </a:rPr>
              <a:t>Autor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31788" y="903288"/>
            <a:ext cx="194310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sz="1100" b="1" dirty="0">
                <a:solidFill>
                  <a:srgbClr val="000000"/>
                </a:solidFill>
                <a:latin typeface="Arial - 16"/>
              </a:rPr>
              <a:t>Název materiálu:	</a:t>
            </a:r>
          </a:p>
        </p:txBody>
      </p:sp>
      <p:sp>
        <p:nvSpPr>
          <p:cNvPr id="2057" name="TextovéPole 8"/>
          <p:cNvSpPr txBox="1">
            <a:spLocks noChangeArrowheads="1"/>
          </p:cNvSpPr>
          <p:nvPr/>
        </p:nvSpPr>
        <p:spPr bwMode="auto">
          <a:xfrm>
            <a:off x="320675" y="2171700"/>
            <a:ext cx="77628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sz="1100" dirty="0">
                <a:solidFill>
                  <a:srgbClr val="000000"/>
                </a:solidFill>
                <a:latin typeface="Arial - 16"/>
              </a:rPr>
              <a:t>Sada:</a:t>
            </a:r>
          </a:p>
        </p:txBody>
      </p:sp>
      <p:sp>
        <p:nvSpPr>
          <p:cNvPr id="2058" name="TextovéPole 9"/>
          <p:cNvSpPr txBox="1">
            <a:spLocks noChangeArrowheads="1"/>
          </p:cNvSpPr>
          <p:nvPr/>
        </p:nvSpPr>
        <p:spPr bwMode="auto">
          <a:xfrm>
            <a:off x="5943600" y="1908175"/>
            <a:ext cx="105092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sz="1100" dirty="0">
                <a:solidFill>
                  <a:srgbClr val="000000"/>
                </a:solidFill>
                <a:latin typeface="Arial - 16"/>
              </a:rPr>
              <a:t>Předmět: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20675" y="1646238"/>
            <a:ext cx="1987550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sz="1100" b="1" dirty="0">
                <a:solidFill>
                  <a:srgbClr val="000000"/>
                </a:solidFill>
                <a:latin typeface="Arial - 16"/>
              </a:rPr>
              <a:t>Zařazení materiálu:</a:t>
            </a:r>
          </a:p>
        </p:txBody>
      </p:sp>
      <p:sp>
        <p:nvSpPr>
          <p:cNvPr id="2060" name="TextovéPole 11"/>
          <p:cNvSpPr txBox="1">
            <a:spLocks noChangeArrowheads="1"/>
          </p:cNvSpPr>
          <p:nvPr/>
        </p:nvSpPr>
        <p:spPr bwMode="auto">
          <a:xfrm>
            <a:off x="320675" y="1908175"/>
            <a:ext cx="102870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sz="1100" dirty="0">
                <a:solidFill>
                  <a:srgbClr val="000000"/>
                </a:solidFill>
                <a:latin typeface="Arial - 16"/>
              </a:rPr>
              <a:t>Šablona:</a:t>
            </a:r>
          </a:p>
        </p:txBody>
      </p:sp>
      <p:sp>
        <p:nvSpPr>
          <p:cNvPr id="2061" name="TextovéPole 12"/>
          <p:cNvSpPr txBox="1">
            <a:spLocks noChangeArrowheads="1"/>
          </p:cNvSpPr>
          <p:nvPr/>
        </p:nvSpPr>
        <p:spPr bwMode="auto">
          <a:xfrm>
            <a:off x="5943600" y="2182813"/>
            <a:ext cx="1235075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sz="1100" dirty="0">
                <a:solidFill>
                  <a:srgbClr val="000000"/>
                </a:solidFill>
                <a:latin typeface="Arial - 16"/>
              </a:rPr>
              <a:t>Číslo DUM:</a:t>
            </a: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20675" y="2651125"/>
            <a:ext cx="276542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sz="1100" b="1" dirty="0">
                <a:solidFill>
                  <a:srgbClr val="000000"/>
                </a:solidFill>
                <a:latin typeface="Arial - 16"/>
              </a:rPr>
              <a:t>Ověření materiálu ve výuce:</a:t>
            </a: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20675" y="2914650"/>
            <a:ext cx="3531245" cy="25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sz="1100" dirty="0">
                <a:solidFill>
                  <a:srgbClr val="000000"/>
                </a:solidFill>
                <a:latin typeface="Arial - 16"/>
              </a:rPr>
              <a:t>Datum ověření</a:t>
            </a:r>
            <a:r>
              <a:rPr lang="cs-CZ" sz="1100" dirty="0" smtClean="0">
                <a:solidFill>
                  <a:srgbClr val="000000"/>
                </a:solidFill>
                <a:latin typeface="Arial - 16"/>
              </a:rPr>
              <a:t>:	24. 4. 2013</a:t>
            </a:r>
            <a:endParaRPr lang="cs-CZ" sz="1100" dirty="0">
              <a:solidFill>
                <a:srgbClr val="000000"/>
              </a:solidFill>
              <a:latin typeface="Arial - 16"/>
            </a:endParaRPr>
          </a:p>
        </p:txBody>
      </p:sp>
      <p:sp>
        <p:nvSpPr>
          <p:cNvPr id="2064" name="TextovéPole 15"/>
          <p:cNvSpPr txBox="1">
            <a:spLocks noChangeArrowheads="1"/>
          </p:cNvSpPr>
          <p:nvPr/>
        </p:nvSpPr>
        <p:spPr bwMode="auto">
          <a:xfrm>
            <a:off x="320675" y="3429000"/>
            <a:ext cx="77628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sz="1100" dirty="0">
                <a:solidFill>
                  <a:srgbClr val="000000"/>
                </a:solidFill>
                <a:latin typeface="Arial - 16"/>
              </a:rPr>
              <a:t>Třída:</a:t>
            </a: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20675" y="3178175"/>
            <a:ext cx="157638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sz="1100" dirty="0">
                <a:solidFill>
                  <a:srgbClr val="000000"/>
                </a:solidFill>
                <a:latin typeface="Arial - 16"/>
              </a:rPr>
              <a:t>Ověřující učitel:</a:t>
            </a: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60587" y="886461"/>
            <a:ext cx="4833937" cy="2523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sz="1100" dirty="0" smtClean="0">
                <a:solidFill>
                  <a:srgbClr val="000000"/>
                </a:solidFill>
                <a:latin typeface="Arial - 16"/>
              </a:rPr>
              <a:t>MAGNETISMUS</a:t>
            </a:r>
            <a:endParaRPr lang="cs-CZ" sz="1100" dirty="0">
              <a:solidFill>
                <a:srgbClr val="000000"/>
              </a:solidFill>
              <a:latin typeface="Arial - 16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60588" y="1165225"/>
            <a:ext cx="160020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sz="1100" dirty="0">
                <a:solidFill>
                  <a:srgbClr val="000000"/>
                </a:solidFill>
                <a:latin typeface="Arial - 16"/>
              </a:rPr>
              <a:t>Ing. Ladislav Drážný</a:t>
            </a:r>
          </a:p>
        </p:txBody>
      </p:sp>
      <p:sp>
        <p:nvSpPr>
          <p:cNvPr id="2068" name="TextovéPole 19"/>
          <p:cNvSpPr txBox="1">
            <a:spLocks noChangeArrowheads="1"/>
          </p:cNvSpPr>
          <p:nvPr/>
        </p:nvSpPr>
        <p:spPr bwMode="auto">
          <a:xfrm>
            <a:off x="1120775" y="1908175"/>
            <a:ext cx="466248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sz="1100" dirty="0">
                <a:solidFill>
                  <a:srgbClr val="000000"/>
                </a:solidFill>
                <a:latin typeface="Arial - 16"/>
              </a:rPr>
              <a:t>Inovace a zkvalitnění výuky prostřednictvím ICT (III/2)</a:t>
            </a:r>
          </a:p>
        </p:txBody>
      </p:sp>
      <p:sp>
        <p:nvSpPr>
          <p:cNvPr id="2069" name="TextovéPole 20"/>
          <p:cNvSpPr txBox="1">
            <a:spLocks noChangeArrowheads="1"/>
          </p:cNvSpPr>
          <p:nvPr/>
        </p:nvSpPr>
        <p:spPr bwMode="auto">
          <a:xfrm>
            <a:off x="7246938" y="1908175"/>
            <a:ext cx="162242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sz="1100" dirty="0">
                <a:solidFill>
                  <a:srgbClr val="000000"/>
                </a:solidFill>
                <a:latin typeface="Arial - 16"/>
              </a:rPr>
              <a:t>Fyzika, </a:t>
            </a:r>
            <a:r>
              <a:rPr lang="cs-CZ" sz="1100" dirty="0" smtClean="0">
                <a:solidFill>
                  <a:srgbClr val="000000"/>
                </a:solidFill>
                <a:latin typeface="Arial - 16"/>
              </a:rPr>
              <a:t>8. </a:t>
            </a:r>
            <a:r>
              <a:rPr lang="cs-CZ" sz="1100" dirty="0">
                <a:solidFill>
                  <a:srgbClr val="000000"/>
                </a:solidFill>
                <a:latin typeface="Arial - 16"/>
              </a:rPr>
              <a:t>ročník</a:t>
            </a:r>
          </a:p>
        </p:txBody>
      </p:sp>
      <p:sp>
        <p:nvSpPr>
          <p:cNvPr id="2070" name="TextovéPole 21"/>
          <p:cNvSpPr txBox="1">
            <a:spLocks noChangeArrowheads="1"/>
          </p:cNvSpPr>
          <p:nvPr/>
        </p:nvSpPr>
        <p:spPr bwMode="auto">
          <a:xfrm>
            <a:off x="1120775" y="2171700"/>
            <a:ext cx="84455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sz="1100" dirty="0" smtClean="0">
                <a:solidFill>
                  <a:srgbClr val="000000"/>
                </a:solidFill>
                <a:latin typeface="Arial - 16"/>
              </a:rPr>
              <a:t>52-1</a:t>
            </a:r>
            <a:endParaRPr lang="cs-CZ" sz="1100" dirty="0">
              <a:solidFill>
                <a:srgbClr val="000000"/>
              </a:solidFill>
              <a:latin typeface="Arial - 16"/>
            </a:endParaRPr>
          </a:p>
        </p:txBody>
      </p:sp>
      <p:sp>
        <p:nvSpPr>
          <p:cNvPr id="2071" name="TextovéPole 22"/>
          <p:cNvSpPr txBox="1">
            <a:spLocks noChangeArrowheads="1"/>
          </p:cNvSpPr>
          <p:nvPr/>
        </p:nvSpPr>
        <p:spPr bwMode="auto">
          <a:xfrm>
            <a:off x="7246938" y="2149475"/>
            <a:ext cx="1189037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sz="1100" dirty="0" smtClean="0">
                <a:solidFill>
                  <a:srgbClr val="000000"/>
                </a:solidFill>
                <a:latin typeface="Arial - 16"/>
              </a:rPr>
              <a:t>52–1-20</a:t>
            </a:r>
            <a:endParaRPr lang="cs-CZ" sz="1100" dirty="0">
              <a:solidFill>
                <a:srgbClr val="000000"/>
              </a:solidFill>
              <a:latin typeface="Arial - 16"/>
            </a:endParaRPr>
          </a:p>
        </p:txBody>
      </p:sp>
      <p:sp>
        <p:nvSpPr>
          <p:cNvPr id="2072" name="TextovéPole 23"/>
          <p:cNvSpPr txBox="1">
            <a:spLocks noChangeArrowheads="1"/>
          </p:cNvSpPr>
          <p:nvPr/>
        </p:nvSpPr>
        <p:spPr bwMode="auto">
          <a:xfrm>
            <a:off x="2160588" y="3165475"/>
            <a:ext cx="160020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sz="1100" dirty="0">
                <a:solidFill>
                  <a:srgbClr val="000000"/>
                </a:solidFill>
                <a:latin typeface="Arial - 16"/>
              </a:rPr>
              <a:t>Ing. Ladislav Drážný</a:t>
            </a:r>
          </a:p>
        </p:txBody>
      </p:sp>
      <p:sp>
        <p:nvSpPr>
          <p:cNvPr id="2073" name="TextovéPole 24"/>
          <p:cNvSpPr txBox="1">
            <a:spLocks noChangeArrowheads="1"/>
          </p:cNvSpPr>
          <p:nvPr/>
        </p:nvSpPr>
        <p:spPr bwMode="auto">
          <a:xfrm>
            <a:off x="2160588" y="3429000"/>
            <a:ext cx="661987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sz="1100" dirty="0" smtClean="0">
                <a:solidFill>
                  <a:srgbClr val="000000"/>
                </a:solidFill>
                <a:latin typeface="Arial - 16"/>
              </a:rPr>
              <a:t>8.</a:t>
            </a:r>
            <a:endParaRPr lang="cs-CZ" sz="1100" dirty="0">
              <a:solidFill>
                <a:srgbClr val="000000"/>
              </a:solidFill>
              <a:latin typeface="Arial - 16"/>
            </a:endParaRPr>
          </a:p>
        </p:txBody>
      </p:sp>
    </p:spTree>
    <p:extLst>
      <p:ext uri="{BB962C8B-B14F-4D97-AF65-F5344CB8AC3E}">
        <p14:creationId xmlns:p14="http://schemas.microsoft.com/office/powerpoint/2010/main" val="2146359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ovéPole 1"/>
          <p:cNvSpPr txBox="1">
            <a:spLocks noChangeArrowheads="1"/>
          </p:cNvSpPr>
          <p:nvPr/>
        </p:nvSpPr>
        <p:spPr bwMode="auto">
          <a:xfrm>
            <a:off x="107950" y="404813"/>
            <a:ext cx="8891588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cs-CZ" u="sng" dirty="0"/>
              <a:t>ANOTACE</a:t>
            </a:r>
          </a:p>
          <a:p>
            <a:pPr eaLnBrk="1" hangingPunct="1"/>
            <a:endParaRPr lang="cs-CZ" dirty="0"/>
          </a:p>
          <a:p>
            <a:pPr eaLnBrk="1" hangingPunct="1"/>
            <a:r>
              <a:rPr lang="cs-CZ" dirty="0"/>
              <a:t>TÉMA:	</a:t>
            </a:r>
            <a:r>
              <a:rPr lang="cs-CZ" dirty="0" smtClean="0"/>
              <a:t>MAGNETISMUS</a:t>
            </a:r>
          </a:p>
          <a:p>
            <a:pPr eaLnBrk="1" hangingPunct="1"/>
            <a:r>
              <a:rPr lang="cs-CZ" dirty="0" smtClean="0"/>
              <a:t>ROČNÍK</a:t>
            </a:r>
            <a:r>
              <a:rPr lang="cs-CZ" dirty="0"/>
              <a:t>:	</a:t>
            </a:r>
            <a:r>
              <a:rPr lang="cs-CZ" dirty="0" smtClean="0"/>
              <a:t>8.</a:t>
            </a:r>
            <a:endParaRPr lang="cs-CZ" dirty="0"/>
          </a:p>
          <a:p>
            <a:pPr eaLnBrk="1" hangingPunct="1"/>
            <a:r>
              <a:rPr lang="cs-CZ" dirty="0"/>
              <a:t>TYP:		PREZENTACE</a:t>
            </a:r>
          </a:p>
          <a:p>
            <a:pPr eaLnBrk="1" hangingPunct="1"/>
            <a:r>
              <a:rPr lang="cs-CZ" dirty="0"/>
              <a:t>CÍL:		</a:t>
            </a:r>
            <a:r>
              <a:rPr lang="cs-CZ" dirty="0" smtClean="0"/>
              <a:t>Porozumět co je to magnetismus, základní pojmy, 			magnet, póly, netečné pásmo, siločáry, feromagnetické 		látky.</a:t>
            </a:r>
            <a:endParaRPr lang="cs-CZ" dirty="0"/>
          </a:p>
          <a:p>
            <a:pPr eaLnBrk="1" hangingPunct="1"/>
            <a:r>
              <a:rPr lang="cs-CZ" dirty="0"/>
              <a:t>METODIKA:	</a:t>
            </a:r>
            <a:r>
              <a:rPr lang="cs-CZ" dirty="0" smtClean="0"/>
              <a:t>Pustit prezentaci.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43116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115616" y="260648"/>
            <a:ext cx="6912768" cy="400110"/>
          </a:xfrm>
          <a:prstGeom prst="rect">
            <a:avLst/>
          </a:prstGeom>
          <a:solidFill>
            <a:srgbClr val="CCFF33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MAGNETISMUS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539552" y="980728"/>
            <a:ext cx="8208912" cy="369332"/>
          </a:xfrm>
          <a:prstGeom prst="rect">
            <a:avLst/>
          </a:prstGeom>
          <a:solidFill>
            <a:srgbClr val="FFCC99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Magnetické pole vzniká okolo magnetu.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539552" y="1475492"/>
            <a:ext cx="8208912" cy="369332"/>
          </a:xfrm>
          <a:prstGeom prst="rect">
            <a:avLst/>
          </a:prstGeom>
          <a:solidFill>
            <a:srgbClr val="FFCC99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Magnetické pole je neviditelné.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539552" y="1988840"/>
            <a:ext cx="8208912" cy="369332"/>
          </a:xfrm>
          <a:prstGeom prst="rect">
            <a:avLst/>
          </a:prstGeom>
          <a:solidFill>
            <a:srgbClr val="FFCC99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Magnetické pole se projevuje silovými účinky.</a:t>
            </a: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539552" y="2564904"/>
            <a:ext cx="3312368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Na jaké látky působí magnet?</a:t>
            </a:r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539552" y="3131676"/>
            <a:ext cx="8208912" cy="369332"/>
          </a:xfrm>
          <a:prstGeom prst="rect">
            <a:avLst/>
          </a:prstGeom>
          <a:solidFill>
            <a:srgbClr val="FFCC99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Magnet působí na FEROMAGNETICKÉ LÁTKY – železo, kobalt, nikl, ferity</a:t>
            </a:r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539552" y="3645024"/>
            <a:ext cx="8208912" cy="369332"/>
          </a:xfrm>
          <a:prstGeom prst="rect">
            <a:avLst/>
          </a:prstGeom>
          <a:solidFill>
            <a:srgbClr val="FFCC99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Magnet </a:t>
            </a:r>
            <a:r>
              <a:rPr lang="cs-CZ" b="1" dirty="0" smtClean="0"/>
              <a:t>nepůsobí</a:t>
            </a:r>
            <a:r>
              <a:rPr lang="cs-CZ" dirty="0" smtClean="0"/>
              <a:t> na měď, hliník, zlato ...</a:t>
            </a:r>
            <a:endParaRPr lang="cs-CZ" dirty="0"/>
          </a:p>
        </p:txBody>
      </p:sp>
      <p:grpSp>
        <p:nvGrpSpPr>
          <p:cNvPr id="4" name="Skupina 3"/>
          <p:cNvGrpSpPr/>
          <p:nvPr/>
        </p:nvGrpSpPr>
        <p:grpSpPr>
          <a:xfrm>
            <a:off x="-25856" y="4365104"/>
            <a:ext cx="8774320" cy="1876132"/>
            <a:chOff x="-25856" y="4365104"/>
            <a:chExt cx="8774320" cy="1876132"/>
          </a:xfrm>
        </p:grpSpPr>
        <p:sp>
          <p:nvSpPr>
            <p:cNvPr id="5" name="Obdélník 4"/>
            <p:cNvSpPr/>
            <p:nvPr/>
          </p:nvSpPr>
          <p:spPr>
            <a:xfrm>
              <a:off x="2205256" y="4912960"/>
              <a:ext cx="4320480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sp>
          <p:nvSpPr>
            <p:cNvPr id="11" name="TextovéPole 10"/>
            <p:cNvSpPr txBox="1"/>
            <p:nvPr/>
          </p:nvSpPr>
          <p:spPr>
            <a:xfrm>
              <a:off x="3285376" y="5871904"/>
              <a:ext cx="21602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dirty="0" smtClean="0"/>
                <a:t>NETEČNÉ PÁSMO</a:t>
              </a:r>
              <a:endParaRPr lang="cs-CZ" dirty="0"/>
            </a:p>
          </p:txBody>
        </p:sp>
        <p:cxnSp>
          <p:nvCxnSpPr>
            <p:cNvPr id="13" name="Přímá spojnice se šipkou 12"/>
            <p:cNvCxnSpPr>
              <a:endCxn id="5" idx="2"/>
            </p:cNvCxnSpPr>
            <p:nvPr/>
          </p:nvCxnSpPr>
          <p:spPr>
            <a:xfrm flipV="1">
              <a:off x="4365496" y="5273000"/>
              <a:ext cx="0" cy="460256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ovéPole 14"/>
            <p:cNvSpPr txBox="1"/>
            <p:nvPr/>
          </p:nvSpPr>
          <p:spPr>
            <a:xfrm>
              <a:off x="-25856" y="4492814"/>
              <a:ext cx="199189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dirty="0" smtClean="0"/>
                <a:t>SEVERNÍ PÓL</a:t>
              </a:r>
            </a:p>
            <a:p>
              <a:pPr algn="ctr"/>
              <a:r>
                <a:rPr lang="cs-CZ" dirty="0" smtClean="0"/>
                <a:t>N</a:t>
              </a:r>
            </a:p>
            <a:p>
              <a:pPr algn="ctr"/>
              <a:r>
                <a:rPr lang="cs-CZ" dirty="0" smtClean="0"/>
                <a:t>anglicky north</a:t>
              </a:r>
            </a:p>
            <a:p>
              <a:pPr algn="ctr"/>
              <a:r>
                <a:rPr lang="cs-CZ" dirty="0" smtClean="0"/>
                <a:t>německy nord</a:t>
              </a:r>
              <a:endParaRPr lang="cs-CZ" dirty="0"/>
            </a:p>
          </p:txBody>
        </p:sp>
        <p:sp>
          <p:nvSpPr>
            <p:cNvPr id="16" name="TextovéPole 15"/>
            <p:cNvSpPr txBox="1"/>
            <p:nvPr/>
          </p:nvSpPr>
          <p:spPr>
            <a:xfrm>
              <a:off x="6756568" y="4492815"/>
              <a:ext cx="199189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dirty="0" smtClean="0"/>
                <a:t>JIŽNÍ PÓL</a:t>
              </a:r>
            </a:p>
            <a:p>
              <a:pPr algn="ctr"/>
              <a:r>
                <a:rPr lang="cs-CZ" dirty="0" smtClean="0"/>
                <a:t>S</a:t>
              </a:r>
            </a:p>
            <a:p>
              <a:pPr algn="ctr"/>
              <a:r>
                <a:rPr lang="cs-CZ" dirty="0" smtClean="0"/>
                <a:t>anglicky south</a:t>
              </a:r>
            </a:p>
            <a:p>
              <a:pPr algn="ctr"/>
              <a:r>
                <a:rPr lang="cs-CZ" dirty="0" smtClean="0"/>
                <a:t>německy süd</a:t>
              </a:r>
              <a:endParaRPr lang="cs-CZ" dirty="0"/>
            </a:p>
          </p:txBody>
        </p:sp>
        <p:sp>
          <p:nvSpPr>
            <p:cNvPr id="14" name="TextovéPole 13"/>
            <p:cNvSpPr txBox="1"/>
            <p:nvPr/>
          </p:nvSpPr>
          <p:spPr>
            <a:xfrm>
              <a:off x="2987824" y="4365104"/>
              <a:ext cx="30243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dirty="0" smtClean="0"/>
                <a:t>TYČOVÝ MAGNET</a:t>
              </a:r>
              <a:endParaRPr lang="cs-CZ" dirty="0"/>
            </a:p>
          </p:txBody>
        </p:sp>
      </p:grpSp>
    </p:spTree>
    <p:extLst>
      <p:ext uri="{BB962C8B-B14F-4D97-AF65-F5344CB8AC3E}">
        <p14:creationId xmlns:p14="http://schemas.microsoft.com/office/powerpoint/2010/main" val="558723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115616" y="260648"/>
            <a:ext cx="6912768" cy="400110"/>
          </a:xfrm>
          <a:prstGeom prst="rect">
            <a:avLst/>
          </a:prstGeom>
          <a:solidFill>
            <a:srgbClr val="CCFF33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MAGNETISMUS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539552" y="908720"/>
            <a:ext cx="8208912" cy="369332"/>
          </a:xfrm>
          <a:prstGeom prst="rect">
            <a:avLst/>
          </a:prstGeom>
          <a:solidFill>
            <a:srgbClr val="FFCC99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Magnety působí také silově na sebe.</a:t>
            </a:r>
            <a:endParaRPr lang="cs-CZ" dirty="0"/>
          </a:p>
        </p:txBody>
      </p:sp>
      <p:grpSp>
        <p:nvGrpSpPr>
          <p:cNvPr id="7" name="Skupina 6"/>
          <p:cNvGrpSpPr/>
          <p:nvPr/>
        </p:nvGrpSpPr>
        <p:grpSpPr>
          <a:xfrm>
            <a:off x="4644400" y="2348880"/>
            <a:ext cx="1944216" cy="360040"/>
            <a:chOff x="899592" y="1700808"/>
            <a:chExt cx="1944216" cy="360040"/>
          </a:xfrm>
        </p:grpSpPr>
        <p:sp>
          <p:nvSpPr>
            <p:cNvPr id="4" name="Obdélník 3"/>
            <p:cNvSpPr/>
            <p:nvPr/>
          </p:nvSpPr>
          <p:spPr>
            <a:xfrm>
              <a:off x="899592" y="1700808"/>
              <a:ext cx="1944216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5" name="Obdélník 4"/>
            <p:cNvSpPr/>
            <p:nvPr/>
          </p:nvSpPr>
          <p:spPr>
            <a:xfrm>
              <a:off x="899592" y="1700808"/>
              <a:ext cx="432048" cy="36004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 smtClean="0"/>
                <a:t>N</a:t>
              </a:r>
              <a:endParaRPr lang="cs-CZ" dirty="0"/>
            </a:p>
          </p:txBody>
        </p:sp>
        <p:sp>
          <p:nvSpPr>
            <p:cNvPr id="6" name="Obdélník 5"/>
            <p:cNvSpPr/>
            <p:nvPr/>
          </p:nvSpPr>
          <p:spPr>
            <a:xfrm>
              <a:off x="2411760" y="1700808"/>
              <a:ext cx="432048" cy="360040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/>
                <a:t>S</a:t>
              </a:r>
            </a:p>
          </p:txBody>
        </p:sp>
      </p:grpSp>
      <p:grpSp>
        <p:nvGrpSpPr>
          <p:cNvPr id="9" name="Skupina 8"/>
          <p:cNvGrpSpPr/>
          <p:nvPr/>
        </p:nvGrpSpPr>
        <p:grpSpPr>
          <a:xfrm rot="10800000">
            <a:off x="4644400" y="1694736"/>
            <a:ext cx="1944216" cy="360040"/>
            <a:chOff x="899592" y="1700808"/>
            <a:chExt cx="1944216" cy="360040"/>
          </a:xfrm>
        </p:grpSpPr>
        <p:sp>
          <p:nvSpPr>
            <p:cNvPr id="10" name="Obdélník 9"/>
            <p:cNvSpPr/>
            <p:nvPr/>
          </p:nvSpPr>
          <p:spPr>
            <a:xfrm>
              <a:off x="899592" y="1700808"/>
              <a:ext cx="1944216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" name="Obdélník 10"/>
            <p:cNvSpPr/>
            <p:nvPr/>
          </p:nvSpPr>
          <p:spPr>
            <a:xfrm>
              <a:off x="899592" y="1700808"/>
              <a:ext cx="432048" cy="36004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 smtClean="0"/>
                <a:t>N</a:t>
              </a:r>
              <a:endParaRPr lang="cs-CZ" dirty="0"/>
            </a:p>
          </p:txBody>
        </p:sp>
        <p:sp>
          <p:nvSpPr>
            <p:cNvPr id="12" name="Obdélník 11"/>
            <p:cNvSpPr/>
            <p:nvPr/>
          </p:nvSpPr>
          <p:spPr>
            <a:xfrm>
              <a:off x="2411760" y="1700808"/>
              <a:ext cx="432048" cy="360040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/>
                <a:t>S</a:t>
              </a:r>
            </a:p>
          </p:txBody>
        </p:sp>
      </p:grpSp>
      <p:grpSp>
        <p:nvGrpSpPr>
          <p:cNvPr id="13" name="Skupina 12"/>
          <p:cNvGrpSpPr/>
          <p:nvPr/>
        </p:nvGrpSpPr>
        <p:grpSpPr>
          <a:xfrm rot="10800000">
            <a:off x="2051720" y="2348880"/>
            <a:ext cx="1944216" cy="360040"/>
            <a:chOff x="899592" y="1700808"/>
            <a:chExt cx="1944216" cy="360040"/>
          </a:xfrm>
        </p:grpSpPr>
        <p:sp>
          <p:nvSpPr>
            <p:cNvPr id="14" name="Obdélník 13"/>
            <p:cNvSpPr/>
            <p:nvPr/>
          </p:nvSpPr>
          <p:spPr>
            <a:xfrm>
              <a:off x="899592" y="1700808"/>
              <a:ext cx="1944216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" name="Obdélník 14"/>
            <p:cNvSpPr/>
            <p:nvPr/>
          </p:nvSpPr>
          <p:spPr>
            <a:xfrm>
              <a:off x="899592" y="1700808"/>
              <a:ext cx="432048" cy="36004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 smtClean="0"/>
                <a:t>N</a:t>
              </a:r>
              <a:endParaRPr lang="cs-CZ" dirty="0"/>
            </a:p>
          </p:txBody>
        </p:sp>
        <p:sp>
          <p:nvSpPr>
            <p:cNvPr id="16" name="Obdélník 15"/>
            <p:cNvSpPr/>
            <p:nvPr/>
          </p:nvSpPr>
          <p:spPr>
            <a:xfrm>
              <a:off x="2411760" y="1700808"/>
              <a:ext cx="432048" cy="360040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/>
                <a:t>S</a:t>
              </a:r>
            </a:p>
          </p:txBody>
        </p:sp>
      </p:grpSp>
      <p:grpSp>
        <p:nvGrpSpPr>
          <p:cNvPr id="17" name="Skupina 16"/>
          <p:cNvGrpSpPr/>
          <p:nvPr/>
        </p:nvGrpSpPr>
        <p:grpSpPr>
          <a:xfrm>
            <a:off x="2034206" y="1682356"/>
            <a:ext cx="1944216" cy="360040"/>
            <a:chOff x="899592" y="1700808"/>
            <a:chExt cx="1944216" cy="360040"/>
          </a:xfrm>
        </p:grpSpPr>
        <p:sp>
          <p:nvSpPr>
            <p:cNvPr id="18" name="Obdélník 17"/>
            <p:cNvSpPr/>
            <p:nvPr/>
          </p:nvSpPr>
          <p:spPr>
            <a:xfrm>
              <a:off x="899592" y="1700808"/>
              <a:ext cx="1944216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9" name="Obdélník 18"/>
            <p:cNvSpPr/>
            <p:nvPr/>
          </p:nvSpPr>
          <p:spPr>
            <a:xfrm>
              <a:off x="899592" y="1700808"/>
              <a:ext cx="432048" cy="36004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 smtClean="0"/>
                <a:t>N</a:t>
              </a:r>
              <a:endParaRPr lang="cs-CZ" dirty="0"/>
            </a:p>
          </p:txBody>
        </p:sp>
        <p:sp>
          <p:nvSpPr>
            <p:cNvPr id="20" name="Obdélník 19"/>
            <p:cNvSpPr/>
            <p:nvPr/>
          </p:nvSpPr>
          <p:spPr>
            <a:xfrm>
              <a:off x="2411760" y="1700808"/>
              <a:ext cx="432048" cy="360040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/>
                <a:t>S</a:t>
              </a:r>
            </a:p>
          </p:txBody>
        </p:sp>
      </p:grpSp>
      <p:cxnSp>
        <p:nvCxnSpPr>
          <p:cNvPr id="22" name="Přímá spojnice se šipkou 21"/>
          <p:cNvCxnSpPr/>
          <p:nvPr/>
        </p:nvCxnSpPr>
        <p:spPr>
          <a:xfrm flipH="1">
            <a:off x="1115616" y="1862376"/>
            <a:ext cx="72008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se šipkou 22"/>
          <p:cNvCxnSpPr/>
          <p:nvPr/>
        </p:nvCxnSpPr>
        <p:spPr>
          <a:xfrm flipH="1">
            <a:off x="1115616" y="2492896"/>
            <a:ext cx="72008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nice se šipkou 24"/>
          <p:cNvCxnSpPr/>
          <p:nvPr/>
        </p:nvCxnSpPr>
        <p:spPr>
          <a:xfrm>
            <a:off x="6876256" y="1862376"/>
            <a:ext cx="792088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Přímá spojnice se šipkou 25"/>
          <p:cNvCxnSpPr/>
          <p:nvPr/>
        </p:nvCxnSpPr>
        <p:spPr>
          <a:xfrm>
            <a:off x="6876256" y="2492896"/>
            <a:ext cx="792088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ovéPole 26"/>
          <p:cNvSpPr txBox="1"/>
          <p:nvPr/>
        </p:nvSpPr>
        <p:spPr>
          <a:xfrm>
            <a:off x="1835696" y="2852936"/>
            <a:ext cx="4752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SOUHLASNÉ PÓLY SE ODPUZUJÍ</a:t>
            </a:r>
            <a:endParaRPr lang="cs-CZ" dirty="0"/>
          </a:p>
        </p:txBody>
      </p:sp>
      <p:grpSp>
        <p:nvGrpSpPr>
          <p:cNvPr id="28" name="Skupina 27"/>
          <p:cNvGrpSpPr/>
          <p:nvPr/>
        </p:nvGrpSpPr>
        <p:grpSpPr>
          <a:xfrm>
            <a:off x="1979712" y="3861048"/>
            <a:ext cx="1944216" cy="360040"/>
            <a:chOff x="899592" y="1700808"/>
            <a:chExt cx="1944216" cy="360040"/>
          </a:xfrm>
        </p:grpSpPr>
        <p:sp>
          <p:nvSpPr>
            <p:cNvPr id="29" name="Obdélník 28"/>
            <p:cNvSpPr/>
            <p:nvPr/>
          </p:nvSpPr>
          <p:spPr>
            <a:xfrm>
              <a:off x="899592" y="1700808"/>
              <a:ext cx="1944216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0" name="Obdélník 29"/>
            <p:cNvSpPr/>
            <p:nvPr/>
          </p:nvSpPr>
          <p:spPr>
            <a:xfrm>
              <a:off x="899592" y="1700808"/>
              <a:ext cx="432048" cy="36004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 smtClean="0"/>
                <a:t>N</a:t>
              </a:r>
              <a:endParaRPr lang="cs-CZ" dirty="0"/>
            </a:p>
          </p:txBody>
        </p:sp>
        <p:sp>
          <p:nvSpPr>
            <p:cNvPr id="31" name="Obdélník 30"/>
            <p:cNvSpPr/>
            <p:nvPr/>
          </p:nvSpPr>
          <p:spPr>
            <a:xfrm>
              <a:off x="2411760" y="1700808"/>
              <a:ext cx="432048" cy="360040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/>
                <a:t>S</a:t>
              </a:r>
            </a:p>
          </p:txBody>
        </p:sp>
      </p:grpSp>
      <p:grpSp>
        <p:nvGrpSpPr>
          <p:cNvPr id="32" name="Skupina 31"/>
          <p:cNvGrpSpPr/>
          <p:nvPr/>
        </p:nvGrpSpPr>
        <p:grpSpPr>
          <a:xfrm>
            <a:off x="5076056" y="3861048"/>
            <a:ext cx="1944216" cy="360040"/>
            <a:chOff x="899592" y="1700808"/>
            <a:chExt cx="1944216" cy="360040"/>
          </a:xfrm>
        </p:grpSpPr>
        <p:sp>
          <p:nvSpPr>
            <p:cNvPr id="33" name="Obdélník 32"/>
            <p:cNvSpPr/>
            <p:nvPr/>
          </p:nvSpPr>
          <p:spPr>
            <a:xfrm>
              <a:off x="899592" y="1700808"/>
              <a:ext cx="1944216" cy="3600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34" name="Obdélník 33"/>
            <p:cNvSpPr/>
            <p:nvPr/>
          </p:nvSpPr>
          <p:spPr>
            <a:xfrm>
              <a:off x="899592" y="1700808"/>
              <a:ext cx="432048" cy="360040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 smtClean="0"/>
                <a:t>N</a:t>
              </a:r>
              <a:endParaRPr lang="cs-CZ" dirty="0"/>
            </a:p>
          </p:txBody>
        </p:sp>
        <p:sp>
          <p:nvSpPr>
            <p:cNvPr id="35" name="Obdélník 34"/>
            <p:cNvSpPr/>
            <p:nvPr/>
          </p:nvSpPr>
          <p:spPr>
            <a:xfrm>
              <a:off x="2411760" y="1700808"/>
              <a:ext cx="432048" cy="360040"/>
            </a:xfrm>
            <a:prstGeom prst="rect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/>
                <a:t>S</a:t>
              </a:r>
            </a:p>
          </p:txBody>
        </p:sp>
      </p:grpSp>
      <p:cxnSp>
        <p:nvCxnSpPr>
          <p:cNvPr id="36" name="Přímá spojnice se šipkou 35"/>
          <p:cNvCxnSpPr/>
          <p:nvPr/>
        </p:nvCxnSpPr>
        <p:spPr>
          <a:xfrm flipH="1">
            <a:off x="4572000" y="4041068"/>
            <a:ext cx="504056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Přímá spojnice se šipkou 36"/>
          <p:cNvCxnSpPr/>
          <p:nvPr/>
        </p:nvCxnSpPr>
        <p:spPr>
          <a:xfrm>
            <a:off x="3923928" y="4041068"/>
            <a:ext cx="432048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ovéPole 39"/>
          <p:cNvSpPr txBox="1"/>
          <p:nvPr/>
        </p:nvSpPr>
        <p:spPr>
          <a:xfrm>
            <a:off x="1979516" y="4509120"/>
            <a:ext cx="4752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NESOUHLASNÉ PÓLY SE PŘITAHUJÍ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475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115616" y="260648"/>
            <a:ext cx="6912768" cy="400110"/>
          </a:xfrm>
          <a:prstGeom prst="rect">
            <a:avLst/>
          </a:prstGeom>
          <a:solidFill>
            <a:srgbClr val="CCFF33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MAGNETISMUS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539552" y="908720"/>
            <a:ext cx="8208912" cy="369332"/>
          </a:xfrm>
          <a:prstGeom prst="rect">
            <a:avLst/>
          </a:prstGeom>
          <a:solidFill>
            <a:srgbClr val="FFCC99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Magnetické pole tyčového magnetu.</a:t>
            </a:r>
            <a:endParaRPr lang="cs-CZ" dirty="0"/>
          </a:p>
        </p:txBody>
      </p:sp>
      <p:sp>
        <p:nvSpPr>
          <p:cNvPr id="113" name="TextovéPole 112"/>
          <p:cNvSpPr txBox="1"/>
          <p:nvPr/>
        </p:nvSpPr>
        <p:spPr>
          <a:xfrm>
            <a:off x="539552" y="4942909"/>
            <a:ext cx="8208912" cy="646331"/>
          </a:xfrm>
          <a:prstGeom prst="rect">
            <a:avLst/>
          </a:prstGeom>
          <a:solidFill>
            <a:srgbClr val="FFCC99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Magnetické siločáry jsou nejhustější na pólech, ze severního pólu vystupují a na jižní pól vstupují.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401064" y="5805264"/>
            <a:ext cx="4572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800" dirty="0"/>
              <a:t>http://commons.wikimedia.org/wiki/File:Magnetic_field.svg?uselang=cs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1984" y="1628800"/>
            <a:ext cx="4860032" cy="3010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40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115616" y="260648"/>
            <a:ext cx="6912768" cy="400110"/>
          </a:xfrm>
          <a:prstGeom prst="rect">
            <a:avLst/>
          </a:prstGeom>
          <a:solidFill>
            <a:srgbClr val="CCFF33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MAGNETISMUS</a:t>
            </a: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539552" y="908720"/>
            <a:ext cx="8208912" cy="1200329"/>
          </a:xfrm>
          <a:prstGeom prst="rect">
            <a:avLst/>
          </a:prstGeom>
          <a:solidFill>
            <a:srgbClr val="FFCC99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Okolo Země je magnetické pole.</a:t>
            </a:r>
          </a:p>
          <a:p>
            <a:r>
              <a:rPr lang="cs-CZ" dirty="0" smtClean="0"/>
              <a:t>Má také dva póly.</a:t>
            </a:r>
          </a:p>
          <a:p>
            <a:r>
              <a:rPr lang="cs-CZ" dirty="0" smtClean="0"/>
              <a:t>Severní magnetický pól je poblíž jižního pólu.</a:t>
            </a:r>
          </a:p>
          <a:p>
            <a:r>
              <a:rPr lang="cs-CZ" dirty="0" smtClean="0"/>
              <a:t>Jižní magnetický pól je poblíž severního pólu.</a:t>
            </a:r>
            <a:endParaRPr lang="cs-CZ" dirty="0"/>
          </a:p>
        </p:txBody>
      </p:sp>
      <p:sp>
        <p:nvSpPr>
          <p:cNvPr id="113" name="TextovéPole 112"/>
          <p:cNvSpPr txBox="1"/>
          <p:nvPr/>
        </p:nvSpPr>
        <p:spPr>
          <a:xfrm>
            <a:off x="539552" y="2276872"/>
            <a:ext cx="8208912" cy="369332"/>
          </a:xfrm>
          <a:prstGeom prst="rect">
            <a:avLst/>
          </a:prstGeom>
          <a:solidFill>
            <a:srgbClr val="FFCC99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K určování severu se používá kompas nebo buzola.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568896" y="6381908"/>
            <a:ext cx="4572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800" dirty="0"/>
              <a:t>http://cs.wikipedia.org/wiki/Magnetick%C3%A9_pole_Zem%C4%9B</a:t>
            </a:r>
          </a:p>
        </p:txBody>
      </p:sp>
      <p:pic>
        <p:nvPicPr>
          <p:cNvPr id="1026" name="Picture 2" descr="http://upload.wikimedia.org/wikipedia/commons/thumb/f/f6/Earth%27s_magnetic_field%2C_schematic.svg/220px-Earth%27s_magnetic_field%2C_schematic.svg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3325" y="3429000"/>
            <a:ext cx="2095500" cy="1743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480" y="3140968"/>
            <a:ext cx="3707904" cy="2780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204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olný tvar 1"/>
          <p:cNvSpPr/>
          <p:nvPr/>
        </p:nvSpPr>
        <p:spPr>
          <a:xfrm>
            <a:off x="2617788" y="3576638"/>
            <a:ext cx="3908425" cy="1404937"/>
          </a:xfrm>
          <a:custGeom>
            <a:avLst/>
            <a:gdLst/>
            <a:ahLst/>
            <a:cxnLst/>
            <a:rect l="0" t="0" r="0" b="0"/>
            <a:pathLst>
              <a:path w="4342131" h="1562101">
                <a:moveTo>
                  <a:pt x="0" y="1562100"/>
                </a:moveTo>
                <a:lnTo>
                  <a:pt x="0" y="0"/>
                </a:lnTo>
                <a:lnTo>
                  <a:pt x="4342130" y="0"/>
                </a:lnTo>
                <a:lnTo>
                  <a:pt x="4342130" y="1562100"/>
                </a:lnTo>
                <a:close/>
              </a:path>
            </a:pathLst>
          </a:custGeom>
          <a:solidFill>
            <a:srgbClr val="FFFF00"/>
          </a:solidFill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296" tIns="41148" rIns="82296" bIns="41148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11267" name="TextovéPole 2"/>
          <p:cNvSpPr txBox="1">
            <a:spLocks noChangeArrowheads="1"/>
          </p:cNvSpPr>
          <p:nvPr/>
        </p:nvSpPr>
        <p:spPr bwMode="auto">
          <a:xfrm>
            <a:off x="2811463" y="3714750"/>
            <a:ext cx="3567112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sz="1100" dirty="0">
                <a:solidFill>
                  <a:srgbClr val="000000"/>
                </a:solidFill>
                <a:latin typeface="Arial - 16"/>
              </a:rPr>
              <a:t>Autor:</a:t>
            </a:r>
          </a:p>
          <a:p>
            <a:pPr algn="ctr" eaLnBrk="1" hangingPunct="1"/>
            <a:r>
              <a:rPr lang="cs-CZ" sz="1100" dirty="0">
                <a:solidFill>
                  <a:srgbClr val="000000"/>
                </a:solidFill>
                <a:latin typeface="Arial - 16"/>
              </a:rPr>
              <a:t>Ing. Ladislav Drážný</a:t>
            </a:r>
          </a:p>
          <a:p>
            <a:pPr algn="ctr" eaLnBrk="1" hangingPunct="1"/>
            <a:r>
              <a:rPr lang="cs-CZ" sz="1100" dirty="0">
                <a:solidFill>
                  <a:srgbClr val="000000"/>
                </a:solidFill>
                <a:latin typeface="Arial - 16"/>
              </a:rPr>
              <a:t>Základní škola a mateřská škola Červená Voda</a:t>
            </a:r>
          </a:p>
          <a:p>
            <a:pPr algn="ctr" eaLnBrk="1" hangingPunct="1"/>
            <a:r>
              <a:rPr lang="cs-CZ" sz="1100" dirty="0">
                <a:solidFill>
                  <a:srgbClr val="000000"/>
                </a:solidFill>
                <a:latin typeface="Arial - 16"/>
              </a:rPr>
              <a:t>l.drazny@seznam.cz</a:t>
            </a:r>
          </a:p>
          <a:p>
            <a:pPr algn="ctr" eaLnBrk="1" hangingPunct="1"/>
            <a:r>
              <a:rPr lang="cs-CZ" sz="1100" dirty="0" smtClean="0">
                <a:solidFill>
                  <a:srgbClr val="000000"/>
                </a:solidFill>
                <a:latin typeface="Arial - 16"/>
              </a:rPr>
              <a:t>ZÁŘÍ </a:t>
            </a:r>
            <a:r>
              <a:rPr lang="cs-CZ" sz="1100" dirty="0">
                <a:solidFill>
                  <a:srgbClr val="000000"/>
                </a:solidFill>
                <a:latin typeface="Arial - 16"/>
              </a:rPr>
              <a:t>2012</a:t>
            </a:r>
          </a:p>
        </p:txBody>
      </p:sp>
      <p:sp>
        <p:nvSpPr>
          <p:cNvPr id="11268" name="TextovéPole 3"/>
          <p:cNvSpPr txBox="1">
            <a:spLocks noChangeArrowheads="1"/>
          </p:cNvSpPr>
          <p:nvPr/>
        </p:nvSpPr>
        <p:spPr bwMode="auto">
          <a:xfrm>
            <a:off x="2217738" y="2514600"/>
            <a:ext cx="4708525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cs-CZ" sz="1100" dirty="0">
                <a:solidFill>
                  <a:srgbClr val="000000"/>
                </a:solidFill>
                <a:latin typeface="Arial - 16"/>
              </a:rPr>
              <a:t>Objekty, použité k vytvoření sešitu, jsou součástí SW Smart Notebook nebo pocházejí z veřejných knihoven obrázků (public domain) nebo jsou vlastní originální tvorbou autora.</a:t>
            </a:r>
          </a:p>
        </p:txBody>
      </p:sp>
      <p:sp>
        <p:nvSpPr>
          <p:cNvPr id="11269" name="TextovéPole 4"/>
          <p:cNvSpPr txBox="1">
            <a:spLocks noChangeArrowheads="1"/>
          </p:cNvSpPr>
          <p:nvPr/>
        </p:nvSpPr>
        <p:spPr bwMode="auto">
          <a:xfrm>
            <a:off x="206375" y="182563"/>
            <a:ext cx="4433888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pl-PL" sz="1400" b="1">
                <a:solidFill>
                  <a:srgbClr val="000000"/>
                </a:solidFill>
                <a:latin typeface="Arial - 2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Arial - 20"/>
            </a:endParaRPr>
          </a:p>
        </p:txBody>
      </p:sp>
      <p:sp>
        <p:nvSpPr>
          <p:cNvPr id="11270" name="TextovéPole 5"/>
          <p:cNvSpPr txBox="1">
            <a:spLocks noChangeArrowheads="1"/>
          </p:cNvSpPr>
          <p:nvPr/>
        </p:nvSpPr>
        <p:spPr bwMode="auto">
          <a:xfrm>
            <a:off x="704850" y="514350"/>
            <a:ext cx="3867150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cs-CZ" sz="1100" dirty="0">
                <a:solidFill>
                  <a:srgbClr val="000000"/>
                </a:solidFill>
                <a:latin typeface="Arial - 16"/>
              </a:rPr>
              <a:t>vlastní</a:t>
            </a:r>
          </a:p>
          <a:p>
            <a:pPr eaLnBrk="1" hangingPunct="1"/>
            <a:r>
              <a:rPr lang="cs-CZ" sz="1100" dirty="0">
                <a:solidFill>
                  <a:srgbClr val="000000"/>
                </a:solidFill>
                <a:latin typeface="Arial - 16"/>
              </a:rPr>
              <a:t>www.office.microsoft.com</a:t>
            </a:r>
          </a:p>
        </p:txBody>
      </p:sp>
    </p:spTree>
    <p:extLst>
      <p:ext uri="{BB962C8B-B14F-4D97-AF65-F5344CB8AC3E}">
        <p14:creationId xmlns:p14="http://schemas.microsoft.com/office/powerpoint/2010/main" val="20620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C0C0C0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C0C0C0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340</Words>
  <Application>Microsoft Office PowerPoint</Application>
  <PresentationFormat>Předvádění na obrazovce (4:3)</PresentationFormat>
  <Paragraphs>84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Ladislav Drážný</dc:creator>
  <cp:lastModifiedBy>Ladislav Drážný</cp:lastModifiedBy>
  <cp:revision>83</cp:revision>
  <dcterms:created xsi:type="dcterms:W3CDTF">2012-09-22T14:43:50Z</dcterms:created>
  <dcterms:modified xsi:type="dcterms:W3CDTF">2015-04-23T08:47:28Z</dcterms:modified>
</cp:coreProperties>
</file>