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00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77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69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6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66D91-8F3E-43AB-A68B-274D86B6780F}" type="datetime1">
              <a:rPr lang="cs-CZ"/>
              <a:pPr>
                <a:defRPr/>
              </a:pPr>
              <a:t>8.2.2013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A9587-AD5C-4C97-ADAC-C0662B72424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2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24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90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68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93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8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0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18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67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8B0C-84F8-4C6D-A9AB-5C43DEC0CE45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EBF0A-DF86-4A9B-BC2A-1FAD8A455B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9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0"/>
            <a:ext cx="6195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434340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0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0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0"/>
            <a:ext cx="17145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331470" y="902970"/>
            <a:ext cx="194310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0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0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0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0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0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0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0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0"/>
            <a:ext cx="176365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Krychle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270" y="116586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Eva Veselá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0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0"/>
            <a:ext cx="1623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Matematika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0"/>
            <a:ext cx="845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32-7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48840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32-7-06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270" y="3424982"/>
            <a:ext cx="6629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smtClean="0">
                <a:solidFill>
                  <a:srgbClr val="000000"/>
                </a:solidFill>
                <a:latin typeface="Arial - 16"/>
              </a:rPr>
              <a:t> 6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. třída</a:t>
            </a:r>
          </a:p>
        </p:txBody>
      </p:sp>
      <p:sp>
        <p:nvSpPr>
          <p:cNvPr id="2074" name="TextovéPole 25"/>
          <p:cNvSpPr txBox="1">
            <a:spLocks noChangeArrowheads="1"/>
          </p:cNvSpPr>
          <p:nvPr/>
        </p:nvSpPr>
        <p:spPr bwMode="auto">
          <a:xfrm>
            <a:off x="2160270" y="291465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2</a:t>
            </a:r>
            <a:r>
              <a:rPr lang="cs-CZ" sz="1100" dirty="0" smtClean="0">
                <a:latin typeface="Arial - 16"/>
              </a:rPr>
              <a:t>0. 10. </a:t>
            </a:r>
            <a:r>
              <a:rPr lang="cs-CZ" sz="1100" dirty="0">
                <a:latin typeface="Arial - 16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76761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11560" y="3645024"/>
            <a:ext cx="7776864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Objekty, použité k vytvoření sešitu, jsou součástí SW Smart Notebook nebo pocházejí z veřejných knihoven obrázků (public </a:t>
            </a:r>
            <a:r>
              <a:rPr lang="cs-CZ" sz="1100" dirty="0" err="1">
                <a:solidFill>
                  <a:srgbClr val="000000"/>
                </a:solidFill>
                <a:latin typeface="Arial - 16"/>
              </a:rPr>
              <a:t>domain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) nebo jsou vlastní originální tvorbou autora.</a:t>
            </a:r>
          </a:p>
        </p:txBody>
      </p:sp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205740" y="182880"/>
            <a:ext cx="44348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sz="14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7513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2857500" y="4869160"/>
            <a:ext cx="3566160" cy="92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Mgr. Eva Veselá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Červená Voda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vesela.eva@email.cz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 2012</a:t>
            </a:r>
          </a:p>
        </p:txBody>
      </p:sp>
      <p:sp>
        <p:nvSpPr>
          <p:cNvPr id="6" name="Obdélník 5"/>
          <p:cNvSpPr/>
          <p:nvPr/>
        </p:nvSpPr>
        <p:spPr>
          <a:xfrm>
            <a:off x="763960" y="9037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2" name="Obdélník 1"/>
          <p:cNvSpPr/>
          <p:nvPr/>
        </p:nvSpPr>
        <p:spPr>
          <a:xfrm>
            <a:off x="794760" y="903744"/>
            <a:ext cx="7881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MUŽÍKOVÁ, Kamila. Krychle. </a:t>
            </a:r>
            <a:r>
              <a:rPr lang="cs-CZ" sz="1200" i="1" dirty="0"/>
              <a:t>Metodický portál : Digitální učební materiály</a:t>
            </a:r>
            <a:r>
              <a:rPr lang="cs-CZ" sz="1200" dirty="0"/>
              <a:t> [online]. 30. 03. 2009, [cit. 2012-08-19].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Dostupný </a:t>
            </a:r>
            <a:r>
              <a:rPr lang="cs-CZ" sz="1200" dirty="0"/>
              <a:t>z WWW: &lt;http://dum.rvp.cz/</a:t>
            </a:r>
            <a:r>
              <a:rPr lang="cs-CZ" sz="1200" dirty="0" err="1"/>
              <a:t>materialy</a:t>
            </a:r>
            <a:r>
              <a:rPr lang="cs-CZ" sz="1200" dirty="0"/>
              <a:t>/krychle.html&gt;. ISSN 1802-4785</a:t>
            </a:r>
            <a:r>
              <a:rPr lang="cs-CZ" sz="1200" dirty="0" smtClean="0"/>
              <a:t>.</a:t>
            </a:r>
          </a:p>
          <a:p>
            <a:endParaRPr lang="cs-CZ" sz="1200" dirty="0"/>
          </a:p>
          <a:p>
            <a:r>
              <a:rPr lang="cs-CZ" sz="1200" dirty="0"/>
              <a:t>Obr. 1, 2, 3: MICROSOFT OFFICE</a:t>
            </a:r>
          </a:p>
        </p:txBody>
      </p:sp>
    </p:spTree>
    <p:extLst>
      <p:ext uri="{BB962C8B-B14F-4D97-AF65-F5344CB8AC3E}">
        <p14:creationId xmlns:p14="http://schemas.microsoft.com/office/powerpoint/2010/main" val="182391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7990" y="1920814"/>
            <a:ext cx="7726458" cy="42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  <a:tabLst>
                <a:tab pos="891540" algn="l"/>
                <a:tab pos="2025968" algn="l"/>
                <a:tab pos="2430304" algn="l"/>
                <a:tab pos="3403283" algn="l"/>
                <a:tab pos="4374833" algn="l"/>
              </a:tabLst>
            </a:pPr>
            <a:r>
              <a:rPr lang="cs-CZ" sz="1100" dirty="0" bmk="Text10"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r>
              <a:rPr lang="cs-CZ" sz="1300" b="1" dirty="0"/>
              <a:t>Metodický list</a:t>
            </a:r>
            <a:endParaRPr lang="cs-CZ" sz="1300" dirty="0"/>
          </a:p>
          <a:p>
            <a:r>
              <a:rPr lang="cs-CZ" sz="1300" b="1" dirty="0"/>
              <a:t>Název materiálu:</a:t>
            </a:r>
            <a:r>
              <a:rPr lang="cs-CZ" sz="1300" dirty="0"/>
              <a:t>	</a:t>
            </a:r>
            <a:r>
              <a:rPr lang="cs-CZ" sz="1300" dirty="0" smtClean="0"/>
              <a:t>Krychle</a:t>
            </a:r>
            <a:endParaRPr lang="cs-CZ" sz="1300" dirty="0"/>
          </a:p>
          <a:p>
            <a:r>
              <a:rPr lang="cs-CZ" sz="1300" b="1" dirty="0"/>
              <a:t>Autor materiálu:	</a:t>
            </a:r>
            <a:r>
              <a:rPr lang="cs-CZ" sz="1300" dirty="0"/>
              <a:t>Eva Veselá</a:t>
            </a:r>
          </a:p>
          <a:p>
            <a:endParaRPr lang="cs-CZ" sz="1300" dirty="0"/>
          </a:p>
          <a:p>
            <a:r>
              <a:rPr lang="cs-CZ" sz="1300" b="1" dirty="0"/>
              <a:t>Zařazení materiálu:</a:t>
            </a:r>
            <a:endParaRPr lang="cs-CZ" sz="1300" dirty="0"/>
          </a:p>
          <a:p>
            <a:r>
              <a:rPr lang="cs-CZ" sz="1300" dirty="0"/>
              <a:t>Šablona:	Inovace a zkvalitnění výuky prostřednictvím ICT (III/2)		</a:t>
            </a:r>
          </a:p>
          <a:p>
            <a:r>
              <a:rPr lang="cs-CZ" sz="1300" dirty="0"/>
              <a:t>Sada: </a:t>
            </a:r>
            <a:r>
              <a:rPr lang="cs-CZ" sz="1300" dirty="0" smtClean="0"/>
              <a:t>32-7</a:t>
            </a:r>
            <a:r>
              <a:rPr lang="cs-CZ" sz="1300" dirty="0"/>
              <a:t>	     Číslo DUM: </a:t>
            </a:r>
            <a:r>
              <a:rPr lang="cs-CZ" sz="1300" dirty="0" smtClean="0"/>
              <a:t>32-7-06</a:t>
            </a:r>
            <a:r>
              <a:rPr lang="cs-CZ" sz="1300" dirty="0"/>
              <a:t>	    Předmět: </a:t>
            </a:r>
            <a:r>
              <a:rPr lang="cs-CZ" sz="1300" dirty="0" smtClean="0"/>
              <a:t>Matematika</a:t>
            </a:r>
            <a:r>
              <a:rPr lang="cs-CZ" sz="1300" dirty="0"/>
              <a:t>	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Ověření materiálu ve výuce:</a:t>
            </a:r>
            <a:endParaRPr lang="cs-CZ" sz="1300" dirty="0"/>
          </a:p>
          <a:p>
            <a:r>
              <a:rPr lang="cs-CZ" sz="1300" dirty="0"/>
              <a:t>Datum ověření: 2</a:t>
            </a:r>
            <a:r>
              <a:rPr lang="cs-CZ" sz="1300" dirty="0" smtClean="0"/>
              <a:t>0. 10. </a:t>
            </a:r>
            <a:r>
              <a:rPr lang="cs-CZ" sz="1300" dirty="0"/>
              <a:t>2012      Třída: 6. třída	     Ověřující učitel: Eva Veselá</a:t>
            </a:r>
          </a:p>
          <a:p>
            <a:r>
              <a:rPr lang="cs-CZ" sz="1300" dirty="0"/>
              <a:t>	     </a:t>
            </a:r>
          </a:p>
          <a:p>
            <a:pPr algn="just"/>
            <a:r>
              <a:rPr lang="cs-CZ" sz="1300" b="1" dirty="0"/>
              <a:t>Anotace materiálu</a:t>
            </a:r>
            <a:r>
              <a:rPr lang="cs-CZ" sz="1300" dirty="0"/>
              <a:t>: </a:t>
            </a:r>
            <a:r>
              <a:rPr lang="cs-CZ" sz="1300" dirty="0" smtClean="0"/>
              <a:t>Prezentace </a:t>
            </a:r>
            <a:r>
              <a:rPr lang="cs-CZ" sz="1300" dirty="0"/>
              <a:t>popisuje </a:t>
            </a:r>
            <a:r>
              <a:rPr lang="cs-CZ" sz="1300" dirty="0" smtClean="0"/>
              <a:t>krychli, postup konstrukce krychle v pravoúhlém promítání, nabízí příklady krychlových sítí a odvození vzorců pro výpočet povrchu i objemu krychle.  </a:t>
            </a:r>
          </a:p>
          <a:p>
            <a:pPr algn="just"/>
            <a:r>
              <a:rPr lang="cs-CZ" sz="1300" dirty="0"/>
              <a:t>     </a:t>
            </a:r>
          </a:p>
          <a:p>
            <a:pPr algn="just"/>
            <a:r>
              <a:rPr lang="cs-CZ" sz="1300" b="1" dirty="0"/>
              <a:t>Podrobný metodický popis možností použití materiálu: </a:t>
            </a:r>
            <a:r>
              <a:rPr lang="cs-CZ" sz="1300" dirty="0" smtClean="0"/>
              <a:t>Prezentaci lze využít k frontální výuce </a:t>
            </a:r>
            <a:br>
              <a:rPr lang="cs-CZ" sz="1300" dirty="0" smtClean="0"/>
            </a:br>
            <a:r>
              <a:rPr lang="cs-CZ" sz="1300" dirty="0" smtClean="0"/>
              <a:t>i samostudiu. </a:t>
            </a:r>
            <a:r>
              <a:rPr lang="cs-CZ" sz="1300" dirty="0"/>
              <a:t> </a:t>
            </a:r>
            <a:endParaRPr lang="cs-CZ" sz="1300" dirty="0" smtClean="0"/>
          </a:p>
          <a:p>
            <a:pPr algn="just"/>
            <a:r>
              <a:rPr lang="cs-CZ" sz="1300" dirty="0"/>
              <a:t> </a:t>
            </a:r>
            <a:endParaRPr lang="cs-CZ" sz="1300" dirty="0" smtClean="0"/>
          </a:p>
          <a:p>
            <a:pPr lvl="0"/>
            <a:r>
              <a:rPr lang="cs-CZ" sz="1300" b="1" dirty="0">
                <a:solidFill>
                  <a:prstClr val="black"/>
                </a:solidFill>
              </a:rPr>
              <a:t>Seznam literatury a pramenů: </a:t>
            </a:r>
            <a:r>
              <a:rPr lang="cs-CZ" sz="1300" dirty="0">
                <a:solidFill>
                  <a:prstClr val="black"/>
                </a:solidFill>
              </a:rPr>
              <a:t> Snímek 10 </a:t>
            </a:r>
          </a:p>
          <a:p>
            <a:pPr algn="just"/>
            <a:endParaRPr lang="cs-CZ" sz="1300" dirty="0"/>
          </a:p>
          <a:p>
            <a:pPr algn="just"/>
            <a:r>
              <a:rPr lang="cs-CZ" sz="1300" dirty="0"/>
              <a:t>    </a:t>
            </a:r>
          </a:p>
        </p:txBody>
      </p:sp>
      <p:pic>
        <p:nvPicPr>
          <p:cNvPr id="3" name="obrázek 3" descr="Logolink OPVK - oříznu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383062"/>
            <a:ext cx="4937760" cy="97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837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cs-CZ" sz="8000" b="1" dirty="0" smtClean="0"/>
              <a:t>KRYCHLE</a:t>
            </a:r>
            <a:br>
              <a:rPr lang="cs-CZ" sz="8000" b="1" dirty="0" smtClean="0"/>
            </a:b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1988840"/>
            <a:ext cx="5400600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sz="4000" b="1" dirty="0">
                <a:solidFill>
                  <a:schemeClr val="tx1"/>
                </a:solidFill>
              </a:rPr>
              <a:t>základní </a:t>
            </a:r>
            <a:r>
              <a:rPr lang="cs-CZ" sz="4000" b="1" dirty="0" smtClean="0">
                <a:solidFill>
                  <a:schemeClr val="tx1"/>
                </a:solidFill>
              </a:rPr>
              <a:t>pojmy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b="1" dirty="0">
                <a:solidFill>
                  <a:schemeClr val="tx1"/>
                </a:solidFill>
              </a:rPr>
              <a:t>k</a:t>
            </a:r>
            <a:r>
              <a:rPr lang="cs-CZ" sz="4000" b="1" dirty="0" smtClean="0">
                <a:solidFill>
                  <a:schemeClr val="tx1"/>
                </a:solidFill>
              </a:rPr>
              <a:t>onstrukce krychle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b="1" dirty="0" smtClean="0">
                <a:solidFill>
                  <a:schemeClr val="tx1"/>
                </a:solidFill>
              </a:rPr>
              <a:t>síť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b="1" dirty="0" smtClean="0">
                <a:solidFill>
                  <a:schemeClr val="tx1"/>
                </a:solidFill>
              </a:rPr>
              <a:t>povrch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b="1" dirty="0" smtClean="0">
                <a:solidFill>
                  <a:schemeClr val="tx1"/>
                </a:solidFill>
              </a:rPr>
              <a:t>objem</a:t>
            </a:r>
            <a:endParaRPr lang="cs-CZ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3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13653"/>
            <a:ext cx="3456384" cy="230425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sz="3300" b="1" dirty="0" smtClean="0"/>
              <a:t>Které předměty v našem okolí mají tvar krychle?</a:t>
            </a:r>
            <a:endParaRPr lang="cs-CZ" sz="3300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51852"/>
            <a:ext cx="3240360" cy="28915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1"/>
            <a:ext cx="3361556" cy="224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33"/>
          <p:cNvSpPr>
            <a:spLocks noGrp="1" noChangeArrowheads="1"/>
          </p:cNvSpPr>
          <p:nvPr>
            <p:ph type="title"/>
          </p:nvPr>
        </p:nvSpPr>
        <p:spPr bwMode="auto">
          <a:xfrm>
            <a:off x="2076314" y="438764"/>
            <a:ext cx="936104" cy="960269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9872" y="503401"/>
            <a:ext cx="2425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/>
              <a:t>KRYCHLE</a:t>
            </a:r>
            <a:endParaRPr lang="cs-CZ" sz="4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8023967" y="4576802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56176" y="6297203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576802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6171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1" name="AutoShape 27" descr="Světlý šikmo nahoru"/>
          <p:cNvSpPr>
            <a:spLocks noChangeArrowheads="1"/>
          </p:cNvSpPr>
          <p:nvPr/>
        </p:nvSpPr>
        <p:spPr bwMode="auto">
          <a:xfrm>
            <a:off x="1403350" y="4508500"/>
            <a:ext cx="3095625" cy="719138"/>
          </a:xfrm>
          <a:prstGeom prst="parallelogram">
            <a:avLst>
              <a:gd name="adj" fmla="val 100441"/>
            </a:avLst>
          </a:prstGeom>
          <a:pattFill prst="lt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V="1">
            <a:off x="3779838" y="2349500"/>
            <a:ext cx="720725" cy="287972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4" name="Rectang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800" b="1" dirty="0" smtClean="0"/>
              <a:t>KRYCHLE </a:t>
            </a:r>
            <a:r>
              <a:rPr lang="cs-CZ" sz="4000" b="1" dirty="0" smtClean="0"/>
              <a:t>je těleso</a:t>
            </a:r>
          </a:p>
        </p:txBody>
      </p:sp>
      <p:sp>
        <p:nvSpPr>
          <p:cNvPr id="26636" name="Rectangle 12"/>
          <p:cNvSpPr>
            <a:spLocks noGrp="1"/>
          </p:cNvSpPr>
          <p:nvPr>
            <p:ph type="body" idx="1"/>
          </p:nvPr>
        </p:nvSpPr>
        <p:spPr>
          <a:xfrm>
            <a:off x="3708400" y="3141663"/>
            <a:ext cx="433388" cy="6048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cs-CZ" sz="2800" b="1" dirty="0" smtClean="0">
                <a:latin typeface="+mj-lt"/>
              </a:rPr>
              <a:t>a</a:t>
            </a:r>
          </a:p>
        </p:txBody>
      </p:sp>
      <p:sp>
        <p:nvSpPr>
          <p:cNvPr id="26638" name="Rectangle 14"/>
          <p:cNvSpPr>
            <a:spLocks/>
          </p:cNvSpPr>
          <p:nvPr/>
        </p:nvSpPr>
        <p:spPr bwMode="auto">
          <a:xfrm>
            <a:off x="4138613" y="4652963"/>
            <a:ext cx="43338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cs-CZ" sz="2800" b="1" dirty="0"/>
              <a:t>a</a:t>
            </a:r>
          </a:p>
        </p:txBody>
      </p:sp>
      <p:sp>
        <p:nvSpPr>
          <p:cNvPr id="26640" name="Rectangle 16"/>
          <p:cNvSpPr>
            <a:spLocks/>
          </p:cNvSpPr>
          <p:nvPr/>
        </p:nvSpPr>
        <p:spPr bwMode="auto">
          <a:xfrm>
            <a:off x="2627313" y="5300663"/>
            <a:ext cx="43338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cs-CZ" sz="2800" b="1" dirty="0"/>
              <a:t>a</a:t>
            </a:r>
          </a:p>
        </p:txBody>
      </p:sp>
      <p:sp>
        <p:nvSpPr>
          <p:cNvPr id="26642" name="Rectangle 18"/>
          <p:cNvSpPr>
            <a:spLocks/>
          </p:cNvSpPr>
          <p:nvPr/>
        </p:nvSpPr>
        <p:spPr bwMode="auto">
          <a:xfrm>
            <a:off x="1223329" y="5880389"/>
            <a:ext cx="33131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cs-CZ" sz="2400" b="1" dirty="0"/>
              <a:t>a – délka hrany krychle</a:t>
            </a:r>
          </a:p>
        </p:txBody>
      </p:sp>
      <p:sp>
        <p:nvSpPr>
          <p:cNvPr id="26644" name="AutoShape 20"/>
          <p:cNvSpPr>
            <a:spLocks/>
          </p:cNvSpPr>
          <p:nvPr/>
        </p:nvSpPr>
        <p:spPr bwMode="auto">
          <a:xfrm>
            <a:off x="211138" y="5376863"/>
            <a:ext cx="1866900" cy="360362"/>
          </a:xfrm>
          <a:prstGeom prst="borderCallout2">
            <a:avLst>
              <a:gd name="adj1" fmla="val 31718"/>
              <a:gd name="adj2" fmla="val 104083"/>
              <a:gd name="adj3" fmla="val 31718"/>
              <a:gd name="adj4" fmla="val 129250"/>
              <a:gd name="adj5" fmla="val -99120"/>
              <a:gd name="adj6" fmla="val 15552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cs-CZ" dirty="0"/>
              <a:t>dolní podstava</a:t>
            </a:r>
          </a:p>
        </p:txBody>
      </p:sp>
      <p:sp>
        <p:nvSpPr>
          <p:cNvPr id="26646" name="AutoShape 22"/>
          <p:cNvSpPr>
            <a:spLocks/>
          </p:cNvSpPr>
          <p:nvPr/>
        </p:nvSpPr>
        <p:spPr bwMode="auto">
          <a:xfrm>
            <a:off x="187059" y="3307954"/>
            <a:ext cx="1144581" cy="625871"/>
          </a:xfrm>
          <a:prstGeom prst="borderCallout2">
            <a:avLst>
              <a:gd name="adj1" fmla="val 31718"/>
              <a:gd name="adj2" fmla="val 108792"/>
              <a:gd name="adj3" fmla="val 31718"/>
              <a:gd name="adj4" fmla="val 127207"/>
              <a:gd name="adj5" fmla="val 73876"/>
              <a:gd name="adj6" fmla="val 148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cs-CZ" dirty="0" smtClean="0"/>
              <a:t>plášť</a:t>
            </a:r>
            <a:br>
              <a:rPr lang="cs-CZ" dirty="0" smtClean="0"/>
            </a:br>
            <a:r>
              <a:rPr lang="cs-CZ" dirty="0" smtClean="0"/>
              <a:t>(4 stěny)</a:t>
            </a:r>
          </a:p>
          <a:p>
            <a:pPr algn="ctr"/>
            <a:endParaRPr lang="cs-CZ" dirty="0"/>
          </a:p>
        </p:txBody>
      </p:sp>
      <p:sp>
        <p:nvSpPr>
          <p:cNvPr id="26649" name="AutoShape 25"/>
          <p:cNvSpPr>
            <a:spLocks noChangeArrowheads="1"/>
          </p:cNvSpPr>
          <p:nvPr/>
        </p:nvSpPr>
        <p:spPr bwMode="auto">
          <a:xfrm>
            <a:off x="1403350" y="2349500"/>
            <a:ext cx="3097213" cy="2881313"/>
          </a:xfrm>
          <a:prstGeom prst="cube">
            <a:avLst>
              <a:gd name="adj" fmla="val 25000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50" name="AutoShape 26" descr="Světlý šikmo nahoru"/>
          <p:cNvSpPr>
            <a:spLocks noChangeArrowheads="1"/>
          </p:cNvSpPr>
          <p:nvPr/>
        </p:nvSpPr>
        <p:spPr bwMode="auto">
          <a:xfrm>
            <a:off x="1403350" y="2349500"/>
            <a:ext cx="3095625" cy="719138"/>
          </a:xfrm>
          <a:prstGeom prst="parallelogram">
            <a:avLst>
              <a:gd name="adj" fmla="val 99784"/>
            </a:avLst>
          </a:prstGeom>
          <a:pattFill prst="lt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122488" y="23495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3778250" y="3068638"/>
            <a:ext cx="0" cy="2160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3778250" y="4508500"/>
            <a:ext cx="7207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H="1">
            <a:off x="1403350" y="5229225"/>
            <a:ext cx="2374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45" name="AutoShape 21"/>
          <p:cNvSpPr>
            <a:spLocks/>
          </p:cNvSpPr>
          <p:nvPr/>
        </p:nvSpPr>
        <p:spPr bwMode="auto">
          <a:xfrm>
            <a:off x="215900" y="1785938"/>
            <a:ext cx="1866900" cy="360362"/>
          </a:xfrm>
          <a:prstGeom prst="borderCallout2">
            <a:avLst>
              <a:gd name="adj1" fmla="val 31718"/>
              <a:gd name="adj2" fmla="val 104083"/>
              <a:gd name="adj3" fmla="val 31718"/>
              <a:gd name="adj4" fmla="val 122875"/>
              <a:gd name="adj5" fmla="val 220704"/>
              <a:gd name="adj6" fmla="val 1423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cs-CZ" dirty="0"/>
              <a:t>horní podstava</a:t>
            </a:r>
          </a:p>
        </p:txBody>
      </p:sp>
      <p:sp>
        <p:nvSpPr>
          <p:cNvPr id="26656" name="Rectangle 32"/>
          <p:cNvSpPr>
            <a:spLocks/>
          </p:cNvSpPr>
          <p:nvPr/>
        </p:nvSpPr>
        <p:spPr bwMode="auto">
          <a:xfrm>
            <a:off x="5145088" y="2060575"/>
            <a:ext cx="331311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cs-CZ" sz="2200" b="1" u="sng" dirty="0" smtClean="0"/>
              <a:t>Krychle </a:t>
            </a:r>
            <a:r>
              <a:rPr lang="cs-CZ" sz="2200" b="1" u="sng" dirty="0"/>
              <a:t>má: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dirty="0"/>
              <a:t>8 </a:t>
            </a:r>
            <a:r>
              <a:rPr lang="cs-CZ" sz="2200" b="1" dirty="0" smtClean="0"/>
              <a:t>vrcholů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dirty="0" smtClean="0"/>
              <a:t>12 </a:t>
            </a:r>
            <a:r>
              <a:rPr lang="cs-CZ" sz="2200" b="1" dirty="0"/>
              <a:t>hran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dirty="0"/>
              <a:t>6 stěn </a:t>
            </a:r>
            <a:r>
              <a:rPr lang="cs-CZ" sz="2200" b="1" dirty="0" smtClean="0"/>
              <a:t>tvaru čtverce</a:t>
            </a:r>
            <a:endParaRPr lang="cs-CZ" sz="2200" b="1" dirty="0"/>
          </a:p>
        </p:txBody>
      </p:sp>
      <p:sp>
        <p:nvSpPr>
          <p:cNvPr id="26657" name="Rectangle 33"/>
          <p:cNvSpPr>
            <a:spLocks/>
          </p:cNvSpPr>
          <p:nvPr/>
        </p:nvSpPr>
        <p:spPr bwMode="auto">
          <a:xfrm>
            <a:off x="5145088" y="3933825"/>
            <a:ext cx="3924300" cy="102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dirty="0" err="1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u</a:t>
            </a:r>
            <a:r>
              <a:rPr lang="cs-CZ" sz="2200" baseline="-25000" dirty="0" err="1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s</a:t>
            </a:r>
            <a:r>
              <a:rPr lang="cs-CZ" sz="22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 –</a:t>
            </a:r>
            <a:r>
              <a:rPr lang="cs-CZ" sz="2200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cs-CZ" sz="22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stěnová úhlopříčka</a:t>
            </a:r>
            <a:endParaRPr lang="cs-CZ" sz="2200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dirty="0"/>
              <a:t>12 stěnových úhlopříček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cs-CZ" sz="22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cs-CZ" sz="2200" b="1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cs-CZ" sz="2200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cs-CZ" sz="2200" b="1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2124075" y="2349500"/>
            <a:ext cx="1655763" cy="2879725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9" name="Rectangle 35"/>
          <p:cNvSpPr>
            <a:spLocks/>
          </p:cNvSpPr>
          <p:nvPr/>
        </p:nvSpPr>
        <p:spPr bwMode="auto">
          <a:xfrm>
            <a:off x="4067175" y="3716338"/>
            <a:ext cx="57626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cs-CZ" sz="2400" dirty="0" err="1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u</a:t>
            </a:r>
            <a:r>
              <a:rPr lang="cs-CZ" sz="2400" baseline="-25000" dirty="0" err="1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</a:rPr>
              <a:t>s</a:t>
            </a:r>
            <a:endParaRPr lang="cs-CZ" sz="2400" baseline="-25000" dirty="0">
              <a:ln>
                <a:solidFill>
                  <a:srgbClr val="00B05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661" name="Rectangle 37"/>
          <p:cNvSpPr>
            <a:spLocks/>
          </p:cNvSpPr>
          <p:nvPr/>
        </p:nvSpPr>
        <p:spPr bwMode="auto">
          <a:xfrm>
            <a:off x="2916238" y="3500438"/>
            <a:ext cx="43338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cs-CZ" sz="2400" b="1" dirty="0" err="1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u</a:t>
            </a:r>
            <a:r>
              <a:rPr lang="cs-CZ" sz="2400" b="1" baseline="-25000" dirty="0" err="1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t</a:t>
            </a:r>
            <a:endParaRPr lang="cs-CZ" sz="2400" b="1" baseline="-2500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1403350" y="3068638"/>
            <a:ext cx="2376488" cy="2160587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n>
                <a:solidFill>
                  <a:srgbClr val="FF0066"/>
                </a:solidFill>
              </a:ln>
            </a:endParaRP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H="1" flipV="1">
            <a:off x="2124075" y="4508500"/>
            <a:ext cx="1655763" cy="72072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n>
                <a:solidFill>
                  <a:srgbClr val="FF0066"/>
                </a:solidFill>
              </a:ln>
            </a:endParaRPr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 flipH="1">
            <a:off x="2124075" y="4508500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 flipV="1">
            <a:off x="1403350" y="4508500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" name="Rectangle 33"/>
          <p:cNvSpPr>
            <a:spLocks/>
          </p:cNvSpPr>
          <p:nvPr/>
        </p:nvSpPr>
        <p:spPr bwMode="auto">
          <a:xfrm>
            <a:off x="5242545" y="4868069"/>
            <a:ext cx="3924300" cy="102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dirty="0" err="1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u</a:t>
            </a:r>
            <a:r>
              <a:rPr lang="cs-CZ" sz="2200" baseline="-25000" dirty="0" err="1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t</a:t>
            </a:r>
            <a:r>
              <a:rPr lang="cs-CZ" sz="22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cs-CZ" sz="22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–</a:t>
            </a:r>
            <a:r>
              <a:rPr lang="cs-CZ" sz="2200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cs-CZ" sz="22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těles</a:t>
            </a:r>
            <a:r>
              <a:rPr lang="cs-CZ" sz="22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ová </a:t>
            </a:r>
            <a:r>
              <a:rPr lang="cs-CZ" sz="22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úhlopříčka</a:t>
            </a:r>
            <a:endParaRPr lang="cs-CZ" sz="220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dirty="0">
                <a:ln>
                  <a:solidFill>
                    <a:schemeClr val="tx1"/>
                  </a:solidFill>
                </a:ln>
              </a:rPr>
              <a:t>4</a:t>
            </a:r>
            <a:r>
              <a:rPr lang="cs-CZ" sz="2200" dirty="0" smtClean="0">
                <a:ln>
                  <a:solidFill>
                    <a:schemeClr val="tx1"/>
                  </a:solidFill>
                </a:ln>
              </a:rPr>
              <a:t> tělesové úhlopříčky</a:t>
            </a:r>
            <a:endParaRPr lang="cs-CZ" sz="22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cs-CZ" sz="2200" b="1" dirty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cs-CZ" sz="2200" b="1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cs-CZ" sz="2200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cs-CZ" sz="2200" b="1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7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 animBg="1"/>
      <p:bldP spid="26658" grpId="0" animBg="1"/>
      <p:bldP spid="26636" grpId="0" build="p"/>
      <p:bldP spid="26638" grpId="0"/>
      <p:bldP spid="26640" grpId="0"/>
      <p:bldP spid="26642" grpId="0"/>
      <p:bldP spid="26644" grpId="0" animBg="1"/>
      <p:bldP spid="26646" grpId="0" animBg="1"/>
      <p:bldP spid="26649" grpId="0" animBg="1"/>
      <p:bldP spid="26650" grpId="0" animBg="1"/>
      <p:bldP spid="26652" grpId="0" animBg="1"/>
      <p:bldP spid="26653" grpId="0" animBg="1"/>
      <p:bldP spid="26654" grpId="0" animBg="1"/>
      <p:bldP spid="26655" grpId="0" animBg="1"/>
      <p:bldP spid="26645" grpId="0" animBg="1"/>
      <p:bldP spid="26656" grpId="0"/>
      <p:bldP spid="26657" grpId="0"/>
      <p:bldP spid="26660" grpId="0" animBg="1"/>
      <p:bldP spid="26659" grpId="0"/>
      <p:bldP spid="26661" grpId="0"/>
      <p:bldP spid="26662" grpId="0" animBg="1"/>
      <p:bldP spid="26663" grpId="0" animBg="1"/>
      <p:bldP spid="26667" grpId="0" animBg="1"/>
      <p:bldP spid="26668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3" name="Rectangle 29"/>
          <p:cNvSpPr>
            <a:spLocks/>
          </p:cNvSpPr>
          <p:nvPr/>
        </p:nvSpPr>
        <p:spPr bwMode="auto">
          <a:xfrm>
            <a:off x="3857625" y="1285875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cs-CZ" sz="2400" dirty="0"/>
          </a:p>
        </p:txBody>
      </p:sp>
      <p:sp>
        <p:nvSpPr>
          <p:cNvPr id="16443" name="Rectangle 59"/>
          <p:cNvSpPr>
            <a:spLocks/>
          </p:cNvSpPr>
          <p:nvPr/>
        </p:nvSpPr>
        <p:spPr bwMode="auto">
          <a:xfrm>
            <a:off x="688182" y="996950"/>
            <a:ext cx="7843043" cy="91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  <a:buFont typeface="Arial" pitchFamily="34" charset="0"/>
              <a:buNone/>
            </a:pPr>
            <a:r>
              <a:rPr lang="cs-CZ" sz="2800" b="1" dirty="0"/>
              <a:t>Postup konstrukce krychle s délkou hrany </a:t>
            </a:r>
            <a:r>
              <a:rPr lang="cs-CZ" sz="2800" b="1" dirty="0" smtClean="0"/>
              <a:t>a = 4 cm</a:t>
            </a:r>
          </a:p>
          <a:p>
            <a:pPr marL="609600" indent="-609600" algn="ctr">
              <a:spcBef>
                <a:spcPct val="20000"/>
              </a:spcBef>
              <a:buFont typeface="Arial" pitchFamily="34" charset="0"/>
              <a:buNone/>
            </a:pPr>
            <a:r>
              <a:rPr lang="cs-CZ" sz="2800" b="1" dirty="0" smtClean="0"/>
              <a:t> v pravoúhlém promítání:</a:t>
            </a:r>
            <a:endParaRPr lang="cs-CZ" sz="2800" b="1" dirty="0"/>
          </a:p>
        </p:txBody>
      </p:sp>
      <p:sp>
        <p:nvSpPr>
          <p:cNvPr id="16444" name="Rectangle 60"/>
          <p:cNvSpPr>
            <a:spLocks noChangeAspect="1" noChangeArrowheads="1"/>
          </p:cNvSpPr>
          <p:nvPr/>
        </p:nvSpPr>
        <p:spPr bwMode="auto">
          <a:xfrm rot="10800000">
            <a:off x="4787900" y="3789363"/>
            <a:ext cx="2590800" cy="24717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46" name="Rectangle 62"/>
          <p:cNvSpPr>
            <a:spLocks/>
          </p:cNvSpPr>
          <p:nvPr/>
        </p:nvSpPr>
        <p:spPr bwMode="auto">
          <a:xfrm>
            <a:off x="250823" y="2816225"/>
            <a:ext cx="39608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2400" dirty="0" smtClean="0"/>
              <a:t>1. </a:t>
            </a:r>
            <a:r>
              <a:rPr lang="cs-CZ" sz="2400" dirty="0"/>
              <a:t>p</a:t>
            </a:r>
            <a:r>
              <a:rPr lang="cs-CZ" sz="2400" dirty="0" smtClean="0"/>
              <a:t>řední stěna - čtverec ABFE  </a:t>
            </a:r>
            <a:endParaRPr lang="cs-CZ" sz="2400" dirty="0"/>
          </a:p>
        </p:txBody>
      </p:sp>
      <p:sp>
        <p:nvSpPr>
          <p:cNvPr id="16447" name="Rectangle 63"/>
          <p:cNvSpPr>
            <a:spLocks/>
          </p:cNvSpPr>
          <p:nvPr/>
        </p:nvSpPr>
        <p:spPr bwMode="auto">
          <a:xfrm>
            <a:off x="250824" y="3391405"/>
            <a:ext cx="410515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2400" dirty="0" smtClean="0"/>
              <a:t>2. u vrcholů A, B, E, F </a:t>
            </a:r>
            <a:r>
              <a:rPr lang="cs-CZ" sz="2400" dirty="0"/>
              <a:t>úhel 45</a:t>
            </a:r>
            <a:r>
              <a:rPr lang="cs-CZ" sz="2400" dirty="0" smtClean="0"/>
              <a:t>°</a:t>
            </a:r>
            <a:endParaRPr lang="cs-CZ" sz="2400" dirty="0"/>
          </a:p>
        </p:txBody>
      </p:sp>
      <p:sp>
        <p:nvSpPr>
          <p:cNvPr id="16448" name="Rectangle 64"/>
          <p:cNvSpPr>
            <a:spLocks/>
          </p:cNvSpPr>
          <p:nvPr/>
        </p:nvSpPr>
        <p:spPr bwMode="auto">
          <a:xfrm>
            <a:off x="250825" y="3928197"/>
            <a:ext cx="41051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2400" dirty="0" smtClean="0"/>
              <a:t>3. </a:t>
            </a:r>
            <a:r>
              <a:rPr lang="cs-CZ" sz="2400" dirty="0"/>
              <a:t>n</a:t>
            </a:r>
            <a:r>
              <a:rPr lang="cs-CZ" sz="2400" dirty="0" smtClean="0"/>
              <a:t>a šikmých hranách  ½ délky hrany a – 2 cm                           </a:t>
            </a:r>
            <a:endParaRPr lang="cs-CZ" sz="2400" dirty="0"/>
          </a:p>
        </p:txBody>
      </p:sp>
      <p:sp>
        <p:nvSpPr>
          <p:cNvPr id="16449" name="Rectangle 65"/>
          <p:cNvSpPr>
            <a:spLocks/>
          </p:cNvSpPr>
          <p:nvPr/>
        </p:nvSpPr>
        <p:spPr bwMode="auto">
          <a:xfrm>
            <a:off x="268482" y="4759325"/>
            <a:ext cx="408749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2400" dirty="0"/>
              <a:t>4.  z</a:t>
            </a:r>
            <a:r>
              <a:rPr lang="cs-CZ" sz="2400" dirty="0" smtClean="0"/>
              <a:t>adní stěna – čtverec DCGH </a:t>
            </a:r>
            <a:endParaRPr lang="cs-CZ" dirty="0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 flipV="1">
            <a:off x="4787900" y="5326063"/>
            <a:ext cx="1008063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 flipV="1">
            <a:off x="4787900" y="2852738"/>
            <a:ext cx="1008063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 flipV="1">
            <a:off x="7380288" y="2852738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 flipV="1">
            <a:off x="7380288" y="5326063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4" name="Arc 70"/>
          <p:cNvSpPr>
            <a:spLocks/>
          </p:cNvSpPr>
          <p:nvPr/>
        </p:nvSpPr>
        <p:spPr bwMode="auto">
          <a:xfrm rot="16508183" flipV="1">
            <a:off x="4951413" y="5973763"/>
            <a:ext cx="249237" cy="287337"/>
          </a:xfrm>
          <a:custGeom>
            <a:avLst/>
            <a:gdLst>
              <a:gd name="T0" fmla="*/ 0 w 18614"/>
              <a:gd name="T1" fmla="*/ 0 h 21600"/>
              <a:gd name="T2" fmla="*/ 249237 w 18614"/>
              <a:gd name="T3" fmla="*/ 141567 h 21600"/>
              <a:gd name="T4" fmla="*/ 0 w 18614"/>
              <a:gd name="T5" fmla="*/ 287337 h 21600"/>
              <a:gd name="T6" fmla="*/ 0 60000 65536"/>
              <a:gd name="T7" fmla="*/ 0 60000 65536"/>
              <a:gd name="T8" fmla="*/ 0 60000 65536"/>
              <a:gd name="T9" fmla="*/ 0 w 18614"/>
              <a:gd name="T10" fmla="*/ 0 h 21600"/>
              <a:gd name="T11" fmla="*/ 18614 w 1861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1600" fill="none" extrusionOk="0">
                <a:moveTo>
                  <a:pt x="-1" y="0"/>
                </a:moveTo>
                <a:cubicBezTo>
                  <a:pt x="7651" y="0"/>
                  <a:pt x="14732" y="4048"/>
                  <a:pt x="18614" y="10641"/>
                </a:cubicBezTo>
              </a:path>
              <a:path w="18614" h="21600" stroke="0" extrusionOk="0">
                <a:moveTo>
                  <a:pt x="-1" y="0"/>
                </a:moveTo>
                <a:cubicBezTo>
                  <a:pt x="7651" y="0"/>
                  <a:pt x="14732" y="4048"/>
                  <a:pt x="18614" y="10641"/>
                </a:cubicBezTo>
                <a:lnTo>
                  <a:pt x="0" y="2160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55" name="Rectangle 71"/>
          <p:cNvSpPr>
            <a:spLocks/>
          </p:cNvSpPr>
          <p:nvPr/>
        </p:nvSpPr>
        <p:spPr bwMode="auto">
          <a:xfrm>
            <a:off x="5148263" y="5876925"/>
            <a:ext cx="5746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/>
              <a:t>45°</a:t>
            </a:r>
          </a:p>
        </p:txBody>
      </p:sp>
      <p:sp>
        <p:nvSpPr>
          <p:cNvPr id="16456" name="Arc 72"/>
          <p:cNvSpPr>
            <a:spLocks/>
          </p:cNvSpPr>
          <p:nvPr/>
        </p:nvSpPr>
        <p:spPr bwMode="auto">
          <a:xfrm rot="16508183" flipV="1">
            <a:off x="5446713" y="5362575"/>
            <a:ext cx="249237" cy="271463"/>
          </a:xfrm>
          <a:custGeom>
            <a:avLst/>
            <a:gdLst>
              <a:gd name="T0" fmla="*/ 92697 w 18614"/>
              <a:gd name="T1" fmla="*/ 0 h 20461"/>
              <a:gd name="T2" fmla="*/ 249237 w 18614"/>
              <a:gd name="T3" fmla="*/ 126080 h 20461"/>
              <a:gd name="T4" fmla="*/ 0 w 18614"/>
              <a:gd name="T5" fmla="*/ 271463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5659438" y="2979738"/>
            <a:ext cx="0" cy="24765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8251825" y="2979738"/>
            <a:ext cx="0" cy="2476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5664200" y="5448300"/>
            <a:ext cx="259080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5664200" y="2979738"/>
            <a:ext cx="2590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61" name="Arc 77"/>
          <p:cNvSpPr>
            <a:spLocks/>
          </p:cNvSpPr>
          <p:nvPr/>
        </p:nvSpPr>
        <p:spPr bwMode="auto">
          <a:xfrm rot="16508183" flipV="1">
            <a:off x="5462588" y="2913062"/>
            <a:ext cx="249238" cy="271463"/>
          </a:xfrm>
          <a:custGeom>
            <a:avLst/>
            <a:gdLst>
              <a:gd name="T0" fmla="*/ 92698 w 18614"/>
              <a:gd name="T1" fmla="*/ 0 h 20461"/>
              <a:gd name="T2" fmla="*/ 249238 w 18614"/>
              <a:gd name="T3" fmla="*/ 126080 h 20461"/>
              <a:gd name="T4" fmla="*/ 0 w 18614"/>
              <a:gd name="T5" fmla="*/ 271463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62" name="Arc 78"/>
          <p:cNvSpPr>
            <a:spLocks/>
          </p:cNvSpPr>
          <p:nvPr/>
        </p:nvSpPr>
        <p:spPr bwMode="auto">
          <a:xfrm rot="16508183" flipV="1">
            <a:off x="8039100" y="5362576"/>
            <a:ext cx="249237" cy="271462"/>
          </a:xfrm>
          <a:custGeom>
            <a:avLst/>
            <a:gdLst>
              <a:gd name="T0" fmla="*/ 92697 w 18614"/>
              <a:gd name="T1" fmla="*/ 0 h 20461"/>
              <a:gd name="T2" fmla="*/ 249237 w 18614"/>
              <a:gd name="T3" fmla="*/ 126079 h 20461"/>
              <a:gd name="T4" fmla="*/ 0 w 18614"/>
              <a:gd name="T5" fmla="*/ 271462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63" name="Arc 79"/>
          <p:cNvSpPr>
            <a:spLocks/>
          </p:cNvSpPr>
          <p:nvPr/>
        </p:nvSpPr>
        <p:spPr bwMode="auto">
          <a:xfrm rot="16508183" flipV="1">
            <a:off x="8053388" y="2913062"/>
            <a:ext cx="249238" cy="271463"/>
          </a:xfrm>
          <a:custGeom>
            <a:avLst/>
            <a:gdLst>
              <a:gd name="T0" fmla="*/ 92698 w 18614"/>
              <a:gd name="T1" fmla="*/ 0 h 20461"/>
              <a:gd name="T2" fmla="*/ 249238 w 18614"/>
              <a:gd name="T3" fmla="*/ 126080 h 20461"/>
              <a:gd name="T4" fmla="*/ 0 w 18614"/>
              <a:gd name="T5" fmla="*/ 271463 h 20461"/>
              <a:gd name="T6" fmla="*/ 0 60000 65536"/>
              <a:gd name="T7" fmla="*/ 0 60000 65536"/>
              <a:gd name="T8" fmla="*/ 0 60000 65536"/>
              <a:gd name="T9" fmla="*/ 0 w 18614"/>
              <a:gd name="T10" fmla="*/ 0 h 20461"/>
              <a:gd name="T11" fmla="*/ 18614 w 18614"/>
              <a:gd name="T12" fmla="*/ 20461 h 20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4" h="20461" fill="none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</a:path>
              <a:path w="18614" h="20461" stroke="0" extrusionOk="0">
                <a:moveTo>
                  <a:pt x="6922" y="0"/>
                </a:moveTo>
                <a:cubicBezTo>
                  <a:pt x="11834" y="1662"/>
                  <a:pt x="15983" y="5034"/>
                  <a:pt x="18614" y="9502"/>
                </a:cubicBezTo>
                <a:lnTo>
                  <a:pt x="0" y="20461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 flipV="1">
            <a:off x="4786313" y="5326063"/>
            <a:ext cx="1008062" cy="9366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65" name="Rectangle 81"/>
          <p:cNvSpPr>
            <a:spLocks/>
          </p:cNvSpPr>
          <p:nvPr/>
        </p:nvSpPr>
        <p:spPr bwMode="auto">
          <a:xfrm>
            <a:off x="4643438" y="6237288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 dirty="0"/>
              <a:t>A</a:t>
            </a:r>
          </a:p>
        </p:txBody>
      </p:sp>
      <p:sp>
        <p:nvSpPr>
          <p:cNvPr id="16466" name="Rectangle 82"/>
          <p:cNvSpPr>
            <a:spLocks/>
          </p:cNvSpPr>
          <p:nvPr/>
        </p:nvSpPr>
        <p:spPr bwMode="auto">
          <a:xfrm>
            <a:off x="7235825" y="6237288"/>
            <a:ext cx="28733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 dirty="0"/>
              <a:t>B</a:t>
            </a:r>
          </a:p>
        </p:txBody>
      </p:sp>
      <p:sp>
        <p:nvSpPr>
          <p:cNvPr id="16467" name="Rectangle 83"/>
          <p:cNvSpPr>
            <a:spLocks/>
          </p:cNvSpPr>
          <p:nvPr/>
        </p:nvSpPr>
        <p:spPr bwMode="auto">
          <a:xfrm>
            <a:off x="5292725" y="5229225"/>
            <a:ext cx="2873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/>
              <a:t>D</a:t>
            </a:r>
          </a:p>
        </p:txBody>
      </p:sp>
      <p:sp>
        <p:nvSpPr>
          <p:cNvPr id="16468" name="Rectangle 84"/>
          <p:cNvSpPr>
            <a:spLocks/>
          </p:cNvSpPr>
          <p:nvPr/>
        </p:nvSpPr>
        <p:spPr bwMode="auto">
          <a:xfrm>
            <a:off x="8243888" y="5300663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/>
              <a:t>C</a:t>
            </a:r>
          </a:p>
        </p:txBody>
      </p:sp>
      <p:sp>
        <p:nvSpPr>
          <p:cNvPr id="16469" name="Rectangle 85"/>
          <p:cNvSpPr>
            <a:spLocks/>
          </p:cNvSpPr>
          <p:nvPr/>
        </p:nvSpPr>
        <p:spPr bwMode="auto">
          <a:xfrm>
            <a:off x="5364163" y="2708275"/>
            <a:ext cx="2873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/>
              <a:t>H</a:t>
            </a:r>
          </a:p>
        </p:txBody>
      </p:sp>
      <p:sp>
        <p:nvSpPr>
          <p:cNvPr id="16470" name="Rectangle 86"/>
          <p:cNvSpPr>
            <a:spLocks/>
          </p:cNvSpPr>
          <p:nvPr/>
        </p:nvSpPr>
        <p:spPr bwMode="auto">
          <a:xfrm>
            <a:off x="8243888" y="2852738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/>
              <a:t>G</a:t>
            </a:r>
          </a:p>
        </p:txBody>
      </p:sp>
      <p:sp>
        <p:nvSpPr>
          <p:cNvPr id="16471" name="Rectangle 87"/>
          <p:cNvSpPr>
            <a:spLocks/>
          </p:cNvSpPr>
          <p:nvPr/>
        </p:nvSpPr>
        <p:spPr bwMode="auto">
          <a:xfrm>
            <a:off x="7380288" y="3644900"/>
            <a:ext cx="2873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 dirty="0"/>
              <a:t>F</a:t>
            </a:r>
          </a:p>
        </p:txBody>
      </p:sp>
      <p:sp>
        <p:nvSpPr>
          <p:cNvPr id="16472" name="Rectangle 88"/>
          <p:cNvSpPr>
            <a:spLocks/>
          </p:cNvSpPr>
          <p:nvPr/>
        </p:nvSpPr>
        <p:spPr bwMode="auto">
          <a:xfrm>
            <a:off x="4500563" y="3573463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None/>
            </a:pPr>
            <a:r>
              <a:rPr lang="cs-CZ" sz="1400" dirty="0"/>
              <a:t>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42284" y="5588000"/>
            <a:ext cx="4301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Viditelné hrany rýsujeme plnou čarou,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neviditelné hrany čarou čárkovanou.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06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3" dur="20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1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4" grpId="0" animBg="1"/>
      <p:bldP spid="16446" grpId="0" build="p"/>
      <p:bldP spid="16447" grpId="0" build="p"/>
      <p:bldP spid="16448" grpId="0"/>
      <p:bldP spid="16449" grpId="0"/>
      <p:bldP spid="16450" grpId="0" animBg="1"/>
      <p:bldP spid="16450" grpId="1" animBg="1"/>
      <p:bldP spid="16451" grpId="0" animBg="1"/>
      <p:bldP spid="16452" grpId="0" animBg="1"/>
      <p:bldP spid="16453" grpId="0" animBg="1"/>
      <p:bldP spid="16454" grpId="0" animBg="1"/>
      <p:bldP spid="16455" grpId="0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4" grpId="0" animBg="1"/>
      <p:bldP spid="16465" grpId="0"/>
      <p:bldP spid="16466" grpId="0"/>
      <p:bldP spid="16467" grpId="0"/>
      <p:bldP spid="16468" grpId="0"/>
      <p:bldP spid="16469" grpId="0"/>
      <p:bldP spid="16470" grpId="0"/>
      <p:bldP spid="16471" grpId="0"/>
      <p:bldP spid="1647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6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/>
              <a:t>Co tvoří síť krychle?</a:t>
            </a:r>
            <a:br>
              <a:rPr lang="cs-CZ" sz="2400" b="1" dirty="0" smtClean="0"/>
            </a:br>
            <a:r>
              <a:rPr lang="cs-CZ" sz="2400" b="1" dirty="0" smtClean="0"/>
              <a:t>Kolika způsoby lze síť krychle zakreslit?</a:t>
            </a:r>
          </a:p>
        </p:txBody>
      </p:sp>
      <p:sp>
        <p:nvSpPr>
          <p:cNvPr id="17472" name="Rectangle 64"/>
          <p:cNvSpPr>
            <a:spLocks/>
          </p:cNvSpPr>
          <p:nvPr/>
        </p:nvSpPr>
        <p:spPr bwMode="auto">
          <a:xfrm>
            <a:off x="611188" y="1268413"/>
            <a:ext cx="3888804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66"/>
                </a:solidFill>
              </a:rPr>
              <a:t>1. ÚKOL: Načrtni </a:t>
            </a:r>
            <a:r>
              <a:rPr lang="cs-CZ" sz="2400" b="1" dirty="0">
                <a:solidFill>
                  <a:srgbClr val="FF0066"/>
                </a:solidFill>
              </a:rPr>
              <a:t>síť </a:t>
            </a:r>
            <a:r>
              <a:rPr lang="cs-CZ" sz="2400" b="1" dirty="0" smtClean="0">
                <a:solidFill>
                  <a:srgbClr val="FF0066"/>
                </a:solidFill>
              </a:rPr>
              <a:t>krychle</a:t>
            </a:r>
            <a:endParaRPr lang="cs-CZ" sz="2400" b="1" dirty="0">
              <a:solidFill>
                <a:srgbClr val="FF0066"/>
              </a:solidFill>
            </a:endParaRPr>
          </a:p>
        </p:txBody>
      </p:sp>
      <p:sp>
        <p:nvSpPr>
          <p:cNvPr id="17495" name="Rectangle 87"/>
          <p:cNvSpPr>
            <a:spLocks/>
          </p:cNvSpPr>
          <p:nvPr/>
        </p:nvSpPr>
        <p:spPr bwMode="auto">
          <a:xfrm>
            <a:off x="755576" y="5589240"/>
            <a:ext cx="79928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66"/>
                </a:solidFill>
              </a:rPr>
              <a:t>2. ÚKOL: Sestroj </a:t>
            </a:r>
            <a:r>
              <a:rPr lang="cs-CZ" sz="2400" b="1" dirty="0">
                <a:solidFill>
                  <a:srgbClr val="FF0066"/>
                </a:solidFill>
              </a:rPr>
              <a:t>libovolnou síť </a:t>
            </a:r>
            <a:r>
              <a:rPr lang="cs-CZ" sz="2400" b="1" dirty="0" smtClean="0">
                <a:solidFill>
                  <a:srgbClr val="FF0066"/>
                </a:solidFill>
              </a:rPr>
              <a:t>krychle</a:t>
            </a:r>
            <a:r>
              <a:rPr lang="cs-CZ" sz="2400" b="1" dirty="0">
                <a:solidFill>
                  <a:srgbClr val="FF0066"/>
                </a:solidFill>
              </a:rPr>
              <a:t> </a:t>
            </a:r>
            <a:r>
              <a:rPr lang="cs-CZ" sz="2400" b="1" dirty="0" smtClean="0">
                <a:solidFill>
                  <a:srgbClr val="FF0066"/>
                </a:solidFill>
              </a:rPr>
              <a:t>s délkou </a:t>
            </a:r>
            <a:r>
              <a:rPr lang="cs-CZ" sz="2400" b="1" dirty="0">
                <a:solidFill>
                  <a:srgbClr val="FF0066"/>
                </a:solidFill>
              </a:rPr>
              <a:t>hrany </a:t>
            </a:r>
            <a:r>
              <a:rPr lang="cs-CZ" sz="2400" b="1" dirty="0" smtClean="0">
                <a:solidFill>
                  <a:srgbClr val="FF0066"/>
                </a:solidFill>
              </a:rPr>
              <a:t>4 cm </a:t>
            </a:r>
            <a:endParaRPr lang="cs-CZ" sz="2400" b="1" dirty="0">
              <a:solidFill>
                <a:srgbClr val="FF0066"/>
              </a:solidFill>
            </a:endParaRPr>
          </a:p>
        </p:txBody>
      </p:sp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3372140" y="1917624"/>
            <a:ext cx="2016125" cy="1508125"/>
            <a:chOff x="2109" y="1298"/>
            <a:chExt cx="1270" cy="95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185" name="Rectangle 100"/>
            <p:cNvSpPr>
              <a:spLocks noChangeArrowheads="1"/>
            </p:cNvSpPr>
            <p:nvPr/>
          </p:nvSpPr>
          <p:spPr bwMode="auto">
            <a:xfrm>
              <a:off x="2426" y="1931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6" name="Rectangle 101"/>
            <p:cNvSpPr>
              <a:spLocks noChangeArrowheads="1"/>
            </p:cNvSpPr>
            <p:nvPr/>
          </p:nvSpPr>
          <p:spPr bwMode="auto">
            <a:xfrm>
              <a:off x="2744" y="1298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7" name="Rectangle 102"/>
            <p:cNvSpPr>
              <a:spLocks noChangeArrowheads="1"/>
            </p:cNvSpPr>
            <p:nvPr/>
          </p:nvSpPr>
          <p:spPr bwMode="auto">
            <a:xfrm>
              <a:off x="3061" y="1615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8" name="Rectangle 103"/>
            <p:cNvSpPr>
              <a:spLocks noChangeArrowheads="1"/>
            </p:cNvSpPr>
            <p:nvPr/>
          </p:nvSpPr>
          <p:spPr bwMode="auto">
            <a:xfrm>
              <a:off x="2744" y="1615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9" name="Rectangle 104"/>
            <p:cNvSpPr>
              <a:spLocks noChangeArrowheads="1"/>
            </p:cNvSpPr>
            <p:nvPr/>
          </p:nvSpPr>
          <p:spPr bwMode="auto">
            <a:xfrm>
              <a:off x="2426" y="1615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90" name="Rectangle 105"/>
            <p:cNvSpPr>
              <a:spLocks noChangeArrowheads="1"/>
            </p:cNvSpPr>
            <p:nvPr/>
          </p:nvSpPr>
          <p:spPr bwMode="auto">
            <a:xfrm>
              <a:off x="2109" y="1615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611188" y="1916832"/>
            <a:ext cx="2017712" cy="1506537"/>
            <a:chOff x="385" y="1299"/>
            <a:chExt cx="1271" cy="94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179" name="Rectangle 106"/>
            <p:cNvSpPr>
              <a:spLocks noChangeArrowheads="1"/>
            </p:cNvSpPr>
            <p:nvPr/>
          </p:nvSpPr>
          <p:spPr bwMode="auto">
            <a:xfrm>
              <a:off x="703" y="1931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0" name="Rectangle 107"/>
            <p:cNvSpPr>
              <a:spLocks noChangeArrowheads="1"/>
            </p:cNvSpPr>
            <p:nvPr/>
          </p:nvSpPr>
          <p:spPr bwMode="auto">
            <a:xfrm>
              <a:off x="703" y="1299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1" name="Rectangle 108"/>
            <p:cNvSpPr>
              <a:spLocks noChangeArrowheads="1"/>
            </p:cNvSpPr>
            <p:nvPr/>
          </p:nvSpPr>
          <p:spPr bwMode="auto">
            <a:xfrm>
              <a:off x="1338" y="161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2" name="Rectangle 109"/>
            <p:cNvSpPr>
              <a:spLocks noChangeArrowheads="1"/>
            </p:cNvSpPr>
            <p:nvPr/>
          </p:nvSpPr>
          <p:spPr bwMode="auto">
            <a:xfrm>
              <a:off x="1020" y="161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3" name="Rectangle 110"/>
            <p:cNvSpPr>
              <a:spLocks noChangeArrowheads="1"/>
            </p:cNvSpPr>
            <p:nvPr/>
          </p:nvSpPr>
          <p:spPr bwMode="auto">
            <a:xfrm>
              <a:off x="703" y="161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4" name="Rectangle 111"/>
            <p:cNvSpPr>
              <a:spLocks noChangeArrowheads="1"/>
            </p:cNvSpPr>
            <p:nvPr/>
          </p:nvSpPr>
          <p:spPr bwMode="auto">
            <a:xfrm>
              <a:off x="385" y="161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4" name="Group 126"/>
          <p:cNvGrpSpPr>
            <a:grpSpLocks/>
          </p:cNvGrpSpPr>
          <p:nvPr/>
        </p:nvGrpSpPr>
        <p:grpSpPr bwMode="auto">
          <a:xfrm>
            <a:off x="1123951" y="3860255"/>
            <a:ext cx="2025650" cy="1511300"/>
            <a:chOff x="380" y="2659"/>
            <a:chExt cx="1276" cy="95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173" name="Rectangle 98"/>
            <p:cNvSpPr>
              <a:spLocks noChangeArrowheads="1"/>
            </p:cNvSpPr>
            <p:nvPr/>
          </p:nvSpPr>
          <p:spPr bwMode="auto">
            <a:xfrm>
              <a:off x="380" y="2659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4" name="Rectangle 99"/>
            <p:cNvSpPr>
              <a:spLocks noChangeArrowheads="1"/>
            </p:cNvSpPr>
            <p:nvPr/>
          </p:nvSpPr>
          <p:spPr bwMode="auto">
            <a:xfrm>
              <a:off x="703" y="2659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5" name="Rectangle 112"/>
            <p:cNvSpPr>
              <a:spLocks noChangeArrowheads="1"/>
            </p:cNvSpPr>
            <p:nvPr/>
          </p:nvSpPr>
          <p:spPr bwMode="auto">
            <a:xfrm>
              <a:off x="703" y="297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6" name="Rectangle 113"/>
            <p:cNvSpPr>
              <a:spLocks noChangeArrowheads="1"/>
            </p:cNvSpPr>
            <p:nvPr/>
          </p:nvSpPr>
          <p:spPr bwMode="auto">
            <a:xfrm>
              <a:off x="1338" y="3294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7" name="Rectangle 114"/>
            <p:cNvSpPr>
              <a:spLocks noChangeArrowheads="1"/>
            </p:cNvSpPr>
            <p:nvPr/>
          </p:nvSpPr>
          <p:spPr bwMode="auto">
            <a:xfrm>
              <a:off x="1021" y="3294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8" name="Rectangle 115"/>
            <p:cNvSpPr>
              <a:spLocks noChangeArrowheads="1"/>
            </p:cNvSpPr>
            <p:nvPr/>
          </p:nvSpPr>
          <p:spPr bwMode="auto">
            <a:xfrm>
              <a:off x="1021" y="297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3372140" y="3865812"/>
            <a:ext cx="2016125" cy="1506537"/>
            <a:chOff x="3833" y="1299"/>
            <a:chExt cx="1270" cy="94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167" name="Rectangle 116"/>
            <p:cNvSpPr>
              <a:spLocks noChangeArrowheads="1"/>
            </p:cNvSpPr>
            <p:nvPr/>
          </p:nvSpPr>
          <p:spPr bwMode="auto">
            <a:xfrm>
              <a:off x="4785" y="1931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8" name="Rectangle 117"/>
            <p:cNvSpPr>
              <a:spLocks noChangeArrowheads="1"/>
            </p:cNvSpPr>
            <p:nvPr/>
          </p:nvSpPr>
          <p:spPr bwMode="auto">
            <a:xfrm>
              <a:off x="3833" y="1299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9" name="Rectangle 118"/>
            <p:cNvSpPr>
              <a:spLocks noChangeArrowheads="1"/>
            </p:cNvSpPr>
            <p:nvPr/>
          </p:nvSpPr>
          <p:spPr bwMode="auto">
            <a:xfrm>
              <a:off x="4785" y="161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0" name="Rectangle 119"/>
            <p:cNvSpPr>
              <a:spLocks noChangeArrowheads="1"/>
            </p:cNvSpPr>
            <p:nvPr/>
          </p:nvSpPr>
          <p:spPr bwMode="auto">
            <a:xfrm>
              <a:off x="4468" y="161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1" name="Rectangle 120"/>
            <p:cNvSpPr>
              <a:spLocks noChangeArrowheads="1"/>
            </p:cNvSpPr>
            <p:nvPr/>
          </p:nvSpPr>
          <p:spPr bwMode="auto">
            <a:xfrm>
              <a:off x="4150" y="161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2" name="Rectangle 121"/>
            <p:cNvSpPr>
              <a:spLocks noChangeArrowheads="1"/>
            </p:cNvSpPr>
            <p:nvPr/>
          </p:nvSpPr>
          <p:spPr bwMode="auto">
            <a:xfrm>
              <a:off x="3833" y="161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" name="Group 140"/>
          <p:cNvGrpSpPr>
            <a:grpSpLocks/>
          </p:cNvGrpSpPr>
          <p:nvPr/>
        </p:nvGrpSpPr>
        <p:grpSpPr bwMode="auto">
          <a:xfrm>
            <a:off x="5882554" y="1407244"/>
            <a:ext cx="1514475" cy="2016125"/>
            <a:chOff x="3832" y="2341"/>
            <a:chExt cx="954" cy="127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161" name="Rectangle 127"/>
            <p:cNvSpPr>
              <a:spLocks noChangeArrowheads="1"/>
            </p:cNvSpPr>
            <p:nvPr/>
          </p:nvSpPr>
          <p:spPr bwMode="auto">
            <a:xfrm>
              <a:off x="4468" y="2341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2" name="Rectangle 128"/>
            <p:cNvSpPr>
              <a:spLocks noChangeArrowheads="1"/>
            </p:cNvSpPr>
            <p:nvPr/>
          </p:nvSpPr>
          <p:spPr bwMode="auto">
            <a:xfrm>
              <a:off x="3832" y="3294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3" name="Rectangle 129"/>
            <p:cNvSpPr>
              <a:spLocks noChangeArrowheads="1"/>
            </p:cNvSpPr>
            <p:nvPr/>
          </p:nvSpPr>
          <p:spPr bwMode="auto">
            <a:xfrm>
              <a:off x="4467" y="2659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4" name="Rectangle 130"/>
            <p:cNvSpPr>
              <a:spLocks noChangeArrowheads="1"/>
            </p:cNvSpPr>
            <p:nvPr/>
          </p:nvSpPr>
          <p:spPr bwMode="auto">
            <a:xfrm>
              <a:off x="4150" y="3294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5" name="Rectangle 131"/>
            <p:cNvSpPr>
              <a:spLocks noChangeArrowheads="1"/>
            </p:cNvSpPr>
            <p:nvPr/>
          </p:nvSpPr>
          <p:spPr bwMode="auto">
            <a:xfrm>
              <a:off x="4150" y="297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6" name="Rectangle 134"/>
            <p:cNvSpPr>
              <a:spLocks noChangeArrowheads="1"/>
            </p:cNvSpPr>
            <p:nvPr/>
          </p:nvSpPr>
          <p:spPr bwMode="auto">
            <a:xfrm>
              <a:off x="4150" y="2659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7" name="Group 139"/>
          <p:cNvGrpSpPr>
            <a:grpSpLocks/>
          </p:cNvGrpSpPr>
          <p:nvPr/>
        </p:nvGrpSpPr>
        <p:grpSpPr bwMode="auto">
          <a:xfrm>
            <a:off x="5882554" y="3860255"/>
            <a:ext cx="2016125" cy="1511300"/>
            <a:chOff x="2109" y="2568"/>
            <a:chExt cx="1270" cy="9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155" name="Rectangle 132"/>
            <p:cNvSpPr>
              <a:spLocks noChangeArrowheads="1"/>
            </p:cNvSpPr>
            <p:nvPr/>
          </p:nvSpPr>
          <p:spPr bwMode="auto">
            <a:xfrm>
              <a:off x="3061" y="288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6" name="Rectangle 133"/>
            <p:cNvSpPr>
              <a:spLocks noChangeArrowheads="1"/>
            </p:cNvSpPr>
            <p:nvPr/>
          </p:nvSpPr>
          <p:spPr bwMode="auto">
            <a:xfrm>
              <a:off x="2744" y="288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7" name="Rectangle 135"/>
            <p:cNvSpPr>
              <a:spLocks noChangeArrowheads="1"/>
            </p:cNvSpPr>
            <p:nvPr/>
          </p:nvSpPr>
          <p:spPr bwMode="auto">
            <a:xfrm>
              <a:off x="2426" y="3203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8" name="Rectangle 136"/>
            <p:cNvSpPr>
              <a:spLocks noChangeArrowheads="1"/>
            </p:cNvSpPr>
            <p:nvPr/>
          </p:nvSpPr>
          <p:spPr bwMode="auto">
            <a:xfrm>
              <a:off x="2426" y="2886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9" name="Rectangle 137"/>
            <p:cNvSpPr>
              <a:spLocks noChangeArrowheads="1"/>
            </p:cNvSpPr>
            <p:nvPr/>
          </p:nvSpPr>
          <p:spPr bwMode="auto">
            <a:xfrm>
              <a:off x="2426" y="2568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0" name="Rectangle 138"/>
            <p:cNvSpPr>
              <a:spLocks noChangeArrowheads="1"/>
            </p:cNvSpPr>
            <p:nvPr/>
          </p:nvSpPr>
          <p:spPr bwMode="auto">
            <a:xfrm>
              <a:off x="2109" y="2568"/>
              <a:ext cx="318" cy="31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704742" y="18472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968932" y="19176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6479346" y="140390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624463" y="38658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2938787" y="387163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5388265" y="386025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16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2" grpId="0"/>
      <p:bldP spid="17495" grpId="0"/>
      <p:bldP spid="8" grpId="0"/>
      <p:bldP spid="48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+mn-lt"/>
              </a:rPr>
              <a:t>Povrch krychle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5111799" cy="1518706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b="1" dirty="0" smtClean="0">
                <a:latin typeface="+mj-lt"/>
              </a:rPr>
              <a:t>S - povrch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b="1" dirty="0" smtClean="0">
                <a:latin typeface="+mj-lt"/>
              </a:rPr>
              <a:t>a - délka hrany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b="1" dirty="0" smtClean="0">
                <a:latin typeface="+mj-lt"/>
              </a:rPr>
              <a:t>Povrch krychle je součet obsahů 6-ti stěn </a:t>
            </a:r>
          </a:p>
        </p:txBody>
      </p:sp>
      <p:sp>
        <p:nvSpPr>
          <p:cNvPr id="18438" name="Rectangle 6"/>
          <p:cNvSpPr>
            <a:spLocks/>
          </p:cNvSpPr>
          <p:nvPr/>
        </p:nvSpPr>
        <p:spPr bwMode="auto">
          <a:xfrm>
            <a:off x="5445300" y="3983903"/>
            <a:ext cx="2646247" cy="936625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5400" b="1" dirty="0">
                <a:solidFill>
                  <a:srgbClr val="FF0066"/>
                </a:solidFill>
                <a:latin typeface="+mj-lt"/>
              </a:rPr>
              <a:t>S = 6.a.a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044576" y="3163457"/>
            <a:ext cx="3597275" cy="2698750"/>
            <a:chOff x="295" y="2228"/>
            <a:chExt cx="2266" cy="1700"/>
          </a:xfrm>
          <a:solidFill>
            <a:srgbClr val="00B0F0"/>
          </a:solidFill>
        </p:grpSpPr>
        <p:sp>
          <p:nvSpPr>
            <p:cNvPr id="7179" name="Rectangle 42"/>
            <p:cNvSpPr>
              <a:spLocks noChangeArrowheads="1"/>
            </p:cNvSpPr>
            <p:nvPr/>
          </p:nvSpPr>
          <p:spPr bwMode="auto">
            <a:xfrm>
              <a:off x="295" y="2228"/>
              <a:ext cx="567" cy="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0" name="Rectangle 44"/>
            <p:cNvSpPr>
              <a:spLocks noChangeArrowheads="1"/>
            </p:cNvSpPr>
            <p:nvPr/>
          </p:nvSpPr>
          <p:spPr bwMode="auto">
            <a:xfrm>
              <a:off x="295" y="2795"/>
              <a:ext cx="567" cy="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1" name="Rectangle 45"/>
            <p:cNvSpPr>
              <a:spLocks noChangeArrowheads="1"/>
            </p:cNvSpPr>
            <p:nvPr/>
          </p:nvSpPr>
          <p:spPr bwMode="auto">
            <a:xfrm>
              <a:off x="295" y="3361"/>
              <a:ext cx="567" cy="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2" name="Rectangle 46"/>
            <p:cNvSpPr>
              <a:spLocks noChangeArrowheads="1"/>
            </p:cNvSpPr>
            <p:nvPr/>
          </p:nvSpPr>
          <p:spPr bwMode="auto">
            <a:xfrm>
              <a:off x="861" y="2795"/>
              <a:ext cx="567" cy="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3" name="Rectangle 47"/>
            <p:cNvSpPr>
              <a:spLocks noChangeArrowheads="1"/>
            </p:cNvSpPr>
            <p:nvPr/>
          </p:nvSpPr>
          <p:spPr bwMode="auto">
            <a:xfrm>
              <a:off x="1429" y="2795"/>
              <a:ext cx="567" cy="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4" name="Rectangle 48"/>
            <p:cNvSpPr>
              <a:spLocks noChangeArrowheads="1"/>
            </p:cNvSpPr>
            <p:nvPr/>
          </p:nvSpPr>
          <p:spPr bwMode="auto">
            <a:xfrm>
              <a:off x="1994" y="2795"/>
              <a:ext cx="567" cy="5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5" name="Rectangle 55"/>
            <p:cNvSpPr>
              <a:spLocks/>
            </p:cNvSpPr>
            <p:nvPr/>
          </p:nvSpPr>
          <p:spPr bwMode="auto">
            <a:xfrm>
              <a:off x="911" y="2931"/>
              <a:ext cx="499" cy="2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800" b="1" dirty="0" err="1" smtClean="0"/>
                <a:t>a.a</a:t>
              </a:r>
              <a:endParaRPr lang="cs-CZ" sz="2800" b="1" dirty="0"/>
            </a:p>
          </p:txBody>
        </p:sp>
        <p:sp>
          <p:nvSpPr>
            <p:cNvPr id="20" name="Rectangle 55"/>
            <p:cNvSpPr>
              <a:spLocks/>
            </p:cNvSpPr>
            <p:nvPr/>
          </p:nvSpPr>
          <p:spPr bwMode="auto">
            <a:xfrm>
              <a:off x="362" y="2375"/>
              <a:ext cx="477" cy="2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800" b="1" dirty="0" err="1" smtClean="0"/>
                <a:t>a.a</a:t>
              </a:r>
              <a:endParaRPr lang="cs-CZ" sz="2800" b="1" dirty="0"/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6288595" y="1023399"/>
            <a:ext cx="2069536" cy="2226213"/>
            <a:chOff x="4113" y="2614"/>
            <a:chExt cx="885" cy="952"/>
          </a:xfrm>
        </p:grpSpPr>
        <p:sp>
          <p:nvSpPr>
            <p:cNvPr id="7175" name="AutoShape 43"/>
            <p:cNvSpPr>
              <a:spLocks noChangeArrowheads="1"/>
            </p:cNvSpPr>
            <p:nvPr/>
          </p:nvSpPr>
          <p:spPr bwMode="auto">
            <a:xfrm>
              <a:off x="4113" y="2614"/>
              <a:ext cx="771" cy="726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76" name="Rectangle 54"/>
            <p:cNvSpPr>
              <a:spLocks/>
            </p:cNvSpPr>
            <p:nvPr/>
          </p:nvSpPr>
          <p:spPr bwMode="auto">
            <a:xfrm>
              <a:off x="4286" y="3294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800" b="1" dirty="0"/>
                <a:t>a</a:t>
              </a:r>
            </a:p>
          </p:txBody>
        </p:sp>
        <p:sp>
          <p:nvSpPr>
            <p:cNvPr id="7177" name="Rectangle 58"/>
            <p:cNvSpPr>
              <a:spLocks/>
            </p:cNvSpPr>
            <p:nvPr/>
          </p:nvSpPr>
          <p:spPr bwMode="auto">
            <a:xfrm>
              <a:off x="4567" y="2886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3200" b="1" dirty="0"/>
                <a:t>a</a:t>
              </a:r>
            </a:p>
          </p:txBody>
        </p:sp>
        <p:sp>
          <p:nvSpPr>
            <p:cNvPr id="7178" name="Rectangle 59"/>
            <p:cNvSpPr>
              <a:spLocks/>
            </p:cNvSpPr>
            <p:nvPr/>
          </p:nvSpPr>
          <p:spPr bwMode="auto">
            <a:xfrm>
              <a:off x="4771" y="3204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800" b="1" dirty="0"/>
                <a:t>a</a:t>
              </a:r>
            </a:p>
          </p:txBody>
        </p:sp>
      </p:grpSp>
      <p:sp>
        <p:nvSpPr>
          <p:cNvPr id="22" name="Rectangle 55"/>
          <p:cNvSpPr>
            <a:spLocks/>
          </p:cNvSpPr>
          <p:nvPr/>
        </p:nvSpPr>
        <p:spPr bwMode="auto">
          <a:xfrm>
            <a:off x="1209677" y="5196251"/>
            <a:ext cx="7572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dirty="0" err="1" smtClean="0"/>
              <a:t>a.a</a:t>
            </a:r>
            <a:endParaRPr lang="cs-CZ" sz="2800" b="1" dirty="0"/>
          </a:p>
        </p:txBody>
      </p:sp>
      <p:sp>
        <p:nvSpPr>
          <p:cNvPr id="23" name="Rectangle 55"/>
          <p:cNvSpPr>
            <a:spLocks/>
          </p:cNvSpPr>
          <p:nvPr/>
        </p:nvSpPr>
        <p:spPr bwMode="auto">
          <a:xfrm>
            <a:off x="1185863" y="4279470"/>
            <a:ext cx="7572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dirty="0" err="1" smtClean="0"/>
              <a:t>a.a</a:t>
            </a:r>
            <a:endParaRPr lang="cs-CZ" sz="2800" b="1" dirty="0"/>
          </a:p>
        </p:txBody>
      </p:sp>
      <p:sp>
        <p:nvSpPr>
          <p:cNvPr id="24" name="Rectangle 55"/>
          <p:cNvSpPr>
            <a:spLocks/>
          </p:cNvSpPr>
          <p:nvPr/>
        </p:nvSpPr>
        <p:spPr bwMode="auto">
          <a:xfrm>
            <a:off x="2984501" y="4279470"/>
            <a:ext cx="7572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dirty="0" err="1" smtClean="0"/>
              <a:t>a.a</a:t>
            </a:r>
            <a:endParaRPr lang="cs-CZ" sz="2800" b="1" dirty="0"/>
          </a:p>
        </p:txBody>
      </p:sp>
      <p:sp>
        <p:nvSpPr>
          <p:cNvPr id="25" name="Rectangle 55"/>
          <p:cNvSpPr>
            <a:spLocks/>
          </p:cNvSpPr>
          <p:nvPr/>
        </p:nvSpPr>
        <p:spPr bwMode="auto">
          <a:xfrm>
            <a:off x="3884614" y="4297726"/>
            <a:ext cx="7572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dirty="0" err="1" smtClean="0"/>
              <a:t>a.a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8170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18438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743324" y="66672"/>
            <a:ext cx="548486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 smtClean="0"/>
              <a:t>Objem krychle</a:t>
            </a:r>
          </a:p>
        </p:txBody>
      </p:sp>
      <p:sp>
        <p:nvSpPr>
          <p:cNvPr id="27657" name="Rectangle 9"/>
          <p:cNvSpPr>
            <a:spLocks noGrp="1"/>
          </p:cNvSpPr>
          <p:nvPr>
            <p:ph type="body" idx="1"/>
          </p:nvPr>
        </p:nvSpPr>
        <p:spPr>
          <a:xfrm>
            <a:off x="179512" y="2564904"/>
            <a:ext cx="5256583" cy="647700"/>
          </a:xfrm>
          <a:noFill/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cs-CZ" sz="2400" b="1" dirty="0" smtClean="0">
                <a:latin typeface="+mj-lt"/>
              </a:rPr>
              <a:t>Objem je obsah podstavy „krát“ výška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743324" y="1124744"/>
            <a:ext cx="3095625" cy="149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 dirty="0" smtClean="0"/>
              <a:t>a   – délka hrany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b="1" dirty="0" err="1" smtClean="0"/>
              <a:t>S</a:t>
            </a:r>
            <a:r>
              <a:rPr lang="cs-CZ" sz="2400" b="1" baseline="-16000" dirty="0" err="1" smtClean="0"/>
              <a:t>p</a:t>
            </a:r>
            <a:r>
              <a:rPr lang="cs-CZ" sz="2400" b="1" dirty="0" smtClean="0"/>
              <a:t>  – obsah podstavy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 b="1" dirty="0"/>
              <a:t>V   – objem krychle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cs-CZ" sz="2400" b="1" dirty="0" smtClean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cs-CZ" sz="2400" b="1" dirty="0"/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755575" y="3825874"/>
            <a:ext cx="3083374" cy="1908175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4800" b="1" dirty="0" smtClean="0">
                <a:solidFill>
                  <a:srgbClr val="FF0066"/>
                </a:solidFill>
              </a:rPr>
              <a:t> V </a:t>
            </a:r>
            <a:r>
              <a:rPr lang="cs-CZ" sz="4800" b="1" dirty="0">
                <a:solidFill>
                  <a:srgbClr val="FF0066"/>
                </a:solidFill>
              </a:rPr>
              <a:t>= </a:t>
            </a:r>
            <a:r>
              <a:rPr lang="cs-CZ" sz="4800" b="1" dirty="0" err="1">
                <a:solidFill>
                  <a:srgbClr val="FF0066"/>
                </a:solidFill>
              </a:rPr>
              <a:t>S</a:t>
            </a:r>
            <a:r>
              <a:rPr lang="cs-CZ" sz="4800" b="1" baseline="-16000" dirty="0" err="1">
                <a:solidFill>
                  <a:srgbClr val="FF0066"/>
                </a:solidFill>
              </a:rPr>
              <a:t>p</a:t>
            </a:r>
            <a:r>
              <a:rPr lang="cs-CZ" sz="4800" b="1" dirty="0">
                <a:solidFill>
                  <a:srgbClr val="FF0066"/>
                </a:solidFill>
              </a:rPr>
              <a:t> . v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4800" b="1" dirty="0" smtClean="0">
                <a:solidFill>
                  <a:srgbClr val="FF0066"/>
                </a:solidFill>
              </a:rPr>
              <a:t> V </a:t>
            </a:r>
            <a:r>
              <a:rPr lang="cs-CZ" sz="4800" b="1" dirty="0">
                <a:solidFill>
                  <a:srgbClr val="FF0066"/>
                </a:solidFill>
              </a:rPr>
              <a:t>= </a:t>
            </a:r>
            <a:r>
              <a:rPr lang="cs-CZ" sz="4800" b="1" dirty="0" smtClean="0">
                <a:solidFill>
                  <a:srgbClr val="FF0066"/>
                </a:solidFill>
              </a:rPr>
              <a:t>a . a . a</a:t>
            </a:r>
            <a:endParaRPr lang="cs-CZ" sz="4800" b="1" dirty="0">
              <a:solidFill>
                <a:srgbClr val="FF0066"/>
              </a:solidFill>
            </a:endParaRPr>
          </a:p>
        </p:txBody>
      </p:sp>
      <p:sp>
        <p:nvSpPr>
          <p:cNvPr id="27686" name="AutoShape 38" descr="Světlý šikmo nahoru"/>
          <p:cNvSpPr>
            <a:spLocks noChangeArrowheads="1"/>
          </p:cNvSpPr>
          <p:nvPr/>
        </p:nvSpPr>
        <p:spPr bwMode="auto">
          <a:xfrm>
            <a:off x="5291138" y="5156200"/>
            <a:ext cx="3095625" cy="719138"/>
          </a:xfrm>
          <a:prstGeom prst="parallelogram">
            <a:avLst>
              <a:gd name="adj" fmla="val 100441"/>
            </a:avLst>
          </a:prstGeom>
          <a:pattFill prst="lt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7688" name="Rectangle 40"/>
          <p:cNvSpPr>
            <a:spLocks/>
          </p:cNvSpPr>
          <p:nvPr/>
        </p:nvSpPr>
        <p:spPr bwMode="auto">
          <a:xfrm>
            <a:off x="7596188" y="4365625"/>
            <a:ext cx="15478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dirty="0"/>
              <a:t>a</a:t>
            </a:r>
            <a:r>
              <a:rPr lang="cs-CZ" sz="2800" b="1" dirty="0" smtClean="0"/>
              <a:t>-výška</a:t>
            </a:r>
            <a:r>
              <a:rPr lang="cs-CZ" sz="2800" b="1" dirty="0" smtClean="0">
                <a:solidFill>
                  <a:srgbClr val="000099"/>
                </a:solidFill>
              </a:rPr>
              <a:t> </a:t>
            </a:r>
            <a:endParaRPr lang="cs-CZ" sz="2800" b="1" dirty="0">
              <a:solidFill>
                <a:srgbClr val="000099"/>
              </a:solidFill>
            </a:endParaRPr>
          </a:p>
        </p:txBody>
      </p:sp>
      <p:sp>
        <p:nvSpPr>
          <p:cNvPr id="27689" name="Rectangle 41"/>
          <p:cNvSpPr>
            <a:spLocks/>
          </p:cNvSpPr>
          <p:nvPr/>
        </p:nvSpPr>
        <p:spPr bwMode="auto">
          <a:xfrm>
            <a:off x="8026400" y="5300663"/>
            <a:ext cx="43338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dirty="0"/>
              <a:t>a</a:t>
            </a:r>
          </a:p>
        </p:txBody>
      </p:sp>
      <p:sp>
        <p:nvSpPr>
          <p:cNvPr id="27690" name="AutoShape 42"/>
          <p:cNvSpPr>
            <a:spLocks noChangeArrowheads="1"/>
          </p:cNvSpPr>
          <p:nvPr/>
        </p:nvSpPr>
        <p:spPr bwMode="auto">
          <a:xfrm>
            <a:off x="5291138" y="2997200"/>
            <a:ext cx="3097212" cy="2881313"/>
          </a:xfrm>
          <a:prstGeom prst="cube">
            <a:avLst>
              <a:gd name="adj" fmla="val 25000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6010275" y="29972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7666038" y="5156200"/>
            <a:ext cx="7207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flipH="1">
            <a:off x="6011863" y="5156200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 flipV="1">
            <a:off x="5291138" y="5156200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3" name="Rectangle 55"/>
          <p:cNvSpPr>
            <a:spLocks/>
          </p:cNvSpPr>
          <p:nvPr/>
        </p:nvSpPr>
        <p:spPr bwMode="auto">
          <a:xfrm>
            <a:off x="6300788" y="5805488"/>
            <a:ext cx="433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dirty="0"/>
              <a:t>a</a:t>
            </a:r>
          </a:p>
        </p:txBody>
      </p:sp>
      <p:sp>
        <p:nvSpPr>
          <p:cNvPr id="27704" name="Rectangle 56"/>
          <p:cNvSpPr>
            <a:spLocks/>
          </p:cNvSpPr>
          <p:nvPr/>
        </p:nvSpPr>
        <p:spPr bwMode="auto">
          <a:xfrm>
            <a:off x="6516688" y="5300663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800" b="1" dirty="0" err="1"/>
              <a:t>S</a:t>
            </a:r>
            <a:r>
              <a:rPr lang="cs-CZ" sz="2800" b="1" baseline="-25000" dirty="0" err="1"/>
              <a:t>p</a:t>
            </a:r>
            <a:endParaRPr lang="cs-CZ" sz="2800" b="1" baseline="-25000" dirty="0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>
            <a:off x="7667625" y="3716338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 flipH="1">
            <a:off x="5292725" y="5876925"/>
            <a:ext cx="2374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8" name="Group 61"/>
          <p:cNvGrpSpPr>
            <a:grpSpLocks/>
          </p:cNvGrpSpPr>
          <p:nvPr/>
        </p:nvGrpSpPr>
        <p:grpSpPr bwMode="auto">
          <a:xfrm>
            <a:off x="6610553" y="899832"/>
            <a:ext cx="1815288" cy="1677820"/>
            <a:chOff x="4113" y="2614"/>
            <a:chExt cx="1030" cy="952"/>
          </a:xfrm>
        </p:grpSpPr>
        <p:sp>
          <p:nvSpPr>
            <p:cNvPr id="19" name="AutoShape 43"/>
            <p:cNvSpPr>
              <a:spLocks noChangeArrowheads="1"/>
            </p:cNvSpPr>
            <p:nvPr/>
          </p:nvSpPr>
          <p:spPr bwMode="auto">
            <a:xfrm>
              <a:off x="4113" y="2614"/>
              <a:ext cx="771" cy="726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Rectangle 54"/>
            <p:cNvSpPr>
              <a:spLocks/>
            </p:cNvSpPr>
            <p:nvPr/>
          </p:nvSpPr>
          <p:spPr bwMode="auto">
            <a:xfrm>
              <a:off x="4286" y="3294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800" b="1" dirty="0"/>
                <a:t>a</a:t>
              </a:r>
            </a:p>
          </p:txBody>
        </p:sp>
        <p:sp>
          <p:nvSpPr>
            <p:cNvPr id="21" name="Rectangle 58"/>
            <p:cNvSpPr>
              <a:spLocks/>
            </p:cNvSpPr>
            <p:nvPr/>
          </p:nvSpPr>
          <p:spPr bwMode="auto">
            <a:xfrm>
              <a:off x="4916" y="2764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3200" b="1" dirty="0"/>
                <a:t>a</a:t>
              </a:r>
            </a:p>
          </p:txBody>
        </p:sp>
        <p:sp>
          <p:nvSpPr>
            <p:cNvPr id="22" name="Rectangle 59"/>
            <p:cNvSpPr>
              <a:spLocks/>
            </p:cNvSpPr>
            <p:nvPr/>
          </p:nvSpPr>
          <p:spPr bwMode="auto">
            <a:xfrm>
              <a:off x="4771" y="3204"/>
              <a:ext cx="22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cs-CZ" sz="2800" b="1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669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76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build="p"/>
      <p:bldP spid="27658" grpId="0" uiExpand="1" build="p"/>
      <p:bldP spid="27659" grpId="0" uiExpand="1" build="p" animBg="1"/>
      <p:bldP spid="27686" grpId="0" animBg="1"/>
      <p:bldP spid="27688" grpId="0"/>
      <p:bldP spid="27689" grpId="0"/>
      <p:bldP spid="27690" grpId="0" animBg="1"/>
      <p:bldP spid="27692" grpId="0" animBg="1"/>
      <p:bldP spid="27694" grpId="0" animBg="1"/>
      <p:bldP spid="27701" grpId="0" animBg="1"/>
      <p:bldP spid="27702" grpId="0" animBg="1"/>
      <p:bldP spid="27703" grpId="0"/>
      <p:bldP spid="27704" grpId="0"/>
      <p:bldP spid="27705" grpId="0" animBg="1"/>
      <p:bldP spid="2770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449</Words>
  <Application>Microsoft Office PowerPoint</Application>
  <PresentationFormat>Předvádění na obrazovce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KRYCHLE </vt:lpstr>
      <vt:lpstr> </vt:lpstr>
      <vt:lpstr>KRYCHLE je těleso</vt:lpstr>
      <vt:lpstr>Prezentace aplikace PowerPoint</vt:lpstr>
      <vt:lpstr>Co tvoří síť krychle? Kolika způsoby lze síť krychle zakreslit?</vt:lpstr>
      <vt:lpstr>Povrch krychle</vt:lpstr>
      <vt:lpstr>Objem krychle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KRYCHLE</dc:title>
  <dc:creator>Veselá Eva</dc:creator>
  <cp:lastModifiedBy>Veselá Eva</cp:lastModifiedBy>
  <cp:revision>53</cp:revision>
  <dcterms:created xsi:type="dcterms:W3CDTF">2012-08-18T21:13:09Z</dcterms:created>
  <dcterms:modified xsi:type="dcterms:W3CDTF">2013-02-08T15:48:46Z</dcterms:modified>
</cp:coreProperties>
</file>