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90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0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87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06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2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47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9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5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7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7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1605-D8F9-40EE-B133-9828755AF7C4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8784-E0EF-46B2-8A85-E941961A7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7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Kvádr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Matematika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32-7-07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smtClean="0">
                <a:solidFill>
                  <a:srgbClr val="000000"/>
                </a:solidFill>
                <a:latin typeface="Arial - 16"/>
              </a:rPr>
              <a:t> 6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latin typeface="Arial - 16"/>
              </a:rPr>
              <a:t>31. 10. </a:t>
            </a:r>
            <a:r>
              <a:rPr lang="cs-CZ" sz="1100" dirty="0">
                <a:latin typeface="Arial - 16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325683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  <p:sp>
        <p:nvSpPr>
          <p:cNvPr id="6" name="Obdélník 5"/>
          <p:cNvSpPr/>
          <p:nvPr/>
        </p:nvSpPr>
        <p:spPr>
          <a:xfrm>
            <a:off x="763960" y="9037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4" name="Obdélník 3"/>
          <p:cNvSpPr/>
          <p:nvPr/>
        </p:nvSpPr>
        <p:spPr>
          <a:xfrm>
            <a:off x="611560" y="1042243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MUŽÍKOVÁ, Kamila. Kvádr. </a:t>
            </a:r>
            <a:r>
              <a:rPr lang="cs-CZ" sz="1200" i="1" dirty="0"/>
              <a:t>Metodický portál : Digitální učební materiály</a:t>
            </a:r>
            <a:r>
              <a:rPr lang="cs-CZ" sz="1200" dirty="0"/>
              <a:t> [online]. 14. 04. 2009, [cit. 2012-08-20].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Dostupný </a:t>
            </a:r>
            <a:r>
              <a:rPr lang="cs-CZ" sz="1200" dirty="0"/>
              <a:t>z WWW: &lt;http://dum.rvp.cz/</a:t>
            </a:r>
            <a:r>
              <a:rPr lang="cs-CZ" sz="1200" dirty="0" err="1"/>
              <a:t>materialy</a:t>
            </a:r>
            <a:r>
              <a:rPr lang="cs-CZ" sz="1200" dirty="0"/>
              <a:t>/kvadr.html&gt;. ISSN 1802-4785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/>
              <a:t>Obr. 1, 2, 3: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210943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1920814"/>
            <a:ext cx="7726458" cy="42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</a:t>
            </a:r>
            <a:r>
              <a:rPr lang="cs-CZ" sz="1300" dirty="0" smtClean="0"/>
              <a:t>Kvádr</a:t>
            </a:r>
            <a:endParaRPr lang="cs-CZ" sz="1300" dirty="0"/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</a:t>
            </a:r>
            <a:r>
              <a:rPr lang="cs-CZ" sz="1300" dirty="0" smtClean="0"/>
              <a:t>32-7</a:t>
            </a:r>
            <a:r>
              <a:rPr lang="cs-CZ" sz="1300" dirty="0"/>
              <a:t>	     Číslo DUM: </a:t>
            </a:r>
            <a:r>
              <a:rPr lang="cs-CZ" sz="1300" dirty="0" smtClean="0"/>
              <a:t>32-7-07</a:t>
            </a:r>
            <a:r>
              <a:rPr lang="cs-CZ" sz="1300" dirty="0"/>
              <a:t>	    Předmět: </a:t>
            </a:r>
            <a:r>
              <a:rPr lang="cs-CZ" sz="1300" dirty="0" smtClean="0"/>
              <a:t>Matematika</a:t>
            </a:r>
            <a:r>
              <a:rPr lang="cs-CZ" sz="1300" dirty="0"/>
              <a:t>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</a:t>
            </a:r>
            <a:r>
              <a:rPr lang="cs-CZ" sz="1300" dirty="0" smtClean="0"/>
              <a:t>31. 10. </a:t>
            </a:r>
            <a:r>
              <a:rPr lang="cs-CZ" sz="1300" dirty="0"/>
              <a:t>2012      Třída: 6.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</a:t>
            </a:r>
            <a:r>
              <a:rPr lang="cs-CZ" sz="1300" dirty="0" smtClean="0"/>
              <a:t>Prezentace </a:t>
            </a:r>
            <a:r>
              <a:rPr lang="cs-CZ" sz="1300" dirty="0"/>
              <a:t>popisuje </a:t>
            </a:r>
            <a:r>
              <a:rPr lang="cs-CZ" sz="1300" dirty="0" smtClean="0"/>
              <a:t>kvádr, postup konstrukce kvádru v pravoúhlém promítání, nabízí příklady sítí kvádru a odvození vzorců pro výpočet povrchu i objemu kvádru.  </a:t>
            </a:r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 smtClean="0"/>
              <a:t>Prezentaci lze využít k frontální výuce </a:t>
            </a:r>
            <a:br>
              <a:rPr lang="cs-CZ" sz="1300" dirty="0" smtClean="0"/>
            </a:br>
            <a:r>
              <a:rPr lang="cs-CZ" sz="1300" dirty="0" smtClean="0"/>
              <a:t>i samostudiu. </a:t>
            </a:r>
            <a:r>
              <a:rPr lang="cs-CZ" sz="1300" dirty="0"/>
              <a:t> </a:t>
            </a:r>
            <a:endParaRPr lang="cs-CZ" sz="1300" dirty="0" smtClean="0"/>
          </a:p>
          <a:p>
            <a:pPr algn="just"/>
            <a:r>
              <a:rPr lang="cs-CZ" sz="1300" dirty="0"/>
              <a:t> </a:t>
            </a:r>
            <a:endParaRPr lang="cs-CZ" sz="1300" dirty="0" smtClean="0"/>
          </a:p>
          <a:p>
            <a:pPr lvl="0"/>
            <a:r>
              <a:rPr lang="cs-CZ" sz="1300" b="1" dirty="0">
                <a:solidFill>
                  <a:prstClr val="black"/>
                </a:solidFill>
              </a:rPr>
              <a:t>Seznam literatury a pramenů: </a:t>
            </a:r>
            <a:r>
              <a:rPr lang="cs-CZ" sz="1300" dirty="0">
                <a:solidFill>
                  <a:prstClr val="black"/>
                </a:solidFill>
              </a:rPr>
              <a:t> Snímek 10 </a:t>
            </a:r>
          </a:p>
          <a:p>
            <a:pPr algn="just"/>
            <a:endParaRPr lang="cs-CZ" sz="1300" dirty="0"/>
          </a:p>
          <a:p>
            <a:pPr algn="just"/>
            <a:r>
              <a:rPr lang="cs-CZ" sz="1300" dirty="0"/>
              <a:t> 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935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cs-CZ" sz="8800" b="1" dirty="0" smtClean="0"/>
              <a:t>KVÁDR</a:t>
            </a:r>
            <a:br>
              <a:rPr lang="cs-CZ" sz="8800" b="1" dirty="0" smtClean="0"/>
            </a:b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1988840"/>
            <a:ext cx="5400600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4400" b="1" dirty="0">
                <a:solidFill>
                  <a:schemeClr val="tx1"/>
                </a:solidFill>
              </a:rPr>
              <a:t>základní </a:t>
            </a:r>
            <a:r>
              <a:rPr lang="cs-CZ" sz="4400" b="1" dirty="0" smtClean="0">
                <a:solidFill>
                  <a:schemeClr val="tx1"/>
                </a:solidFill>
              </a:rPr>
              <a:t>pojmy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400" b="1" dirty="0">
                <a:solidFill>
                  <a:schemeClr val="tx1"/>
                </a:solidFill>
              </a:rPr>
              <a:t>k</a:t>
            </a:r>
            <a:r>
              <a:rPr lang="cs-CZ" sz="4400" b="1" dirty="0" smtClean="0">
                <a:solidFill>
                  <a:schemeClr val="tx1"/>
                </a:solidFill>
              </a:rPr>
              <a:t>onstrukce kvádru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400" b="1" dirty="0" smtClean="0">
                <a:solidFill>
                  <a:schemeClr val="tx1"/>
                </a:solidFill>
              </a:rPr>
              <a:t>síť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400" b="1" dirty="0" smtClean="0">
                <a:solidFill>
                  <a:schemeClr val="tx1"/>
                </a:solidFill>
              </a:rPr>
              <a:t>povrch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400" b="1" dirty="0" smtClean="0">
                <a:solidFill>
                  <a:schemeClr val="tx1"/>
                </a:solidFill>
              </a:rPr>
              <a:t>objem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5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64619" cy="96470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3300" b="1" dirty="0" smtClean="0"/>
              <a:t>Které předměty v našem okolí </a:t>
            </a:r>
          </a:p>
          <a:p>
            <a:pPr marL="0" indent="0" algn="ctr">
              <a:buNone/>
            </a:pPr>
            <a:r>
              <a:rPr lang="cs-CZ" sz="3300" b="1" dirty="0" smtClean="0"/>
              <a:t>mají tvar kvádru?</a:t>
            </a:r>
            <a:endParaRPr lang="cs-CZ" sz="3300" b="1" dirty="0"/>
          </a:p>
        </p:txBody>
      </p:sp>
      <p:sp>
        <p:nvSpPr>
          <p:cNvPr id="10" name="AutoShape 33"/>
          <p:cNvSpPr>
            <a:spLocks noGrp="1" noChangeArrowheads="1"/>
          </p:cNvSpPr>
          <p:nvPr>
            <p:ph type="title"/>
          </p:nvPr>
        </p:nvSpPr>
        <p:spPr bwMode="auto">
          <a:xfrm>
            <a:off x="5952495" y="1124744"/>
            <a:ext cx="936104" cy="1190036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503401"/>
            <a:ext cx="19600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/>
              <a:t>KVÁDR</a:t>
            </a:r>
            <a:endParaRPr lang="cs-CZ" sz="4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862731" y="616340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567583" y="593182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0983" y="618642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" y="2606207"/>
            <a:ext cx="1852225" cy="358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638" y="2821782"/>
            <a:ext cx="2648106" cy="280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863554"/>
            <a:ext cx="2837006" cy="323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55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1" name="AutoShape 27" descr="Světlý šikmo nahoru"/>
          <p:cNvSpPr>
            <a:spLocks noChangeArrowheads="1"/>
          </p:cNvSpPr>
          <p:nvPr/>
        </p:nvSpPr>
        <p:spPr bwMode="auto">
          <a:xfrm>
            <a:off x="1403350" y="5157788"/>
            <a:ext cx="3168650" cy="790575"/>
          </a:xfrm>
          <a:prstGeom prst="parallelogram">
            <a:avLst>
              <a:gd name="adj" fmla="val 100405"/>
            </a:avLst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50" name="AutoShape 26" descr="Světlý šikmo nahoru"/>
          <p:cNvSpPr>
            <a:spLocks noChangeArrowheads="1"/>
          </p:cNvSpPr>
          <p:nvPr/>
        </p:nvSpPr>
        <p:spPr bwMode="auto">
          <a:xfrm>
            <a:off x="1403350" y="2276475"/>
            <a:ext cx="3168650" cy="792163"/>
          </a:xfrm>
          <a:prstGeom prst="parallelogram">
            <a:avLst>
              <a:gd name="adj" fmla="val 100000"/>
            </a:avLst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2195513" y="2276475"/>
            <a:ext cx="1584325" cy="3671888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3779838" y="2276475"/>
            <a:ext cx="792162" cy="3671888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+mn-lt"/>
              </a:rPr>
              <a:t>KVÁDR je těleso</a:t>
            </a:r>
          </a:p>
        </p:txBody>
      </p:sp>
      <p:sp>
        <p:nvSpPr>
          <p:cNvPr id="26636" name="Rectangle 12"/>
          <p:cNvSpPr>
            <a:spLocks noGrp="1"/>
          </p:cNvSpPr>
          <p:nvPr>
            <p:ph type="body" idx="1"/>
          </p:nvPr>
        </p:nvSpPr>
        <p:spPr>
          <a:xfrm>
            <a:off x="3708400" y="3860800"/>
            <a:ext cx="433388" cy="60483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b="1" dirty="0" smtClean="0"/>
              <a:t>c</a:t>
            </a:r>
          </a:p>
        </p:txBody>
      </p:sp>
      <p:sp>
        <p:nvSpPr>
          <p:cNvPr id="26638" name="Rectangle 14"/>
          <p:cNvSpPr>
            <a:spLocks/>
          </p:cNvSpPr>
          <p:nvPr/>
        </p:nvSpPr>
        <p:spPr bwMode="auto">
          <a:xfrm>
            <a:off x="4211638" y="5373688"/>
            <a:ext cx="4333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/>
              <a:t>b</a:t>
            </a:r>
          </a:p>
        </p:txBody>
      </p:sp>
      <p:sp>
        <p:nvSpPr>
          <p:cNvPr id="26640" name="Rectangle 16"/>
          <p:cNvSpPr>
            <a:spLocks/>
          </p:cNvSpPr>
          <p:nvPr/>
        </p:nvSpPr>
        <p:spPr bwMode="auto">
          <a:xfrm>
            <a:off x="2339975" y="5876925"/>
            <a:ext cx="4333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/>
              <a:t>a</a:t>
            </a:r>
          </a:p>
        </p:txBody>
      </p:sp>
      <p:sp>
        <p:nvSpPr>
          <p:cNvPr id="26642" name="Rectangle 18"/>
          <p:cNvSpPr>
            <a:spLocks/>
          </p:cNvSpPr>
          <p:nvPr/>
        </p:nvSpPr>
        <p:spPr bwMode="auto">
          <a:xfrm>
            <a:off x="4100176" y="61658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i="0" dirty="0"/>
              <a:t>a, b, c – délky hran kvádru</a:t>
            </a:r>
          </a:p>
        </p:txBody>
      </p:sp>
      <p:sp>
        <p:nvSpPr>
          <p:cNvPr id="26644" name="AutoShape 20"/>
          <p:cNvSpPr>
            <a:spLocks/>
          </p:cNvSpPr>
          <p:nvPr/>
        </p:nvSpPr>
        <p:spPr bwMode="auto">
          <a:xfrm>
            <a:off x="179388" y="6237288"/>
            <a:ext cx="1866900" cy="360362"/>
          </a:xfrm>
          <a:prstGeom prst="borderCallout2">
            <a:avLst>
              <a:gd name="adj1" fmla="val 31718"/>
              <a:gd name="adj2" fmla="val 104083"/>
              <a:gd name="adj3" fmla="val 31718"/>
              <a:gd name="adj4" fmla="val 133079"/>
              <a:gd name="adj5" fmla="val -99120"/>
              <a:gd name="adj6" fmla="val 1632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i="0"/>
              <a:t>dolní podstava</a:t>
            </a:r>
          </a:p>
        </p:txBody>
      </p:sp>
      <p:sp>
        <p:nvSpPr>
          <p:cNvPr id="26646" name="AutoShape 22"/>
          <p:cNvSpPr>
            <a:spLocks/>
          </p:cNvSpPr>
          <p:nvPr/>
        </p:nvSpPr>
        <p:spPr bwMode="auto">
          <a:xfrm>
            <a:off x="171980" y="3788568"/>
            <a:ext cx="1087652" cy="649288"/>
          </a:xfrm>
          <a:prstGeom prst="borderCallout2">
            <a:avLst>
              <a:gd name="adj1" fmla="val 31718"/>
              <a:gd name="adj2" fmla="val 108792"/>
              <a:gd name="adj3" fmla="val 31718"/>
              <a:gd name="adj4" fmla="val 133139"/>
              <a:gd name="adj5" fmla="val 68433"/>
              <a:gd name="adj6" fmla="val 16332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i="0" dirty="0" smtClean="0"/>
              <a:t>plášť</a:t>
            </a:r>
            <a:br>
              <a:rPr lang="cs-CZ" i="0" dirty="0" smtClean="0"/>
            </a:br>
            <a:r>
              <a:rPr lang="cs-CZ" i="0" dirty="0" smtClean="0"/>
              <a:t> (4 stěny)</a:t>
            </a:r>
            <a:endParaRPr lang="cs-CZ" i="0" dirty="0"/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1403350" y="2276475"/>
            <a:ext cx="3168650" cy="3673475"/>
          </a:xfrm>
          <a:prstGeom prst="cube">
            <a:avLst>
              <a:gd name="adj" fmla="val 25000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195513" y="22764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>
            <a:off x="3778250" y="3068638"/>
            <a:ext cx="1588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3778250" y="5157788"/>
            <a:ext cx="7937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1403350" y="5948363"/>
            <a:ext cx="2374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45" name="AutoShape 21"/>
          <p:cNvSpPr>
            <a:spLocks/>
          </p:cNvSpPr>
          <p:nvPr/>
        </p:nvSpPr>
        <p:spPr bwMode="auto">
          <a:xfrm>
            <a:off x="179388" y="1844675"/>
            <a:ext cx="1866900" cy="360363"/>
          </a:xfrm>
          <a:prstGeom prst="borderCallout2">
            <a:avLst>
              <a:gd name="adj1" fmla="val 31718"/>
              <a:gd name="adj2" fmla="val 104083"/>
              <a:gd name="adj3" fmla="val 31718"/>
              <a:gd name="adj4" fmla="val 122875"/>
              <a:gd name="adj5" fmla="val 220704"/>
              <a:gd name="adj6" fmla="val 1423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i="0"/>
              <a:t>horní podstava</a:t>
            </a:r>
          </a:p>
        </p:txBody>
      </p:sp>
      <p:sp>
        <p:nvSpPr>
          <p:cNvPr id="26656" name="Rectangle 32"/>
          <p:cNvSpPr>
            <a:spLocks/>
          </p:cNvSpPr>
          <p:nvPr/>
        </p:nvSpPr>
        <p:spPr bwMode="auto">
          <a:xfrm>
            <a:off x="5145088" y="2060575"/>
            <a:ext cx="33131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200" b="1" i="0" dirty="0"/>
              <a:t>Kvádr má</a:t>
            </a:r>
            <a:r>
              <a:rPr lang="cs-CZ" sz="2200" b="1" i="0" dirty="0" smtClean="0"/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 smtClean="0"/>
              <a:t>8 vrcholů</a:t>
            </a:r>
            <a:endParaRPr lang="cs-CZ" sz="2200" b="1" i="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/>
              <a:t>12 hran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/>
              <a:t>6 </a:t>
            </a:r>
            <a:r>
              <a:rPr lang="cs-CZ" sz="2200" b="1" i="0" dirty="0" smtClean="0"/>
              <a:t>stěn tvaru obdélníků</a:t>
            </a:r>
            <a:endParaRPr lang="cs-CZ" sz="2200" b="1" i="0" dirty="0"/>
          </a:p>
        </p:txBody>
      </p:sp>
      <p:sp>
        <p:nvSpPr>
          <p:cNvPr id="26657" name="Rectangle 33"/>
          <p:cNvSpPr>
            <a:spLocks/>
          </p:cNvSpPr>
          <p:nvPr/>
        </p:nvSpPr>
        <p:spPr bwMode="auto">
          <a:xfrm>
            <a:off x="5145088" y="3933825"/>
            <a:ext cx="39243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 err="1">
                <a:solidFill>
                  <a:srgbClr val="00B050"/>
                </a:solidFill>
              </a:rPr>
              <a:t>u</a:t>
            </a:r>
            <a:r>
              <a:rPr lang="cs-CZ" sz="2200" b="1" i="0" baseline="-25000" dirty="0" err="1">
                <a:solidFill>
                  <a:srgbClr val="00B050"/>
                </a:solidFill>
              </a:rPr>
              <a:t>s</a:t>
            </a:r>
            <a:r>
              <a:rPr lang="cs-CZ" sz="2200" b="1" i="0" dirty="0">
                <a:solidFill>
                  <a:srgbClr val="00B050"/>
                </a:solidFill>
              </a:rPr>
              <a:t> – stěnová úhlopříčka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/>
              <a:t>12 stěnových úhlopříček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200" b="1" i="0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 err="1">
                <a:solidFill>
                  <a:srgbClr val="FFC000"/>
                </a:solidFill>
              </a:rPr>
              <a:t>u</a:t>
            </a:r>
            <a:r>
              <a:rPr lang="cs-CZ" sz="2200" b="1" i="0" baseline="-25000" dirty="0" err="1">
                <a:solidFill>
                  <a:srgbClr val="FFC000"/>
                </a:solidFill>
              </a:rPr>
              <a:t>t</a:t>
            </a:r>
            <a:r>
              <a:rPr lang="cs-CZ" sz="2200" b="1" i="0" dirty="0">
                <a:solidFill>
                  <a:srgbClr val="FFC000"/>
                </a:solidFill>
              </a:rPr>
              <a:t> – tělesová úhlopříčka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i="0" dirty="0"/>
              <a:t>4 tělesové úhlopříčky</a:t>
            </a:r>
          </a:p>
        </p:txBody>
      </p:sp>
      <p:sp>
        <p:nvSpPr>
          <p:cNvPr id="26659" name="Rectangle 35"/>
          <p:cNvSpPr>
            <a:spLocks/>
          </p:cNvSpPr>
          <p:nvPr/>
        </p:nvSpPr>
        <p:spPr bwMode="auto">
          <a:xfrm>
            <a:off x="4067175" y="4221163"/>
            <a:ext cx="57626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i="0" dirty="0" err="1">
                <a:solidFill>
                  <a:srgbClr val="00B050"/>
                </a:solidFill>
              </a:rPr>
              <a:t>u</a:t>
            </a:r>
            <a:r>
              <a:rPr lang="cs-CZ" sz="2400" b="1" i="0" baseline="-25000" dirty="0" err="1">
                <a:solidFill>
                  <a:srgbClr val="00B050"/>
                </a:solidFill>
              </a:rPr>
              <a:t>s</a:t>
            </a:r>
            <a:endParaRPr lang="cs-CZ" sz="2400" b="1" i="0" baseline="-25000" dirty="0">
              <a:solidFill>
                <a:srgbClr val="00B050"/>
              </a:solidFill>
            </a:endParaRPr>
          </a:p>
        </p:txBody>
      </p:sp>
      <p:sp>
        <p:nvSpPr>
          <p:cNvPr id="26661" name="Rectangle 37"/>
          <p:cNvSpPr>
            <a:spLocks/>
          </p:cNvSpPr>
          <p:nvPr/>
        </p:nvSpPr>
        <p:spPr bwMode="auto">
          <a:xfrm>
            <a:off x="2987675" y="4005263"/>
            <a:ext cx="4333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i="0" dirty="0" err="1">
                <a:solidFill>
                  <a:srgbClr val="FFC000"/>
                </a:solidFill>
              </a:rPr>
              <a:t>u</a:t>
            </a:r>
            <a:r>
              <a:rPr lang="cs-CZ" sz="2400" b="1" i="0" baseline="-25000" dirty="0" err="1">
                <a:solidFill>
                  <a:srgbClr val="FFC000"/>
                </a:solidFill>
              </a:rPr>
              <a:t>t</a:t>
            </a:r>
            <a:endParaRPr lang="cs-CZ" sz="2400" b="1" i="0" baseline="-25000" dirty="0">
              <a:solidFill>
                <a:srgbClr val="FFC000"/>
              </a:solidFill>
            </a:endParaRP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1403350" y="3068638"/>
            <a:ext cx="2376488" cy="287972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 flipV="1">
            <a:off x="2195513" y="5157788"/>
            <a:ext cx="1584325" cy="79057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H="1">
            <a:off x="2195513" y="515778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 flipV="1">
            <a:off x="1403350" y="515778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73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6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6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6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26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animBg="1"/>
      <p:bldP spid="26650" grpId="0" animBg="1"/>
      <p:bldP spid="26660" grpId="0" animBg="1"/>
      <p:bldP spid="26658" grpId="0" animBg="1"/>
      <p:bldP spid="26636" grpId="0" build="p"/>
      <p:bldP spid="26638" grpId="0"/>
      <p:bldP spid="26640" grpId="0"/>
      <p:bldP spid="26642" grpId="0"/>
      <p:bldP spid="26644" grpId="0" animBg="1"/>
      <p:bldP spid="26646" grpId="0" animBg="1"/>
      <p:bldP spid="26649" grpId="0" animBg="1"/>
      <p:bldP spid="26652" grpId="0" animBg="1"/>
      <p:bldP spid="26653" grpId="0" animBg="1"/>
      <p:bldP spid="26654" grpId="0" animBg="1"/>
      <p:bldP spid="26655" grpId="0" animBg="1"/>
      <p:bldP spid="26659" grpId="0"/>
      <p:bldP spid="26661" grpId="0"/>
      <p:bldP spid="26662" grpId="0" animBg="1"/>
      <p:bldP spid="26663" grpId="0" animBg="1"/>
      <p:bldP spid="26667" grpId="0" animBg="1"/>
      <p:bldP spid="266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4" name="Line 80"/>
          <p:cNvSpPr>
            <a:spLocks noChangeShapeType="1"/>
          </p:cNvSpPr>
          <p:nvPr/>
        </p:nvSpPr>
        <p:spPr bwMode="auto">
          <a:xfrm flipV="1">
            <a:off x="4491038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384175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/>
              <a:t>Postup konstrukce kvádru s délkami hran</a:t>
            </a:r>
            <a:br>
              <a:rPr lang="cs-CZ" sz="2400" b="1" dirty="0"/>
            </a:br>
            <a:r>
              <a:rPr lang="cs-CZ" sz="2400" b="1" dirty="0"/>
              <a:t> a = 7 cm, b = 5 cm, c = 4 cm v pravoúhlém promítání: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16444" name="Rectangle 60"/>
          <p:cNvSpPr>
            <a:spLocks noChangeAspect="1" noChangeArrowheads="1"/>
          </p:cNvSpPr>
          <p:nvPr/>
        </p:nvSpPr>
        <p:spPr bwMode="auto">
          <a:xfrm rot="10800000">
            <a:off x="4494213" y="4102100"/>
            <a:ext cx="2879725" cy="2159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46" name="Rectangle 62"/>
          <p:cNvSpPr>
            <a:spLocks/>
          </p:cNvSpPr>
          <p:nvPr/>
        </p:nvSpPr>
        <p:spPr bwMode="auto">
          <a:xfrm>
            <a:off x="305593" y="3932238"/>
            <a:ext cx="34559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b="1" i="0" dirty="0" smtClean="0"/>
              <a:t>1. přední stěna – obdélník ABFE</a:t>
            </a:r>
            <a:endParaRPr lang="cs-CZ" b="1" i="0" dirty="0"/>
          </a:p>
        </p:txBody>
      </p:sp>
      <p:sp>
        <p:nvSpPr>
          <p:cNvPr id="16447" name="Rectangle 63"/>
          <p:cNvSpPr>
            <a:spLocks/>
          </p:cNvSpPr>
          <p:nvPr/>
        </p:nvSpPr>
        <p:spPr bwMode="auto">
          <a:xfrm>
            <a:off x="305593" y="4365104"/>
            <a:ext cx="3816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b="1" i="0" dirty="0"/>
              <a:t>2. úhel 45° </a:t>
            </a:r>
            <a:r>
              <a:rPr lang="cs-CZ" b="1" dirty="0" smtClean="0"/>
              <a:t>s vrcholy A, B, E, F</a:t>
            </a:r>
            <a:endParaRPr lang="cs-CZ" b="1" i="0" dirty="0"/>
          </a:p>
        </p:txBody>
      </p:sp>
      <p:sp>
        <p:nvSpPr>
          <p:cNvPr id="16448" name="Rectangle 64"/>
          <p:cNvSpPr>
            <a:spLocks/>
          </p:cNvSpPr>
          <p:nvPr/>
        </p:nvSpPr>
        <p:spPr bwMode="auto">
          <a:xfrm>
            <a:off x="309166" y="4813632"/>
            <a:ext cx="345650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b="1" i="0" dirty="0"/>
              <a:t>3. </a:t>
            </a:r>
            <a:r>
              <a:rPr lang="cs-CZ" b="1" dirty="0"/>
              <a:t>n</a:t>
            </a:r>
            <a:r>
              <a:rPr lang="cs-CZ" b="1" i="0" dirty="0" smtClean="0"/>
              <a:t>a šikmých hranách ½ délky  hrany  b </a:t>
            </a:r>
            <a:r>
              <a:rPr lang="cs-CZ" b="1" i="0" dirty="0"/>
              <a:t>– </a:t>
            </a:r>
            <a:r>
              <a:rPr lang="cs-CZ" b="1" i="0" dirty="0" smtClean="0"/>
              <a:t>2,5 </a:t>
            </a:r>
            <a:r>
              <a:rPr lang="cs-CZ" b="1" i="0" dirty="0"/>
              <a:t>cm</a:t>
            </a:r>
          </a:p>
        </p:txBody>
      </p:sp>
      <p:sp>
        <p:nvSpPr>
          <p:cNvPr id="16449" name="Rectangle 65"/>
          <p:cNvSpPr>
            <a:spLocks/>
          </p:cNvSpPr>
          <p:nvPr/>
        </p:nvSpPr>
        <p:spPr bwMode="auto">
          <a:xfrm>
            <a:off x="305593" y="5503330"/>
            <a:ext cx="333030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b="1" i="0" dirty="0"/>
              <a:t>4. </a:t>
            </a:r>
            <a:r>
              <a:rPr lang="cs-CZ" b="1" dirty="0"/>
              <a:t>z</a:t>
            </a:r>
            <a:r>
              <a:rPr lang="cs-CZ" b="1" dirty="0" smtClean="0"/>
              <a:t>adní stěna – obdélník DCGH </a:t>
            </a:r>
            <a:endParaRPr lang="cs-CZ" b="1" i="0" dirty="0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4491038" y="5326063"/>
            <a:ext cx="1008062" cy="9366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 flipV="1">
            <a:off x="4491038" y="3165475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 flipV="1">
            <a:off x="7373938" y="3165475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 flipV="1">
            <a:off x="7373938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4" name="Arc 70"/>
          <p:cNvSpPr>
            <a:spLocks/>
          </p:cNvSpPr>
          <p:nvPr/>
        </p:nvSpPr>
        <p:spPr bwMode="auto">
          <a:xfrm rot="17682463" flipV="1">
            <a:off x="4845844" y="5930107"/>
            <a:ext cx="260350" cy="290512"/>
          </a:xfrm>
          <a:custGeom>
            <a:avLst/>
            <a:gdLst>
              <a:gd name="T0" fmla="*/ 0 w 21600"/>
              <a:gd name="T1" fmla="*/ 0 h 24314"/>
              <a:gd name="T2" fmla="*/ 258289 w 21600"/>
              <a:gd name="T3" fmla="*/ 290512 h 24314"/>
              <a:gd name="T4" fmla="*/ 0 w 21600"/>
              <a:gd name="T5" fmla="*/ 258084 h 24314"/>
              <a:gd name="T6" fmla="*/ 0 60000 65536"/>
              <a:gd name="T7" fmla="*/ 0 60000 65536"/>
              <a:gd name="T8" fmla="*/ 0 60000 65536"/>
              <a:gd name="T9" fmla="*/ 0 w 21600"/>
              <a:gd name="T10" fmla="*/ 0 h 24314"/>
              <a:gd name="T11" fmla="*/ 21600 w 21600"/>
              <a:gd name="T12" fmla="*/ 24314 h 24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3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7"/>
                  <a:pt x="21542" y="23413"/>
                  <a:pt x="21428" y="24313"/>
                </a:cubicBezTo>
              </a:path>
              <a:path w="21600" h="243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7"/>
                  <a:pt x="21542" y="23413"/>
                  <a:pt x="21428" y="24313"/>
                </a:cubicBezTo>
                <a:lnTo>
                  <a:pt x="0" y="2160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5" name="Rectangle 71"/>
          <p:cNvSpPr>
            <a:spLocks/>
          </p:cNvSpPr>
          <p:nvPr/>
        </p:nvSpPr>
        <p:spPr bwMode="auto">
          <a:xfrm>
            <a:off x="5003800" y="5876925"/>
            <a:ext cx="5048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45°</a:t>
            </a:r>
          </a:p>
        </p:txBody>
      </p:sp>
      <p:sp>
        <p:nvSpPr>
          <p:cNvPr id="16456" name="Arc 72"/>
          <p:cNvSpPr>
            <a:spLocks/>
          </p:cNvSpPr>
          <p:nvPr/>
        </p:nvSpPr>
        <p:spPr bwMode="auto">
          <a:xfrm rot="15468376" flipV="1">
            <a:off x="5095875" y="5451476"/>
            <a:ext cx="249237" cy="271462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79 h 20461"/>
              <a:gd name="T4" fmla="*/ 0 w 18614"/>
              <a:gd name="T5" fmla="*/ 271462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5297488" y="3357563"/>
            <a:ext cx="0" cy="21590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 flipH="1">
            <a:off x="8175625" y="3357563"/>
            <a:ext cx="6350" cy="2159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5303838" y="5513388"/>
            <a:ext cx="28781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303838" y="3352800"/>
            <a:ext cx="28797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1" name="Arc 77"/>
          <p:cNvSpPr>
            <a:spLocks/>
          </p:cNvSpPr>
          <p:nvPr/>
        </p:nvSpPr>
        <p:spPr bwMode="auto">
          <a:xfrm rot="16783096" flipV="1">
            <a:off x="5095876" y="3201987"/>
            <a:ext cx="177800" cy="346075"/>
          </a:xfrm>
          <a:custGeom>
            <a:avLst/>
            <a:gdLst>
              <a:gd name="T0" fmla="*/ 60531 w 18614"/>
              <a:gd name="T1" fmla="*/ 0 h 20649"/>
              <a:gd name="T2" fmla="*/ 177800 w 18614"/>
              <a:gd name="T3" fmla="*/ 162420 h 20649"/>
              <a:gd name="T4" fmla="*/ 0 w 18614"/>
              <a:gd name="T5" fmla="*/ 346075 h 20649"/>
              <a:gd name="T6" fmla="*/ 0 60000 65536"/>
              <a:gd name="T7" fmla="*/ 0 60000 65536"/>
              <a:gd name="T8" fmla="*/ 0 60000 65536"/>
              <a:gd name="T9" fmla="*/ 0 w 18614"/>
              <a:gd name="T10" fmla="*/ 0 h 20649"/>
              <a:gd name="T11" fmla="*/ 18614 w 18614"/>
              <a:gd name="T12" fmla="*/ 20649 h 206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649" fill="none" extrusionOk="0">
                <a:moveTo>
                  <a:pt x="6337" y="-1"/>
                </a:moveTo>
                <a:cubicBezTo>
                  <a:pt x="11496" y="1582"/>
                  <a:pt x="15876" y="5040"/>
                  <a:pt x="18614" y="9690"/>
                </a:cubicBezTo>
              </a:path>
              <a:path w="18614" h="20649" stroke="0" extrusionOk="0">
                <a:moveTo>
                  <a:pt x="6337" y="-1"/>
                </a:moveTo>
                <a:cubicBezTo>
                  <a:pt x="11496" y="1582"/>
                  <a:pt x="15876" y="5040"/>
                  <a:pt x="18614" y="9690"/>
                </a:cubicBezTo>
                <a:lnTo>
                  <a:pt x="0" y="20649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2" name="Arc 78"/>
          <p:cNvSpPr>
            <a:spLocks/>
          </p:cNvSpPr>
          <p:nvPr/>
        </p:nvSpPr>
        <p:spPr bwMode="auto">
          <a:xfrm rot="16508183" flipV="1">
            <a:off x="7962900" y="5434013"/>
            <a:ext cx="249238" cy="271462"/>
          </a:xfrm>
          <a:custGeom>
            <a:avLst/>
            <a:gdLst>
              <a:gd name="T0" fmla="*/ 92698 w 18614"/>
              <a:gd name="T1" fmla="*/ 0 h 20461"/>
              <a:gd name="T2" fmla="*/ 249238 w 18614"/>
              <a:gd name="T3" fmla="*/ 126079 h 20461"/>
              <a:gd name="T4" fmla="*/ 0 w 18614"/>
              <a:gd name="T5" fmla="*/ 271462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3" name="Arc 79"/>
          <p:cNvSpPr>
            <a:spLocks/>
          </p:cNvSpPr>
          <p:nvPr/>
        </p:nvSpPr>
        <p:spPr bwMode="auto">
          <a:xfrm rot="16508183" flipV="1">
            <a:off x="7970838" y="3273425"/>
            <a:ext cx="249237" cy="271463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80 h 20461"/>
              <a:gd name="T4" fmla="*/ 0 w 18614"/>
              <a:gd name="T5" fmla="*/ 271463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cs-CZ" i="0"/>
          </a:p>
        </p:txBody>
      </p:sp>
      <p:sp>
        <p:nvSpPr>
          <p:cNvPr id="16465" name="Rectangle 81"/>
          <p:cNvSpPr>
            <a:spLocks/>
          </p:cNvSpPr>
          <p:nvPr/>
        </p:nvSpPr>
        <p:spPr bwMode="auto">
          <a:xfrm>
            <a:off x="4211638" y="6165850"/>
            <a:ext cx="2873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 dirty="0"/>
              <a:t>A</a:t>
            </a:r>
          </a:p>
        </p:txBody>
      </p:sp>
      <p:sp>
        <p:nvSpPr>
          <p:cNvPr id="16466" name="Rectangle 82"/>
          <p:cNvSpPr>
            <a:spLocks/>
          </p:cNvSpPr>
          <p:nvPr/>
        </p:nvSpPr>
        <p:spPr bwMode="auto">
          <a:xfrm>
            <a:off x="7235825" y="6237288"/>
            <a:ext cx="2873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 dirty="0"/>
              <a:t>B</a:t>
            </a:r>
          </a:p>
        </p:txBody>
      </p:sp>
      <p:sp>
        <p:nvSpPr>
          <p:cNvPr id="16467" name="Rectangle 83"/>
          <p:cNvSpPr>
            <a:spLocks/>
          </p:cNvSpPr>
          <p:nvPr/>
        </p:nvSpPr>
        <p:spPr bwMode="auto">
          <a:xfrm>
            <a:off x="4932363" y="53006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D</a:t>
            </a:r>
          </a:p>
        </p:txBody>
      </p:sp>
      <p:sp>
        <p:nvSpPr>
          <p:cNvPr id="16468" name="Rectangle 84"/>
          <p:cNvSpPr>
            <a:spLocks/>
          </p:cNvSpPr>
          <p:nvPr/>
        </p:nvSpPr>
        <p:spPr bwMode="auto">
          <a:xfrm>
            <a:off x="8243888" y="5373688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C</a:t>
            </a:r>
          </a:p>
        </p:txBody>
      </p:sp>
      <p:sp>
        <p:nvSpPr>
          <p:cNvPr id="16469" name="Rectangle 85"/>
          <p:cNvSpPr>
            <a:spLocks/>
          </p:cNvSpPr>
          <p:nvPr/>
        </p:nvSpPr>
        <p:spPr bwMode="auto">
          <a:xfrm>
            <a:off x="4932363" y="31416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H</a:t>
            </a:r>
          </a:p>
        </p:txBody>
      </p:sp>
      <p:sp>
        <p:nvSpPr>
          <p:cNvPr id="16470" name="Rectangle 86"/>
          <p:cNvSpPr>
            <a:spLocks/>
          </p:cNvSpPr>
          <p:nvPr/>
        </p:nvSpPr>
        <p:spPr bwMode="auto">
          <a:xfrm>
            <a:off x="8243888" y="31416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G</a:t>
            </a:r>
          </a:p>
        </p:txBody>
      </p:sp>
      <p:sp>
        <p:nvSpPr>
          <p:cNvPr id="16471" name="Rectangle 87"/>
          <p:cNvSpPr>
            <a:spLocks/>
          </p:cNvSpPr>
          <p:nvPr/>
        </p:nvSpPr>
        <p:spPr bwMode="auto">
          <a:xfrm>
            <a:off x="7380288" y="40052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F</a:t>
            </a:r>
          </a:p>
        </p:txBody>
      </p:sp>
      <p:sp>
        <p:nvSpPr>
          <p:cNvPr id="16472" name="Rectangle 88"/>
          <p:cNvSpPr>
            <a:spLocks/>
          </p:cNvSpPr>
          <p:nvPr/>
        </p:nvSpPr>
        <p:spPr bwMode="auto">
          <a:xfrm>
            <a:off x="4211638" y="40052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1400" i="0"/>
              <a:t>E</a:t>
            </a:r>
          </a:p>
        </p:txBody>
      </p:sp>
      <p:sp>
        <p:nvSpPr>
          <p:cNvPr id="16473" name="Rectangle 89"/>
          <p:cNvSpPr>
            <a:spLocks/>
          </p:cNvSpPr>
          <p:nvPr/>
        </p:nvSpPr>
        <p:spPr bwMode="auto">
          <a:xfrm>
            <a:off x="700881" y="2032960"/>
            <a:ext cx="11525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b="1" i="0" dirty="0" smtClean="0">
                <a:solidFill>
                  <a:srgbClr val="FF0066"/>
                </a:solidFill>
              </a:rPr>
              <a:t>Náčrtek:</a:t>
            </a:r>
            <a:endParaRPr lang="cs-CZ" b="1" i="0" dirty="0">
              <a:solidFill>
                <a:srgbClr val="FF0066"/>
              </a:solidFill>
            </a:endParaRPr>
          </a:p>
        </p:txBody>
      </p:sp>
      <p:sp>
        <p:nvSpPr>
          <p:cNvPr id="16474" name="AutoShape 90"/>
          <p:cNvSpPr>
            <a:spLocks noChangeArrowheads="1"/>
          </p:cNvSpPr>
          <p:nvPr/>
        </p:nvSpPr>
        <p:spPr bwMode="auto">
          <a:xfrm>
            <a:off x="562632" y="2571067"/>
            <a:ext cx="1655763" cy="7207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562632" y="3303181"/>
            <a:ext cx="1474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 flipV="1">
            <a:off x="2037420" y="2752042"/>
            <a:ext cx="0" cy="5397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 flipV="1">
            <a:off x="2033587" y="3121705"/>
            <a:ext cx="180975" cy="19088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78" name="Rectangle 94"/>
          <p:cNvSpPr>
            <a:spLocks noGrp="1"/>
          </p:cNvSpPr>
          <p:nvPr>
            <p:ph type="body" idx="1"/>
          </p:nvPr>
        </p:nvSpPr>
        <p:spPr>
          <a:xfrm>
            <a:off x="806829" y="3381616"/>
            <a:ext cx="1081087" cy="288925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600" b="1" dirty="0" smtClean="0">
                <a:solidFill>
                  <a:srgbClr val="FF0066"/>
                </a:solidFill>
              </a:rPr>
              <a:t>a = 7 cm</a:t>
            </a:r>
          </a:p>
        </p:txBody>
      </p:sp>
      <p:sp>
        <p:nvSpPr>
          <p:cNvPr id="16479" name="Rectangle 95"/>
          <p:cNvSpPr>
            <a:spLocks/>
          </p:cNvSpPr>
          <p:nvPr/>
        </p:nvSpPr>
        <p:spPr bwMode="auto">
          <a:xfrm>
            <a:off x="2339751" y="2764512"/>
            <a:ext cx="10810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600" b="1" i="0" dirty="0">
                <a:solidFill>
                  <a:srgbClr val="FF0066"/>
                </a:solidFill>
              </a:rPr>
              <a:t>c = </a:t>
            </a:r>
            <a:r>
              <a:rPr lang="cs-CZ" sz="1600" b="1" i="0" dirty="0" smtClean="0">
                <a:solidFill>
                  <a:srgbClr val="FF0066"/>
                </a:solidFill>
              </a:rPr>
              <a:t>4 </a:t>
            </a:r>
            <a:r>
              <a:rPr lang="cs-CZ" sz="1600" b="1" i="0" dirty="0">
                <a:solidFill>
                  <a:srgbClr val="FF0066"/>
                </a:solidFill>
              </a:rPr>
              <a:t>cm</a:t>
            </a:r>
          </a:p>
        </p:txBody>
      </p:sp>
      <p:sp>
        <p:nvSpPr>
          <p:cNvPr id="16480" name="Rectangle 96"/>
          <p:cNvSpPr>
            <a:spLocks/>
          </p:cNvSpPr>
          <p:nvPr/>
        </p:nvSpPr>
        <p:spPr bwMode="auto">
          <a:xfrm>
            <a:off x="2138483" y="3221720"/>
            <a:ext cx="10810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600" b="1" i="0" dirty="0">
                <a:solidFill>
                  <a:srgbClr val="FF0066"/>
                </a:solidFill>
                <a:latin typeface="+mj-lt"/>
              </a:rPr>
              <a:t>b = </a:t>
            </a:r>
            <a:r>
              <a:rPr lang="cs-CZ" sz="1600" b="1" i="0" dirty="0" smtClean="0">
                <a:solidFill>
                  <a:srgbClr val="FF0066"/>
                </a:solidFill>
                <a:latin typeface="+mj-lt"/>
              </a:rPr>
              <a:t>5 </a:t>
            </a:r>
            <a:r>
              <a:rPr lang="cs-CZ" sz="1600" b="1" i="0" dirty="0">
                <a:solidFill>
                  <a:srgbClr val="FF0066"/>
                </a:solidFill>
                <a:latin typeface="+mj-lt"/>
              </a:rPr>
              <a:t>cm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690733" y="18825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0066"/>
                </a:solidFill>
              </a:rPr>
              <a:t>Viditelné hrany rýsujeme plnou čarou, </a:t>
            </a:r>
          </a:p>
          <a:p>
            <a:r>
              <a:rPr lang="cs-CZ" b="1" dirty="0" smtClean="0">
                <a:solidFill>
                  <a:srgbClr val="FF0066"/>
                </a:solidFill>
              </a:rPr>
              <a:t>neviditelné hrany čarou čárkovanou.</a:t>
            </a:r>
            <a:endParaRPr lang="cs-CZ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6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6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5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8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4" grpId="0" animBg="1"/>
      <p:bldP spid="16444" grpId="0" animBg="1"/>
      <p:bldP spid="16446" grpId="0" build="p"/>
      <p:bldP spid="16447" grpId="0" build="p"/>
      <p:bldP spid="16448" grpId="0" build="p"/>
      <p:bldP spid="16449" grpId="0" build="p"/>
      <p:bldP spid="16450" grpId="0" animBg="1"/>
      <p:bldP spid="16450" grpId="1" animBg="1"/>
      <p:bldP spid="16451" grpId="0" animBg="1"/>
      <p:bldP spid="16452" grpId="0" animBg="1"/>
      <p:bldP spid="16453" grpId="0" animBg="1"/>
      <p:bldP spid="16454" grpId="0" animBg="1"/>
      <p:bldP spid="16455" grpId="0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  <p:bldP spid="16473" grpId="0" build="allAtOnce"/>
      <p:bldP spid="16474" grpId="0" animBg="1"/>
      <p:bldP spid="16475" grpId="0" animBg="1"/>
      <p:bldP spid="16476" grpId="0" animBg="1"/>
      <p:bldP spid="16477" grpId="0" animBg="1"/>
      <p:bldP spid="16478" grpId="0" build="p"/>
      <p:bldP spid="16479" grpId="0" build="allAtOnce"/>
      <p:bldP spid="16480" grpId="0" build="allAtOnce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Co tvoří síť kvádru?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b="1" dirty="0" smtClean="0">
                <a:latin typeface="Arial" charset="0"/>
              </a:rPr>
              <a:t>Síť kvádru můžeme zakreslit několika způsoby:</a:t>
            </a:r>
          </a:p>
        </p:txBody>
      </p:sp>
      <p:sp>
        <p:nvSpPr>
          <p:cNvPr id="17472" name="Rectangle 64"/>
          <p:cNvSpPr>
            <a:spLocks/>
          </p:cNvSpPr>
          <p:nvPr/>
        </p:nvSpPr>
        <p:spPr bwMode="auto">
          <a:xfrm>
            <a:off x="611188" y="1268413"/>
            <a:ext cx="36007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i="0" dirty="0" smtClean="0">
                <a:solidFill>
                  <a:srgbClr val="FF0066"/>
                </a:solidFill>
              </a:rPr>
              <a:t>1. ÚKOL: načrtni </a:t>
            </a:r>
            <a:r>
              <a:rPr lang="cs-CZ" sz="2400" b="1" i="0" dirty="0">
                <a:solidFill>
                  <a:srgbClr val="FF0066"/>
                </a:solidFill>
              </a:rPr>
              <a:t>síť </a:t>
            </a:r>
            <a:r>
              <a:rPr lang="cs-CZ" sz="2400" b="1" i="0" dirty="0" smtClean="0">
                <a:solidFill>
                  <a:srgbClr val="FF0066"/>
                </a:solidFill>
              </a:rPr>
              <a:t>kvádru</a:t>
            </a:r>
            <a:endParaRPr lang="cs-CZ" sz="2400" b="1" i="0" dirty="0">
              <a:solidFill>
                <a:srgbClr val="FF0066"/>
              </a:solidFill>
            </a:endParaRPr>
          </a:p>
        </p:txBody>
      </p:sp>
      <p:sp>
        <p:nvSpPr>
          <p:cNvPr id="17495" name="Rectangle 87"/>
          <p:cNvSpPr>
            <a:spLocks/>
          </p:cNvSpPr>
          <p:nvPr/>
        </p:nvSpPr>
        <p:spPr bwMode="auto">
          <a:xfrm>
            <a:off x="1617662" y="5677402"/>
            <a:ext cx="5870575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i="0" dirty="0" smtClean="0">
                <a:solidFill>
                  <a:srgbClr val="FF0066"/>
                </a:solidFill>
              </a:rPr>
              <a:t>2. ÚKOL: Sestroj </a:t>
            </a:r>
            <a:r>
              <a:rPr lang="cs-CZ" sz="2400" b="1" i="0" dirty="0">
                <a:solidFill>
                  <a:srgbClr val="FF0066"/>
                </a:solidFill>
              </a:rPr>
              <a:t>libovolnou síť </a:t>
            </a:r>
            <a:r>
              <a:rPr lang="cs-CZ" sz="2400" b="1" i="0" dirty="0" smtClean="0">
                <a:solidFill>
                  <a:srgbClr val="FF0066"/>
                </a:solidFill>
              </a:rPr>
              <a:t>kvádru </a:t>
            </a:r>
            <a:br>
              <a:rPr lang="cs-CZ" sz="2400" b="1" i="0" dirty="0" smtClean="0">
                <a:solidFill>
                  <a:srgbClr val="FF0066"/>
                </a:solidFill>
              </a:rPr>
            </a:br>
            <a:r>
              <a:rPr lang="cs-CZ" sz="2400" b="1" i="0" dirty="0" smtClean="0">
                <a:solidFill>
                  <a:srgbClr val="FF0066"/>
                </a:solidFill>
              </a:rPr>
              <a:t>            s </a:t>
            </a:r>
            <a:r>
              <a:rPr lang="cs-CZ" sz="2400" b="1" i="0" dirty="0">
                <a:solidFill>
                  <a:srgbClr val="FF0066"/>
                </a:solidFill>
              </a:rPr>
              <a:t>délkami hran </a:t>
            </a:r>
            <a:r>
              <a:rPr lang="cs-CZ" sz="2400" b="1" i="0" dirty="0" smtClean="0">
                <a:solidFill>
                  <a:srgbClr val="FF0066"/>
                </a:solidFill>
              </a:rPr>
              <a:t>7 </a:t>
            </a:r>
            <a:r>
              <a:rPr lang="cs-CZ" sz="2400" b="1" i="0" dirty="0">
                <a:solidFill>
                  <a:srgbClr val="FF0066"/>
                </a:solidFill>
              </a:rPr>
              <a:t>cm, </a:t>
            </a:r>
            <a:r>
              <a:rPr lang="cs-CZ" sz="2400" b="1" i="0" dirty="0" smtClean="0">
                <a:solidFill>
                  <a:srgbClr val="FF0066"/>
                </a:solidFill>
              </a:rPr>
              <a:t>5 </a:t>
            </a:r>
            <a:r>
              <a:rPr lang="cs-CZ" sz="2400" b="1" i="0" dirty="0">
                <a:solidFill>
                  <a:srgbClr val="FF0066"/>
                </a:solidFill>
              </a:rPr>
              <a:t>cm, </a:t>
            </a:r>
            <a:r>
              <a:rPr lang="cs-CZ" sz="2400" b="1" i="0" dirty="0" smtClean="0">
                <a:solidFill>
                  <a:srgbClr val="FF0066"/>
                </a:solidFill>
              </a:rPr>
              <a:t>4 cm</a:t>
            </a:r>
            <a:endParaRPr lang="cs-CZ" sz="2400" b="1" i="0" dirty="0">
              <a:solidFill>
                <a:srgbClr val="FF0066"/>
              </a:solidFill>
            </a:endParaRPr>
          </a:p>
        </p:txBody>
      </p:sp>
      <p:grpSp>
        <p:nvGrpSpPr>
          <p:cNvPr id="2" name="Group 188"/>
          <p:cNvGrpSpPr>
            <a:grpSpLocks/>
          </p:cNvGrpSpPr>
          <p:nvPr/>
        </p:nvGrpSpPr>
        <p:grpSpPr bwMode="auto">
          <a:xfrm>
            <a:off x="250825" y="1844675"/>
            <a:ext cx="2733675" cy="1222375"/>
            <a:chOff x="431" y="1162"/>
            <a:chExt cx="1722" cy="770"/>
          </a:xfrm>
        </p:grpSpPr>
        <p:sp>
          <p:nvSpPr>
            <p:cNvPr id="6192" name="Rectangle 144"/>
            <p:cNvSpPr>
              <a:spLocks noChangeArrowheads="1"/>
            </p:cNvSpPr>
            <p:nvPr/>
          </p:nvSpPr>
          <p:spPr bwMode="auto">
            <a:xfrm>
              <a:off x="431" y="1389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3" name="Rectangle 146"/>
            <p:cNvSpPr>
              <a:spLocks noChangeArrowheads="1"/>
            </p:cNvSpPr>
            <p:nvPr/>
          </p:nvSpPr>
          <p:spPr bwMode="auto">
            <a:xfrm>
              <a:off x="1292" y="1389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4" name="Rectangle 147"/>
            <p:cNvSpPr>
              <a:spLocks noChangeArrowheads="1"/>
            </p:cNvSpPr>
            <p:nvPr/>
          </p:nvSpPr>
          <p:spPr bwMode="auto">
            <a:xfrm>
              <a:off x="1066" y="1389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5" name="Rectangle 148"/>
            <p:cNvSpPr>
              <a:spLocks noChangeArrowheads="1"/>
            </p:cNvSpPr>
            <p:nvPr/>
          </p:nvSpPr>
          <p:spPr bwMode="auto">
            <a:xfrm>
              <a:off x="1927" y="1389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6" name="Rectangle 149"/>
            <p:cNvSpPr>
              <a:spLocks noChangeArrowheads="1"/>
            </p:cNvSpPr>
            <p:nvPr/>
          </p:nvSpPr>
          <p:spPr bwMode="auto">
            <a:xfrm rot="5400000">
              <a:off x="1497" y="1501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7" name="Rectangle 150"/>
            <p:cNvSpPr>
              <a:spLocks noChangeArrowheads="1"/>
            </p:cNvSpPr>
            <p:nvPr/>
          </p:nvSpPr>
          <p:spPr bwMode="auto">
            <a:xfrm rot="5400000">
              <a:off x="636" y="957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3492500" y="1076352"/>
            <a:ext cx="2733675" cy="1865312"/>
            <a:chOff x="2200" y="757"/>
            <a:chExt cx="1722" cy="1175"/>
          </a:xfrm>
        </p:grpSpPr>
        <p:sp>
          <p:nvSpPr>
            <p:cNvPr id="6186" name="Rectangle 152"/>
            <p:cNvSpPr>
              <a:spLocks noChangeArrowheads="1"/>
            </p:cNvSpPr>
            <p:nvPr/>
          </p:nvSpPr>
          <p:spPr bwMode="auto">
            <a:xfrm>
              <a:off x="2200" y="1392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7" name="Rectangle 153"/>
            <p:cNvSpPr>
              <a:spLocks noChangeArrowheads="1"/>
            </p:cNvSpPr>
            <p:nvPr/>
          </p:nvSpPr>
          <p:spPr bwMode="auto">
            <a:xfrm>
              <a:off x="3061" y="1392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8" name="Rectangle 154"/>
            <p:cNvSpPr>
              <a:spLocks noChangeArrowheads="1"/>
            </p:cNvSpPr>
            <p:nvPr/>
          </p:nvSpPr>
          <p:spPr bwMode="auto">
            <a:xfrm>
              <a:off x="2835" y="1392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9" name="Rectangle 155"/>
            <p:cNvSpPr>
              <a:spLocks noChangeArrowheads="1"/>
            </p:cNvSpPr>
            <p:nvPr/>
          </p:nvSpPr>
          <p:spPr bwMode="auto">
            <a:xfrm>
              <a:off x="3696" y="1392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0" name="Rectangle 156"/>
            <p:cNvSpPr>
              <a:spLocks noChangeArrowheads="1"/>
            </p:cNvSpPr>
            <p:nvPr/>
          </p:nvSpPr>
          <p:spPr bwMode="auto">
            <a:xfrm rot="5400000">
              <a:off x="3266" y="1501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1" name="Rectangle 157"/>
            <p:cNvSpPr>
              <a:spLocks noChangeArrowheads="1"/>
            </p:cNvSpPr>
            <p:nvPr/>
          </p:nvSpPr>
          <p:spPr bwMode="auto">
            <a:xfrm>
              <a:off x="2835" y="757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" name="Group 191"/>
          <p:cNvGrpSpPr>
            <a:grpSpLocks/>
          </p:cNvGrpSpPr>
          <p:nvPr/>
        </p:nvGrpSpPr>
        <p:grpSpPr bwMode="auto">
          <a:xfrm>
            <a:off x="760508" y="3424582"/>
            <a:ext cx="2014537" cy="1727200"/>
            <a:chOff x="-159" y="2069"/>
            <a:chExt cx="1269" cy="1088"/>
          </a:xfrm>
        </p:grpSpPr>
        <p:sp>
          <p:nvSpPr>
            <p:cNvPr id="6180" name="Rectangle 158"/>
            <p:cNvSpPr>
              <a:spLocks noChangeArrowheads="1"/>
            </p:cNvSpPr>
            <p:nvPr/>
          </p:nvSpPr>
          <p:spPr bwMode="auto">
            <a:xfrm>
              <a:off x="158" y="2614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1" name="Rectangle 159"/>
            <p:cNvSpPr>
              <a:spLocks noChangeArrowheads="1"/>
            </p:cNvSpPr>
            <p:nvPr/>
          </p:nvSpPr>
          <p:spPr bwMode="auto">
            <a:xfrm>
              <a:off x="158" y="2069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2" name="Rectangle 160"/>
            <p:cNvSpPr>
              <a:spLocks noChangeArrowheads="1"/>
            </p:cNvSpPr>
            <p:nvPr/>
          </p:nvSpPr>
          <p:spPr bwMode="auto">
            <a:xfrm rot="5400000">
              <a:off x="839" y="2341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3" name="Rectangle 161"/>
            <p:cNvSpPr>
              <a:spLocks noChangeArrowheads="1"/>
            </p:cNvSpPr>
            <p:nvPr/>
          </p:nvSpPr>
          <p:spPr bwMode="auto">
            <a:xfrm rot="5400000">
              <a:off x="-113" y="2341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4" name="Rectangle 162"/>
            <p:cNvSpPr>
              <a:spLocks noChangeArrowheads="1"/>
            </p:cNvSpPr>
            <p:nvPr/>
          </p:nvSpPr>
          <p:spPr bwMode="auto">
            <a:xfrm rot="5400000">
              <a:off x="363" y="2726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5" name="Rectangle 163"/>
            <p:cNvSpPr>
              <a:spLocks noChangeArrowheads="1"/>
            </p:cNvSpPr>
            <p:nvPr/>
          </p:nvSpPr>
          <p:spPr bwMode="auto">
            <a:xfrm rot="5400000">
              <a:off x="363" y="2182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189"/>
          <p:cNvGrpSpPr>
            <a:grpSpLocks/>
          </p:cNvGrpSpPr>
          <p:nvPr/>
        </p:nvGrpSpPr>
        <p:grpSpPr bwMode="auto">
          <a:xfrm>
            <a:off x="6518275" y="3641276"/>
            <a:ext cx="2230438" cy="1870075"/>
            <a:chOff x="4105" y="890"/>
            <a:chExt cx="1405" cy="1178"/>
          </a:xfrm>
        </p:grpSpPr>
        <p:sp>
          <p:nvSpPr>
            <p:cNvPr id="6174" name="Rectangle 164"/>
            <p:cNvSpPr>
              <a:spLocks noChangeArrowheads="1"/>
            </p:cNvSpPr>
            <p:nvPr/>
          </p:nvSpPr>
          <p:spPr bwMode="auto">
            <a:xfrm rot="5400000">
              <a:off x="3946" y="1049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5" name="Rectangle 165"/>
            <p:cNvSpPr>
              <a:spLocks noChangeArrowheads="1"/>
            </p:cNvSpPr>
            <p:nvPr/>
          </p:nvSpPr>
          <p:spPr bwMode="auto">
            <a:xfrm>
              <a:off x="4649" y="1525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6" name="Rectangle 166"/>
            <p:cNvSpPr>
              <a:spLocks noChangeArrowheads="1"/>
            </p:cNvSpPr>
            <p:nvPr/>
          </p:nvSpPr>
          <p:spPr bwMode="auto">
            <a:xfrm>
              <a:off x="4423" y="1525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7" name="Rectangle 167"/>
            <p:cNvSpPr>
              <a:spLocks noChangeArrowheads="1"/>
            </p:cNvSpPr>
            <p:nvPr/>
          </p:nvSpPr>
          <p:spPr bwMode="auto">
            <a:xfrm>
              <a:off x="5284" y="1525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8" name="Rectangle 168"/>
            <p:cNvSpPr>
              <a:spLocks noChangeArrowheads="1"/>
            </p:cNvSpPr>
            <p:nvPr/>
          </p:nvSpPr>
          <p:spPr bwMode="auto">
            <a:xfrm rot="5400000">
              <a:off x="4854" y="1637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9" name="Rectangle 169"/>
            <p:cNvSpPr>
              <a:spLocks noChangeArrowheads="1"/>
            </p:cNvSpPr>
            <p:nvPr/>
          </p:nvSpPr>
          <p:spPr bwMode="auto">
            <a:xfrm>
              <a:off x="4422" y="890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" name="Group 193"/>
          <p:cNvGrpSpPr>
            <a:grpSpLocks/>
          </p:cNvGrpSpPr>
          <p:nvPr/>
        </p:nvGrpSpPr>
        <p:grpSpPr bwMode="auto">
          <a:xfrm>
            <a:off x="5868194" y="1196182"/>
            <a:ext cx="2879725" cy="1870075"/>
            <a:chOff x="2109" y="2024"/>
            <a:chExt cx="1814" cy="1178"/>
          </a:xfrm>
        </p:grpSpPr>
        <p:sp>
          <p:nvSpPr>
            <p:cNvPr id="6168" name="Rectangle 170"/>
            <p:cNvSpPr>
              <a:spLocks noChangeArrowheads="1"/>
            </p:cNvSpPr>
            <p:nvPr/>
          </p:nvSpPr>
          <p:spPr bwMode="auto">
            <a:xfrm>
              <a:off x="2109" y="2024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9" name="Rectangle 171"/>
            <p:cNvSpPr>
              <a:spLocks noChangeArrowheads="1"/>
            </p:cNvSpPr>
            <p:nvPr/>
          </p:nvSpPr>
          <p:spPr bwMode="auto">
            <a:xfrm rot="-5400000">
              <a:off x="2812" y="2500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0" name="Rectangle 172"/>
            <p:cNvSpPr>
              <a:spLocks noChangeArrowheads="1"/>
            </p:cNvSpPr>
            <p:nvPr/>
          </p:nvSpPr>
          <p:spPr bwMode="auto">
            <a:xfrm>
              <a:off x="2744" y="2024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1" name="Rectangle 173"/>
            <p:cNvSpPr>
              <a:spLocks noChangeArrowheads="1"/>
            </p:cNvSpPr>
            <p:nvPr/>
          </p:nvSpPr>
          <p:spPr bwMode="auto">
            <a:xfrm rot="5400000">
              <a:off x="3017" y="2930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2" name="Rectangle 174"/>
            <p:cNvSpPr>
              <a:spLocks noChangeArrowheads="1"/>
            </p:cNvSpPr>
            <p:nvPr/>
          </p:nvSpPr>
          <p:spPr bwMode="auto">
            <a:xfrm rot="5400000">
              <a:off x="3493" y="2771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3" name="Rectangle 175"/>
            <p:cNvSpPr>
              <a:spLocks noChangeArrowheads="1"/>
            </p:cNvSpPr>
            <p:nvPr/>
          </p:nvSpPr>
          <p:spPr bwMode="auto">
            <a:xfrm>
              <a:off x="2744" y="2341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3169443" y="2930329"/>
            <a:ext cx="2374900" cy="1725612"/>
            <a:chOff x="3515" y="2115"/>
            <a:chExt cx="1496" cy="1087"/>
          </a:xfrm>
        </p:grpSpPr>
        <p:sp>
          <p:nvSpPr>
            <p:cNvPr id="6162" name="Rectangle 176"/>
            <p:cNvSpPr>
              <a:spLocks noChangeArrowheads="1"/>
            </p:cNvSpPr>
            <p:nvPr/>
          </p:nvSpPr>
          <p:spPr bwMode="auto">
            <a:xfrm rot="5400000">
              <a:off x="3991" y="2500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3" name="Rectangle 177"/>
            <p:cNvSpPr>
              <a:spLocks noChangeArrowheads="1"/>
            </p:cNvSpPr>
            <p:nvPr/>
          </p:nvSpPr>
          <p:spPr bwMode="auto">
            <a:xfrm rot="5400000">
              <a:off x="4535" y="2500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4" name="Rectangle 178"/>
            <p:cNvSpPr>
              <a:spLocks noChangeArrowheads="1"/>
            </p:cNvSpPr>
            <p:nvPr/>
          </p:nvSpPr>
          <p:spPr bwMode="auto">
            <a:xfrm rot="5400000">
              <a:off x="4196" y="2069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5" name="Rectangle 179"/>
            <p:cNvSpPr>
              <a:spLocks noChangeArrowheads="1"/>
            </p:cNvSpPr>
            <p:nvPr/>
          </p:nvSpPr>
          <p:spPr bwMode="auto">
            <a:xfrm rot="5400000">
              <a:off x="4196" y="2930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6" name="Rectangle 180"/>
            <p:cNvSpPr>
              <a:spLocks noChangeArrowheads="1"/>
            </p:cNvSpPr>
            <p:nvPr/>
          </p:nvSpPr>
          <p:spPr bwMode="auto">
            <a:xfrm rot="10800000">
              <a:off x="4468" y="2341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7" name="Rectangle 181"/>
            <p:cNvSpPr>
              <a:spLocks noChangeArrowheads="1"/>
            </p:cNvSpPr>
            <p:nvPr/>
          </p:nvSpPr>
          <p:spPr bwMode="auto">
            <a:xfrm rot="5400000">
              <a:off x="3720" y="1910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" name="Group 192"/>
          <p:cNvGrpSpPr>
            <a:grpSpLocks/>
          </p:cNvGrpSpPr>
          <p:nvPr/>
        </p:nvGrpSpPr>
        <p:grpSpPr bwMode="auto">
          <a:xfrm>
            <a:off x="2483644" y="4793008"/>
            <a:ext cx="3887787" cy="862012"/>
            <a:chOff x="612" y="3204"/>
            <a:chExt cx="2449" cy="543"/>
          </a:xfrm>
        </p:grpSpPr>
        <p:sp>
          <p:nvSpPr>
            <p:cNvPr id="6156" name="Rectangle 182"/>
            <p:cNvSpPr>
              <a:spLocks noChangeArrowheads="1"/>
            </p:cNvSpPr>
            <p:nvPr/>
          </p:nvSpPr>
          <p:spPr bwMode="auto">
            <a:xfrm>
              <a:off x="1474" y="3430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" name="Rectangle 183"/>
            <p:cNvSpPr>
              <a:spLocks noChangeArrowheads="1"/>
            </p:cNvSpPr>
            <p:nvPr/>
          </p:nvSpPr>
          <p:spPr bwMode="auto">
            <a:xfrm>
              <a:off x="612" y="3430"/>
              <a:ext cx="635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8" name="Rectangle 184"/>
            <p:cNvSpPr>
              <a:spLocks noChangeArrowheads="1"/>
            </p:cNvSpPr>
            <p:nvPr/>
          </p:nvSpPr>
          <p:spPr bwMode="auto">
            <a:xfrm rot="5400000">
              <a:off x="2155" y="3158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9" name="Rectangle 185"/>
            <p:cNvSpPr>
              <a:spLocks noChangeArrowheads="1"/>
            </p:cNvSpPr>
            <p:nvPr/>
          </p:nvSpPr>
          <p:spPr bwMode="auto">
            <a:xfrm>
              <a:off x="1247" y="3430"/>
              <a:ext cx="22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0" name="Rectangle 186"/>
            <p:cNvSpPr>
              <a:spLocks noChangeArrowheads="1"/>
            </p:cNvSpPr>
            <p:nvPr/>
          </p:nvSpPr>
          <p:spPr bwMode="auto">
            <a:xfrm rot="5400000">
              <a:off x="2631" y="2999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1" name="Rectangle 187"/>
            <p:cNvSpPr>
              <a:spLocks noChangeArrowheads="1"/>
            </p:cNvSpPr>
            <p:nvPr/>
          </p:nvSpPr>
          <p:spPr bwMode="auto">
            <a:xfrm rot="5400000">
              <a:off x="1679" y="2999"/>
              <a:ext cx="22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1342028" y="17732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7422142" y="119618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7553748" y="36583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3333642" y="46434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3671093" y="345660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967388" y="11559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2406181" y="342380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45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2" grpId="0"/>
      <p:bldP spid="17495" grpId="0"/>
      <p:bldP spid="9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219244" y="260648"/>
            <a:ext cx="8229600" cy="792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 smtClean="0">
                <a:latin typeface="Arial" charset="0"/>
              </a:rPr>
              <a:t> </a:t>
            </a:r>
            <a:r>
              <a:rPr lang="cs-CZ" b="1" dirty="0" smtClean="0"/>
              <a:t>Povrch kvádru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167063" y="1232664"/>
            <a:ext cx="5483422" cy="756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b="1" dirty="0">
                <a:latin typeface="+mj-lt"/>
              </a:rPr>
              <a:t>Povrch</a:t>
            </a:r>
            <a:r>
              <a:rPr lang="cs-CZ" sz="2400" b="1" dirty="0" smtClean="0">
                <a:latin typeface="+mj-lt"/>
              </a:rPr>
              <a:t> kvádru je součet obsahů všech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>
                <a:latin typeface="+mj-lt"/>
              </a:rPr>
              <a:t> 6 –ti stěn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smtClean="0">
                <a:latin typeface="+mj-lt"/>
              </a:rPr>
              <a:t>(tří dvojic shodných obdélníků</a:t>
            </a:r>
            <a:r>
              <a:rPr lang="cs-CZ" sz="2400" b="1" dirty="0">
                <a:latin typeface="+mj-lt"/>
              </a:rPr>
              <a:t>)</a:t>
            </a:r>
            <a:endParaRPr lang="cs-CZ" sz="2400" b="1" dirty="0" smtClean="0">
              <a:latin typeface="+mj-lt"/>
            </a:endParaRPr>
          </a:p>
        </p:txBody>
      </p:sp>
      <p:sp>
        <p:nvSpPr>
          <p:cNvPr id="18438" name="Rectangle 6"/>
          <p:cNvSpPr>
            <a:spLocks/>
          </p:cNvSpPr>
          <p:nvPr/>
        </p:nvSpPr>
        <p:spPr bwMode="auto">
          <a:xfrm>
            <a:off x="1777512" y="2492896"/>
            <a:ext cx="5113064" cy="1512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000" b="1" i="0" dirty="0">
                <a:solidFill>
                  <a:srgbClr val="FF0066"/>
                </a:solidFill>
              </a:rPr>
              <a:t>S = 2.a.b + 2.b.c + </a:t>
            </a:r>
            <a:r>
              <a:rPr lang="cs-CZ" sz="4000" b="1" i="0" dirty="0" smtClean="0">
                <a:solidFill>
                  <a:srgbClr val="FF0066"/>
                </a:solidFill>
              </a:rPr>
              <a:t>2.a.c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000" b="1" i="0" dirty="0" smtClean="0">
                <a:solidFill>
                  <a:srgbClr val="FF0066"/>
                </a:solidFill>
              </a:rPr>
              <a:t>S = 2. (</a:t>
            </a:r>
            <a:r>
              <a:rPr lang="cs-CZ" sz="4000" b="1" i="0" dirty="0" err="1" smtClean="0">
                <a:solidFill>
                  <a:srgbClr val="FF0066"/>
                </a:solidFill>
              </a:rPr>
              <a:t>a.b</a:t>
            </a:r>
            <a:r>
              <a:rPr lang="cs-CZ" sz="4000" b="1" i="0" dirty="0" smtClean="0">
                <a:solidFill>
                  <a:srgbClr val="FF0066"/>
                </a:solidFill>
              </a:rPr>
              <a:t> + </a:t>
            </a:r>
            <a:r>
              <a:rPr lang="cs-CZ" sz="4000" b="1" i="0" dirty="0" err="1" smtClean="0">
                <a:solidFill>
                  <a:srgbClr val="FF0066"/>
                </a:solidFill>
              </a:rPr>
              <a:t>b.c</a:t>
            </a:r>
            <a:r>
              <a:rPr lang="cs-CZ" sz="4000" b="1" i="0" dirty="0" smtClean="0">
                <a:solidFill>
                  <a:srgbClr val="FF0066"/>
                </a:solidFill>
              </a:rPr>
              <a:t> + </a:t>
            </a:r>
            <a:r>
              <a:rPr lang="cs-CZ" sz="4000" b="1" i="0" dirty="0" err="1" smtClean="0">
                <a:solidFill>
                  <a:srgbClr val="FF0066"/>
                </a:solidFill>
              </a:rPr>
              <a:t>a.c</a:t>
            </a:r>
            <a:r>
              <a:rPr lang="cs-CZ" sz="4000" b="1" i="0" dirty="0" smtClean="0">
                <a:solidFill>
                  <a:srgbClr val="FF0066"/>
                </a:solidFill>
              </a:rPr>
              <a:t>)</a:t>
            </a:r>
            <a:endParaRPr lang="cs-CZ" sz="4000" b="1" i="0" dirty="0">
              <a:solidFill>
                <a:srgbClr val="FF0066"/>
              </a:solidFill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5716588" y="4598990"/>
            <a:ext cx="2627313" cy="1584326"/>
            <a:chOff x="3601" y="3033"/>
            <a:chExt cx="1655" cy="998"/>
          </a:xfrm>
        </p:grpSpPr>
        <p:sp>
          <p:nvSpPr>
            <p:cNvPr id="7192" name="AutoShape 43"/>
            <p:cNvSpPr>
              <a:spLocks noChangeArrowheads="1"/>
            </p:cNvSpPr>
            <p:nvPr/>
          </p:nvSpPr>
          <p:spPr bwMode="auto">
            <a:xfrm>
              <a:off x="3601" y="3033"/>
              <a:ext cx="1406" cy="726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93" name="Rectangle 54"/>
            <p:cNvSpPr>
              <a:spLocks/>
            </p:cNvSpPr>
            <p:nvPr/>
          </p:nvSpPr>
          <p:spPr bwMode="auto">
            <a:xfrm>
              <a:off x="4150" y="3759"/>
              <a:ext cx="18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a</a:t>
              </a:r>
            </a:p>
          </p:txBody>
        </p:sp>
        <p:sp>
          <p:nvSpPr>
            <p:cNvPr id="7194" name="Rectangle 58"/>
            <p:cNvSpPr>
              <a:spLocks/>
            </p:cNvSpPr>
            <p:nvPr/>
          </p:nvSpPr>
          <p:spPr bwMode="auto">
            <a:xfrm>
              <a:off x="5024" y="3196"/>
              <a:ext cx="23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c</a:t>
              </a:r>
            </a:p>
          </p:txBody>
        </p:sp>
        <p:sp>
          <p:nvSpPr>
            <p:cNvPr id="7195" name="Rectangle 59"/>
            <p:cNvSpPr>
              <a:spLocks/>
            </p:cNvSpPr>
            <p:nvPr/>
          </p:nvSpPr>
          <p:spPr bwMode="auto">
            <a:xfrm>
              <a:off x="4916" y="3623"/>
              <a:ext cx="18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b</a:t>
              </a:r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611188" y="4292600"/>
            <a:ext cx="4103687" cy="2232025"/>
            <a:chOff x="204" y="2659"/>
            <a:chExt cx="2585" cy="1406"/>
          </a:xfrm>
        </p:grpSpPr>
        <p:sp>
          <p:nvSpPr>
            <p:cNvPr id="7175" name="Rectangle 56"/>
            <p:cNvSpPr>
              <a:spLocks/>
            </p:cNvSpPr>
            <p:nvPr/>
          </p:nvSpPr>
          <p:spPr bwMode="auto">
            <a:xfrm>
              <a:off x="1156" y="3521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b</a:t>
              </a:r>
            </a:p>
          </p:txBody>
        </p:sp>
        <p:sp>
          <p:nvSpPr>
            <p:cNvPr id="7176" name="Rectangle 57"/>
            <p:cNvSpPr>
              <a:spLocks/>
            </p:cNvSpPr>
            <p:nvPr/>
          </p:nvSpPr>
          <p:spPr bwMode="auto">
            <a:xfrm>
              <a:off x="476" y="3475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a</a:t>
              </a:r>
            </a:p>
          </p:txBody>
        </p:sp>
        <p:grpSp>
          <p:nvGrpSpPr>
            <p:cNvPr id="7177" name="Group 70"/>
            <p:cNvGrpSpPr>
              <a:grpSpLocks/>
            </p:cNvGrpSpPr>
            <p:nvPr/>
          </p:nvGrpSpPr>
          <p:grpSpPr bwMode="auto">
            <a:xfrm>
              <a:off x="204" y="2659"/>
              <a:ext cx="2359" cy="1179"/>
              <a:chOff x="340" y="2886"/>
              <a:chExt cx="1722" cy="770"/>
            </a:xfrm>
          </p:grpSpPr>
          <p:sp>
            <p:nvSpPr>
              <p:cNvPr id="7186" name="Rectangle 64"/>
              <p:cNvSpPr>
                <a:spLocks noChangeArrowheads="1"/>
              </p:cNvSpPr>
              <p:nvPr/>
            </p:nvSpPr>
            <p:spPr bwMode="auto">
              <a:xfrm>
                <a:off x="340" y="3113"/>
                <a:ext cx="635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7" name="Rectangle 65"/>
              <p:cNvSpPr>
                <a:spLocks noChangeArrowheads="1"/>
              </p:cNvSpPr>
              <p:nvPr/>
            </p:nvSpPr>
            <p:spPr bwMode="auto">
              <a:xfrm>
                <a:off x="1201" y="3113"/>
                <a:ext cx="635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8" name="Rectangle 66"/>
              <p:cNvSpPr>
                <a:spLocks noChangeArrowheads="1"/>
              </p:cNvSpPr>
              <p:nvPr/>
            </p:nvSpPr>
            <p:spPr bwMode="auto">
              <a:xfrm>
                <a:off x="975" y="3113"/>
                <a:ext cx="226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9" name="Rectangle 67"/>
              <p:cNvSpPr>
                <a:spLocks noChangeArrowheads="1"/>
              </p:cNvSpPr>
              <p:nvPr/>
            </p:nvSpPr>
            <p:spPr bwMode="auto">
              <a:xfrm>
                <a:off x="1836" y="3113"/>
                <a:ext cx="226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0" name="Rectangle 68"/>
              <p:cNvSpPr>
                <a:spLocks noChangeArrowheads="1"/>
              </p:cNvSpPr>
              <p:nvPr/>
            </p:nvSpPr>
            <p:spPr bwMode="auto">
              <a:xfrm rot="5400000">
                <a:off x="1406" y="3225"/>
                <a:ext cx="226" cy="6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1" name="Rectangle 69"/>
              <p:cNvSpPr>
                <a:spLocks noChangeArrowheads="1"/>
              </p:cNvSpPr>
              <p:nvPr/>
            </p:nvSpPr>
            <p:spPr bwMode="auto">
              <a:xfrm rot="5400000">
                <a:off x="545" y="2681"/>
                <a:ext cx="226" cy="6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178" name="Rectangle 72"/>
            <p:cNvSpPr>
              <a:spLocks/>
            </p:cNvSpPr>
            <p:nvPr/>
          </p:nvSpPr>
          <p:spPr bwMode="auto">
            <a:xfrm>
              <a:off x="431" y="3113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00B050"/>
                  </a:solidFill>
                </a:rPr>
                <a:t>a.c</a:t>
              </a:r>
              <a:endParaRPr lang="cs-CZ" sz="2000" b="1" i="0" dirty="0">
                <a:solidFill>
                  <a:srgbClr val="00B050"/>
                </a:solidFill>
              </a:endParaRPr>
            </a:p>
          </p:txBody>
        </p:sp>
        <p:sp>
          <p:nvSpPr>
            <p:cNvPr id="7179" name="Rectangle 75"/>
            <p:cNvSpPr>
              <a:spLocks/>
            </p:cNvSpPr>
            <p:nvPr/>
          </p:nvSpPr>
          <p:spPr bwMode="auto">
            <a:xfrm>
              <a:off x="2562" y="3113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c</a:t>
              </a:r>
            </a:p>
          </p:txBody>
        </p:sp>
        <p:sp>
          <p:nvSpPr>
            <p:cNvPr id="7180" name="Rectangle 76"/>
            <p:cNvSpPr>
              <a:spLocks/>
            </p:cNvSpPr>
            <p:nvPr/>
          </p:nvSpPr>
          <p:spPr bwMode="auto">
            <a:xfrm>
              <a:off x="1746" y="3793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a</a:t>
              </a:r>
            </a:p>
          </p:txBody>
        </p:sp>
        <p:sp>
          <p:nvSpPr>
            <p:cNvPr id="7181" name="Rectangle 77"/>
            <p:cNvSpPr>
              <a:spLocks/>
            </p:cNvSpPr>
            <p:nvPr/>
          </p:nvSpPr>
          <p:spPr bwMode="auto">
            <a:xfrm>
              <a:off x="1655" y="3113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00B050"/>
                  </a:solidFill>
                </a:rPr>
                <a:t>a.c</a:t>
              </a:r>
              <a:endParaRPr lang="cs-CZ" sz="2000" b="1" i="0" dirty="0">
                <a:solidFill>
                  <a:srgbClr val="00B050"/>
                </a:solidFill>
              </a:endParaRPr>
            </a:p>
          </p:txBody>
        </p:sp>
        <p:sp>
          <p:nvSpPr>
            <p:cNvPr id="7182" name="Rectangle 78"/>
            <p:cNvSpPr>
              <a:spLocks/>
            </p:cNvSpPr>
            <p:nvPr/>
          </p:nvSpPr>
          <p:spPr bwMode="auto">
            <a:xfrm>
              <a:off x="431" y="2704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FFC000"/>
                  </a:solidFill>
                </a:rPr>
                <a:t>a.b</a:t>
              </a:r>
              <a:endParaRPr lang="cs-CZ" sz="2000" b="1" i="0" dirty="0">
                <a:solidFill>
                  <a:srgbClr val="FFC000"/>
                </a:solidFill>
              </a:endParaRPr>
            </a:p>
          </p:txBody>
        </p:sp>
        <p:sp>
          <p:nvSpPr>
            <p:cNvPr id="7183" name="Rectangle 79"/>
            <p:cNvSpPr>
              <a:spLocks/>
            </p:cNvSpPr>
            <p:nvPr/>
          </p:nvSpPr>
          <p:spPr bwMode="auto">
            <a:xfrm>
              <a:off x="1610" y="3521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FFC000"/>
                  </a:solidFill>
                </a:rPr>
                <a:t>a.b</a:t>
              </a:r>
              <a:endParaRPr lang="cs-CZ" sz="2000" b="1" i="0" dirty="0">
                <a:solidFill>
                  <a:srgbClr val="FFC000"/>
                </a:solidFill>
              </a:endParaRPr>
            </a:p>
          </p:txBody>
        </p:sp>
        <p:sp>
          <p:nvSpPr>
            <p:cNvPr id="7184" name="Rectangle 80"/>
            <p:cNvSpPr>
              <a:spLocks/>
            </p:cNvSpPr>
            <p:nvPr/>
          </p:nvSpPr>
          <p:spPr bwMode="auto">
            <a:xfrm>
              <a:off x="1065" y="3113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FF0066"/>
                  </a:solidFill>
                </a:rPr>
                <a:t>b.c</a:t>
              </a:r>
              <a:endParaRPr lang="cs-CZ" sz="2000" b="1" i="0" dirty="0">
                <a:solidFill>
                  <a:srgbClr val="FF0066"/>
                </a:solidFill>
              </a:endParaRPr>
            </a:p>
          </p:txBody>
        </p:sp>
        <p:sp>
          <p:nvSpPr>
            <p:cNvPr id="7185" name="Rectangle 81"/>
            <p:cNvSpPr>
              <a:spLocks/>
            </p:cNvSpPr>
            <p:nvPr/>
          </p:nvSpPr>
          <p:spPr bwMode="auto">
            <a:xfrm>
              <a:off x="2245" y="3113"/>
              <a:ext cx="4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 err="1">
                  <a:solidFill>
                    <a:srgbClr val="FF0066"/>
                  </a:solidFill>
                </a:rPr>
                <a:t>b.c</a:t>
              </a:r>
              <a:endParaRPr lang="cs-CZ" sz="2000" b="1" i="0" dirty="0">
                <a:solidFill>
                  <a:srgbClr val="FF0066"/>
                </a:solidFill>
              </a:endParaRPr>
            </a:p>
          </p:txBody>
        </p:sp>
      </p:grpSp>
      <p:sp>
        <p:nvSpPr>
          <p:cNvPr id="4" name="TextovéPole 3"/>
          <p:cNvSpPr txBox="1"/>
          <p:nvPr/>
        </p:nvSpPr>
        <p:spPr>
          <a:xfrm>
            <a:off x="495911" y="1195359"/>
            <a:ext cx="2563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– povrch</a:t>
            </a:r>
          </a:p>
          <a:p>
            <a:r>
              <a:rPr lang="cs-CZ" sz="2400" b="1" dirty="0"/>
              <a:t>a</a:t>
            </a:r>
            <a:r>
              <a:rPr lang="cs-CZ" sz="2400" b="1" dirty="0" smtClean="0"/>
              <a:t>, b, c – délky hran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6202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175124" y="764704"/>
            <a:ext cx="4420394" cy="792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</a:rPr>
              <a:t>Objem kvádru</a:t>
            </a:r>
          </a:p>
        </p:txBody>
      </p:sp>
      <p:sp>
        <p:nvSpPr>
          <p:cNvPr id="27657" name="Rectangle 9"/>
          <p:cNvSpPr>
            <a:spLocks noGrp="1"/>
          </p:cNvSpPr>
          <p:nvPr>
            <p:ph type="body" idx="1"/>
          </p:nvPr>
        </p:nvSpPr>
        <p:spPr>
          <a:xfrm>
            <a:off x="279211" y="2504910"/>
            <a:ext cx="5157978" cy="647700"/>
          </a:xfrm>
          <a:noFill/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cs-CZ" sz="2400" b="1" dirty="0" smtClean="0">
                <a:latin typeface="+mj-lt"/>
              </a:rPr>
              <a:t>Objem je obsah podstavy „krát“ výška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827088" y="2420938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cs-CZ" sz="2400" i="0" dirty="0"/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487511" y="3860121"/>
            <a:ext cx="2520703" cy="1439862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000" b="1" i="0" dirty="0">
                <a:solidFill>
                  <a:srgbClr val="FF0066"/>
                </a:solidFill>
              </a:rPr>
              <a:t>V = </a:t>
            </a:r>
            <a:r>
              <a:rPr lang="cs-CZ" sz="4000" b="1" i="0" dirty="0" err="1">
                <a:solidFill>
                  <a:srgbClr val="FF0066"/>
                </a:solidFill>
              </a:rPr>
              <a:t>S</a:t>
            </a:r>
            <a:r>
              <a:rPr lang="cs-CZ" sz="4000" b="1" i="0" baseline="-16000" dirty="0" err="1">
                <a:solidFill>
                  <a:srgbClr val="FF0066"/>
                </a:solidFill>
              </a:rPr>
              <a:t>p</a:t>
            </a:r>
            <a:r>
              <a:rPr lang="cs-CZ" sz="4000" b="1" i="0" dirty="0">
                <a:solidFill>
                  <a:srgbClr val="FF0066"/>
                </a:solidFill>
              </a:rPr>
              <a:t> . v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000" b="1" i="0" dirty="0">
                <a:solidFill>
                  <a:srgbClr val="FF0066"/>
                </a:solidFill>
              </a:rPr>
              <a:t>V = </a:t>
            </a:r>
            <a:r>
              <a:rPr lang="cs-CZ" sz="4000" b="1" i="0" dirty="0" smtClean="0">
                <a:solidFill>
                  <a:srgbClr val="FF0066"/>
                </a:solidFill>
              </a:rPr>
              <a:t>a . </a:t>
            </a:r>
            <a:r>
              <a:rPr lang="cs-CZ" sz="4000" b="1" dirty="0">
                <a:solidFill>
                  <a:srgbClr val="FF0066"/>
                </a:solidFill>
              </a:rPr>
              <a:t>b</a:t>
            </a:r>
            <a:r>
              <a:rPr lang="cs-CZ" sz="4000" b="1" i="0" dirty="0" smtClean="0">
                <a:solidFill>
                  <a:srgbClr val="FF0066"/>
                </a:solidFill>
              </a:rPr>
              <a:t> . c</a:t>
            </a:r>
            <a:endParaRPr lang="cs-CZ" sz="4000" b="1" i="0" dirty="0">
              <a:solidFill>
                <a:srgbClr val="FF0066"/>
              </a:solidFill>
            </a:endParaRPr>
          </a:p>
        </p:txBody>
      </p:sp>
      <p:sp>
        <p:nvSpPr>
          <p:cNvPr id="27686" name="AutoShape 38" descr="Světlý šikmo nahoru"/>
          <p:cNvSpPr>
            <a:spLocks noChangeArrowheads="1"/>
          </p:cNvSpPr>
          <p:nvPr/>
        </p:nvSpPr>
        <p:spPr bwMode="auto">
          <a:xfrm>
            <a:off x="5435600" y="5157788"/>
            <a:ext cx="2954338" cy="717550"/>
          </a:xfrm>
          <a:prstGeom prst="parallelogram">
            <a:avLst>
              <a:gd name="adj" fmla="val 99577"/>
            </a:avLst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88" name="Rectangle 40"/>
          <p:cNvSpPr>
            <a:spLocks/>
          </p:cNvSpPr>
          <p:nvPr/>
        </p:nvSpPr>
        <p:spPr bwMode="auto">
          <a:xfrm>
            <a:off x="7665814" y="3563961"/>
            <a:ext cx="143872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 smtClean="0"/>
              <a:t>c-výška</a:t>
            </a:r>
            <a:endParaRPr lang="cs-CZ" sz="2800" b="1" i="0" dirty="0"/>
          </a:p>
        </p:txBody>
      </p:sp>
      <p:sp>
        <p:nvSpPr>
          <p:cNvPr id="27689" name="Rectangle 41"/>
          <p:cNvSpPr>
            <a:spLocks/>
          </p:cNvSpPr>
          <p:nvPr/>
        </p:nvSpPr>
        <p:spPr bwMode="auto">
          <a:xfrm>
            <a:off x="8162131" y="5441951"/>
            <a:ext cx="4333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/>
              <a:t>b</a:t>
            </a:r>
          </a:p>
        </p:txBody>
      </p:sp>
      <p:sp>
        <p:nvSpPr>
          <p:cNvPr id="27690" name="AutoShape 42"/>
          <p:cNvSpPr>
            <a:spLocks noChangeArrowheads="1"/>
          </p:cNvSpPr>
          <p:nvPr/>
        </p:nvSpPr>
        <p:spPr bwMode="auto">
          <a:xfrm>
            <a:off x="5435600" y="2349500"/>
            <a:ext cx="2954338" cy="3529013"/>
          </a:xfrm>
          <a:prstGeom prst="cube">
            <a:avLst>
              <a:gd name="adj" fmla="val 25000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6170613" y="2349500"/>
            <a:ext cx="0" cy="280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7658100" y="5156200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6153150" y="51450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5435600" y="515778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Rectangle 55"/>
          <p:cNvSpPr>
            <a:spLocks/>
          </p:cNvSpPr>
          <p:nvPr/>
        </p:nvSpPr>
        <p:spPr bwMode="auto">
          <a:xfrm>
            <a:off x="6302375" y="5805488"/>
            <a:ext cx="4333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/>
              <a:t>a</a:t>
            </a:r>
          </a:p>
        </p:txBody>
      </p:sp>
      <p:sp>
        <p:nvSpPr>
          <p:cNvPr id="27704" name="Rectangle 56"/>
          <p:cNvSpPr>
            <a:spLocks/>
          </p:cNvSpPr>
          <p:nvPr/>
        </p:nvSpPr>
        <p:spPr bwMode="auto">
          <a:xfrm>
            <a:off x="6518275" y="5300663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i="0" dirty="0" err="1"/>
              <a:t>S</a:t>
            </a:r>
            <a:r>
              <a:rPr lang="cs-CZ" sz="2800" b="1" i="0" baseline="-25000" dirty="0" err="1"/>
              <a:t>p</a:t>
            </a:r>
            <a:endParaRPr lang="cs-CZ" sz="2800" b="1" i="0" baseline="-25000" dirty="0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7658100" y="3068638"/>
            <a:ext cx="1588" cy="2808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H="1">
            <a:off x="5437188" y="5876925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279210" y="819724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400" b="1" dirty="0"/>
              <a:t>a</a:t>
            </a:r>
            <a:r>
              <a:rPr lang="cs-CZ" sz="2400" b="1" dirty="0" smtClean="0"/>
              <a:t>, b, c   </a:t>
            </a:r>
            <a:r>
              <a:rPr lang="cs-CZ" sz="2400" b="1" dirty="0"/>
              <a:t>– </a:t>
            </a:r>
            <a:r>
              <a:rPr lang="cs-CZ" sz="2400" b="1" dirty="0" smtClean="0"/>
              <a:t>délky hran </a:t>
            </a:r>
            <a:endParaRPr lang="cs-CZ" sz="2400" b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 err="1"/>
              <a:t>S</a:t>
            </a:r>
            <a:r>
              <a:rPr lang="cs-CZ" sz="2400" b="1" baseline="-16000" dirty="0" err="1"/>
              <a:t>p</a:t>
            </a:r>
            <a:r>
              <a:rPr lang="cs-CZ" sz="2400" b="1" dirty="0"/>
              <a:t>  – obsah podstavy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b="1" dirty="0"/>
              <a:t>V   – objem </a:t>
            </a:r>
            <a:r>
              <a:rPr lang="cs-CZ" sz="2400" b="1" dirty="0" smtClean="0"/>
              <a:t>kvádru</a:t>
            </a:r>
            <a:endParaRPr lang="cs-CZ" sz="2400" b="1" dirty="0"/>
          </a:p>
        </p:txBody>
      </p:sp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611186" y="3494087"/>
            <a:ext cx="1665288" cy="2736852"/>
            <a:chOff x="459" y="2303"/>
            <a:chExt cx="1049" cy="1724"/>
          </a:xfrm>
        </p:grpSpPr>
        <p:sp>
          <p:nvSpPr>
            <p:cNvPr id="25" name="AutoShape 43"/>
            <p:cNvSpPr>
              <a:spLocks noChangeArrowheads="1"/>
            </p:cNvSpPr>
            <p:nvPr/>
          </p:nvSpPr>
          <p:spPr bwMode="auto">
            <a:xfrm>
              <a:off x="459" y="2303"/>
              <a:ext cx="817" cy="1428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54"/>
            <p:cNvSpPr>
              <a:spLocks/>
            </p:cNvSpPr>
            <p:nvPr/>
          </p:nvSpPr>
          <p:spPr bwMode="auto">
            <a:xfrm>
              <a:off x="639" y="3755"/>
              <a:ext cx="18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a</a:t>
              </a:r>
            </a:p>
          </p:txBody>
        </p:sp>
        <p:sp>
          <p:nvSpPr>
            <p:cNvPr id="27" name="Rectangle 58"/>
            <p:cNvSpPr>
              <a:spLocks/>
            </p:cNvSpPr>
            <p:nvPr/>
          </p:nvSpPr>
          <p:spPr bwMode="auto">
            <a:xfrm>
              <a:off x="1276" y="2851"/>
              <a:ext cx="23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c</a:t>
              </a:r>
            </a:p>
          </p:txBody>
        </p:sp>
        <p:sp>
          <p:nvSpPr>
            <p:cNvPr id="28" name="Rectangle 59"/>
            <p:cNvSpPr>
              <a:spLocks/>
            </p:cNvSpPr>
            <p:nvPr/>
          </p:nvSpPr>
          <p:spPr bwMode="auto">
            <a:xfrm>
              <a:off x="1186" y="3613"/>
              <a:ext cx="18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000" b="1" i="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44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build="p"/>
      <p:bldP spid="27659" grpId="0" uiExpand="1" build="p" animBg="1"/>
      <p:bldP spid="27686" grpId="0" animBg="1"/>
      <p:bldP spid="27688" grpId="0"/>
      <p:bldP spid="27689" grpId="0"/>
      <p:bldP spid="27690" grpId="0" animBg="1"/>
      <p:bldP spid="27692" grpId="0" animBg="1"/>
      <p:bldP spid="27694" grpId="0" animBg="1"/>
      <p:bldP spid="27701" grpId="0" animBg="1"/>
      <p:bldP spid="27702" grpId="0" animBg="1"/>
      <p:bldP spid="27703" grpId="0"/>
      <p:bldP spid="27704" grpId="0"/>
      <p:bldP spid="27705" grpId="0" animBg="1"/>
      <p:bldP spid="2770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490</Words>
  <Application>Microsoft Office PowerPoint</Application>
  <PresentationFormat>Předvádění na obrazovce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KVÁDR </vt:lpstr>
      <vt:lpstr> </vt:lpstr>
      <vt:lpstr>KVÁDR je těleso</vt:lpstr>
      <vt:lpstr>Postup konstrukce kvádru s délkami hran  a = 7 cm, b = 5 cm, c = 4 cm v pravoúhlém promítání:</vt:lpstr>
      <vt:lpstr>Co tvoří síť kvádru? Síť kvádru můžeme zakreslit několika způsoby:</vt:lpstr>
      <vt:lpstr> Povrch kvádru</vt:lpstr>
      <vt:lpstr>Objem kvádru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>Veselá Eva</dc:creator>
  <cp:lastModifiedBy>Veselá Eva</cp:lastModifiedBy>
  <cp:revision>36</cp:revision>
  <dcterms:created xsi:type="dcterms:W3CDTF">2012-08-19T19:53:51Z</dcterms:created>
  <dcterms:modified xsi:type="dcterms:W3CDTF">2013-02-08T15:56:16Z</dcterms:modified>
</cp:coreProperties>
</file>