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8" r:id="rId4"/>
    <p:sldId id="269" r:id="rId5"/>
    <p:sldId id="270" r:id="rId6"/>
    <p:sldId id="271" r:id="rId7"/>
    <p:sldId id="266" r:id="rId8"/>
    <p:sldId id="272" r:id="rId9"/>
    <p:sldId id="273" r:id="rId10"/>
    <p:sldId id="274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2" d="100"/>
          <a:sy n="82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21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33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442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7925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205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43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275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21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14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7482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57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519FA-82FC-4A9E-8C0A-5E8592A53C3A}" type="datetimeFigureOut">
              <a:rPr lang="cs-CZ" smtClean="0"/>
              <a:t>08.04.2020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4995C-35E5-41A6-8C7E-C2928F4F634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90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ovéPole 1"/>
          <p:cNvSpPr txBox="1">
            <a:spLocks noChangeArrowheads="1"/>
          </p:cNvSpPr>
          <p:nvPr/>
        </p:nvSpPr>
        <p:spPr bwMode="auto">
          <a:xfrm>
            <a:off x="1646238" y="171450"/>
            <a:ext cx="70294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Projekt: ZŠ Červená Voda – moderní škola, registrační číslo projektu CZ.1.07/1.4.00/21.2543</a:t>
            </a:r>
          </a:p>
        </p:txBody>
      </p:sp>
      <p:sp>
        <p:nvSpPr>
          <p:cNvPr id="2051" name="TextovéPole 2"/>
          <p:cNvSpPr txBox="1">
            <a:spLocks noChangeArrowheads="1"/>
          </p:cNvSpPr>
          <p:nvPr/>
        </p:nvSpPr>
        <p:spPr bwMode="auto">
          <a:xfrm>
            <a:off x="708025" y="434975"/>
            <a:ext cx="77279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Times New Roman - 16"/>
              </a:rPr>
              <a:t>Příjemce: Základní škola a mateřská škola Červená Voda, Červená Voda 341, 561 61</a:t>
            </a:r>
          </a:p>
        </p:txBody>
      </p:sp>
      <p:pic>
        <p:nvPicPr>
          <p:cNvPr id="2052" name="Obrázek 3" descr="Logolink OPVK - oříznutý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292725"/>
            <a:ext cx="6272212" cy="12080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ovéPole 4"/>
          <p:cNvSpPr txBox="1">
            <a:spLocks noChangeArrowheads="1"/>
          </p:cNvSpPr>
          <p:nvPr/>
        </p:nvSpPr>
        <p:spPr bwMode="auto">
          <a:xfrm>
            <a:off x="788988" y="4868863"/>
            <a:ext cx="75660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900" b="1" dirty="0">
                <a:solidFill>
                  <a:srgbClr val="000000"/>
                </a:solidFill>
                <a:latin typeface="Times New Roman - 14"/>
              </a:rPr>
              <a:t>Tento výukový materiál vznikl v rámci Operačního programu Vzdělání pro konkurenceschopnost.</a:t>
            </a:r>
          </a:p>
        </p:txBody>
      </p:sp>
      <p:sp>
        <p:nvSpPr>
          <p:cNvPr id="2054" name="TextovéPole 5"/>
          <p:cNvSpPr txBox="1">
            <a:spLocks noChangeArrowheads="1"/>
          </p:cNvSpPr>
          <p:nvPr/>
        </p:nvSpPr>
        <p:spPr bwMode="auto">
          <a:xfrm>
            <a:off x="0" y="4354513"/>
            <a:ext cx="930433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900" b="1" dirty="0">
                <a:solidFill>
                  <a:srgbClr val="FF0000"/>
                </a:solidFill>
                <a:latin typeface="Times New Roman - 14"/>
              </a:rPr>
              <a:t>Materiál je určen k bezplatnému používání pro potřeby výuky a vzdělávání na všech typech škol a školských zařízení.</a:t>
            </a:r>
          </a:p>
          <a:p>
            <a:pPr algn="ctr" eaLnBrk="1" hangingPunct="1"/>
            <a:r>
              <a:rPr lang="cs-CZ" sz="900" b="1" dirty="0">
                <a:solidFill>
                  <a:srgbClr val="FF0000"/>
                </a:solidFill>
                <a:latin typeface="Times New Roman - 14"/>
              </a:rPr>
              <a:t>Jakékoliv další používání podléhá autorskému zákonu.</a:t>
            </a:r>
          </a:p>
        </p:txBody>
      </p:sp>
      <p:sp>
        <p:nvSpPr>
          <p:cNvPr id="2055" name="TextovéPole 6"/>
          <p:cNvSpPr txBox="1">
            <a:spLocks noChangeArrowheads="1"/>
          </p:cNvSpPr>
          <p:nvPr/>
        </p:nvSpPr>
        <p:spPr bwMode="auto">
          <a:xfrm>
            <a:off x="320675" y="1165225"/>
            <a:ext cx="17145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Autor materiálu:</a:t>
            </a:r>
          </a:p>
        </p:txBody>
      </p:sp>
      <p:sp>
        <p:nvSpPr>
          <p:cNvPr id="2056" name="TextovéPole 7"/>
          <p:cNvSpPr txBox="1">
            <a:spLocks noChangeArrowheads="1"/>
          </p:cNvSpPr>
          <p:nvPr/>
        </p:nvSpPr>
        <p:spPr bwMode="auto">
          <a:xfrm>
            <a:off x="331788" y="903288"/>
            <a:ext cx="1943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Název materiálu:	</a:t>
            </a:r>
          </a:p>
        </p:txBody>
      </p:sp>
      <p:sp>
        <p:nvSpPr>
          <p:cNvPr id="2057" name="TextovéPole 8"/>
          <p:cNvSpPr txBox="1">
            <a:spLocks noChangeArrowheads="1"/>
          </p:cNvSpPr>
          <p:nvPr/>
        </p:nvSpPr>
        <p:spPr bwMode="auto">
          <a:xfrm>
            <a:off x="320675" y="2171700"/>
            <a:ext cx="776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Sada:</a:t>
            </a:r>
          </a:p>
        </p:txBody>
      </p:sp>
      <p:sp>
        <p:nvSpPr>
          <p:cNvPr id="2058" name="TextovéPole 9"/>
          <p:cNvSpPr txBox="1">
            <a:spLocks noChangeArrowheads="1"/>
          </p:cNvSpPr>
          <p:nvPr/>
        </p:nvSpPr>
        <p:spPr bwMode="auto">
          <a:xfrm>
            <a:off x="5943600" y="1908175"/>
            <a:ext cx="10509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Předmět:</a:t>
            </a:r>
          </a:p>
        </p:txBody>
      </p:sp>
      <p:sp>
        <p:nvSpPr>
          <p:cNvPr id="2059" name="TextovéPole 10"/>
          <p:cNvSpPr txBox="1">
            <a:spLocks noChangeArrowheads="1"/>
          </p:cNvSpPr>
          <p:nvPr/>
        </p:nvSpPr>
        <p:spPr bwMode="auto">
          <a:xfrm>
            <a:off x="320675" y="1646238"/>
            <a:ext cx="19875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Zařazení materiálu:</a:t>
            </a:r>
          </a:p>
        </p:txBody>
      </p:sp>
      <p:sp>
        <p:nvSpPr>
          <p:cNvPr id="2060" name="TextovéPole 11"/>
          <p:cNvSpPr txBox="1">
            <a:spLocks noChangeArrowheads="1"/>
          </p:cNvSpPr>
          <p:nvPr/>
        </p:nvSpPr>
        <p:spPr bwMode="auto">
          <a:xfrm>
            <a:off x="320675" y="1908175"/>
            <a:ext cx="10287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Šablona:</a:t>
            </a:r>
          </a:p>
        </p:txBody>
      </p:sp>
      <p:sp>
        <p:nvSpPr>
          <p:cNvPr id="2061" name="TextovéPole 12"/>
          <p:cNvSpPr txBox="1">
            <a:spLocks noChangeArrowheads="1"/>
          </p:cNvSpPr>
          <p:nvPr/>
        </p:nvSpPr>
        <p:spPr bwMode="auto">
          <a:xfrm>
            <a:off x="5943600" y="2182813"/>
            <a:ext cx="12350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Číslo DUM:</a:t>
            </a:r>
          </a:p>
        </p:txBody>
      </p:sp>
      <p:sp>
        <p:nvSpPr>
          <p:cNvPr id="2062" name="TextovéPole 13"/>
          <p:cNvSpPr txBox="1">
            <a:spLocks noChangeArrowheads="1"/>
          </p:cNvSpPr>
          <p:nvPr/>
        </p:nvSpPr>
        <p:spPr bwMode="auto">
          <a:xfrm>
            <a:off x="320675" y="2651125"/>
            <a:ext cx="27654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b="1" dirty="0">
                <a:solidFill>
                  <a:srgbClr val="000000"/>
                </a:solidFill>
                <a:latin typeface="Arial - 16"/>
              </a:rPr>
              <a:t>Ověření materiálu ve výuce:</a:t>
            </a:r>
          </a:p>
        </p:txBody>
      </p:sp>
      <p:sp>
        <p:nvSpPr>
          <p:cNvPr id="2063" name="TextovéPole 14"/>
          <p:cNvSpPr txBox="1">
            <a:spLocks noChangeArrowheads="1"/>
          </p:cNvSpPr>
          <p:nvPr/>
        </p:nvSpPr>
        <p:spPr bwMode="auto">
          <a:xfrm>
            <a:off x="320675" y="2914650"/>
            <a:ext cx="1554163" cy="25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Datum ověření:</a:t>
            </a:r>
          </a:p>
        </p:txBody>
      </p:sp>
      <p:sp>
        <p:nvSpPr>
          <p:cNvPr id="2064" name="TextovéPole 15"/>
          <p:cNvSpPr txBox="1">
            <a:spLocks noChangeArrowheads="1"/>
          </p:cNvSpPr>
          <p:nvPr/>
        </p:nvSpPr>
        <p:spPr bwMode="auto">
          <a:xfrm>
            <a:off x="320675" y="3429000"/>
            <a:ext cx="7762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Třída:</a:t>
            </a:r>
          </a:p>
        </p:txBody>
      </p:sp>
      <p:sp>
        <p:nvSpPr>
          <p:cNvPr id="2065" name="TextovéPole 16"/>
          <p:cNvSpPr txBox="1">
            <a:spLocks noChangeArrowheads="1"/>
          </p:cNvSpPr>
          <p:nvPr/>
        </p:nvSpPr>
        <p:spPr bwMode="auto">
          <a:xfrm>
            <a:off x="320675" y="3178175"/>
            <a:ext cx="15763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Ověřující učitel:</a:t>
            </a:r>
          </a:p>
        </p:txBody>
      </p:sp>
      <p:sp>
        <p:nvSpPr>
          <p:cNvPr id="2066" name="TextovéPole 17"/>
          <p:cNvSpPr txBox="1">
            <a:spLocks noChangeArrowheads="1"/>
          </p:cNvSpPr>
          <p:nvPr/>
        </p:nvSpPr>
        <p:spPr bwMode="auto">
          <a:xfrm>
            <a:off x="2160588" y="903288"/>
            <a:ext cx="28432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IONTY</a:t>
            </a:r>
          </a:p>
        </p:txBody>
      </p:sp>
      <p:sp>
        <p:nvSpPr>
          <p:cNvPr id="2067" name="TextovéPole 18"/>
          <p:cNvSpPr txBox="1">
            <a:spLocks noChangeArrowheads="1"/>
          </p:cNvSpPr>
          <p:nvPr/>
        </p:nvSpPr>
        <p:spPr bwMode="auto">
          <a:xfrm>
            <a:off x="2160588" y="1165225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Ing. Ladislav Drážný</a:t>
            </a:r>
          </a:p>
        </p:txBody>
      </p:sp>
      <p:sp>
        <p:nvSpPr>
          <p:cNvPr id="2068" name="TextovéPole 19"/>
          <p:cNvSpPr txBox="1">
            <a:spLocks noChangeArrowheads="1"/>
          </p:cNvSpPr>
          <p:nvPr/>
        </p:nvSpPr>
        <p:spPr bwMode="auto">
          <a:xfrm>
            <a:off x="1120775" y="1908175"/>
            <a:ext cx="46624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Inovace a zkvalitnění výuky prostřednictvím ICT (III/2)</a:t>
            </a:r>
          </a:p>
        </p:txBody>
      </p:sp>
      <p:sp>
        <p:nvSpPr>
          <p:cNvPr id="2069" name="TextovéPole 20"/>
          <p:cNvSpPr txBox="1">
            <a:spLocks noChangeArrowheads="1"/>
          </p:cNvSpPr>
          <p:nvPr/>
        </p:nvSpPr>
        <p:spPr bwMode="auto">
          <a:xfrm>
            <a:off x="7246938" y="1908175"/>
            <a:ext cx="16224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Fyzika, 7. ročník</a:t>
            </a:r>
          </a:p>
        </p:txBody>
      </p:sp>
      <p:sp>
        <p:nvSpPr>
          <p:cNvPr id="2070" name="TextovéPole 21"/>
          <p:cNvSpPr txBox="1">
            <a:spLocks noChangeArrowheads="1"/>
          </p:cNvSpPr>
          <p:nvPr/>
        </p:nvSpPr>
        <p:spPr bwMode="auto">
          <a:xfrm>
            <a:off x="1120775" y="2171700"/>
            <a:ext cx="844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32-14</a:t>
            </a:r>
          </a:p>
        </p:txBody>
      </p:sp>
      <p:sp>
        <p:nvSpPr>
          <p:cNvPr id="2071" name="TextovéPole 22"/>
          <p:cNvSpPr txBox="1">
            <a:spLocks noChangeArrowheads="1"/>
          </p:cNvSpPr>
          <p:nvPr/>
        </p:nvSpPr>
        <p:spPr bwMode="auto">
          <a:xfrm>
            <a:off x="7246938" y="2149475"/>
            <a:ext cx="11890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32-14-18</a:t>
            </a:r>
          </a:p>
        </p:txBody>
      </p:sp>
      <p:sp>
        <p:nvSpPr>
          <p:cNvPr id="2072" name="TextovéPole 23"/>
          <p:cNvSpPr txBox="1">
            <a:spLocks noChangeArrowheads="1"/>
          </p:cNvSpPr>
          <p:nvPr/>
        </p:nvSpPr>
        <p:spPr bwMode="auto">
          <a:xfrm>
            <a:off x="2160588" y="3176587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Ing. Ladislav Drážný</a:t>
            </a:r>
          </a:p>
        </p:txBody>
      </p:sp>
      <p:sp>
        <p:nvSpPr>
          <p:cNvPr id="2073" name="TextovéPole 24"/>
          <p:cNvSpPr txBox="1">
            <a:spLocks noChangeArrowheads="1"/>
          </p:cNvSpPr>
          <p:nvPr/>
        </p:nvSpPr>
        <p:spPr bwMode="auto">
          <a:xfrm>
            <a:off x="2160588" y="3429000"/>
            <a:ext cx="66198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7.</a:t>
            </a:r>
          </a:p>
        </p:txBody>
      </p:sp>
      <p:sp>
        <p:nvSpPr>
          <p:cNvPr id="26" name="TextovéPole 23"/>
          <p:cNvSpPr txBox="1">
            <a:spLocks noChangeArrowheads="1"/>
          </p:cNvSpPr>
          <p:nvPr/>
        </p:nvSpPr>
        <p:spPr bwMode="auto">
          <a:xfrm>
            <a:off x="2160588" y="2888555"/>
            <a:ext cx="16002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19.4.2013</a:t>
            </a:r>
          </a:p>
        </p:txBody>
      </p:sp>
    </p:spTree>
    <p:extLst>
      <p:ext uri="{BB962C8B-B14F-4D97-AF65-F5344CB8AC3E}">
        <p14:creationId xmlns:p14="http://schemas.microsoft.com/office/powerpoint/2010/main" val="209112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MOLEKULY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10900" y="5814406"/>
            <a:ext cx="61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270699" y="839541"/>
            <a:ext cx="6727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MOLEKULY VODY	a) kapaliny	b) ledu</a:t>
            </a:r>
          </a:p>
          <a:p>
            <a:endParaRPr lang="cs-CZ" dirty="0"/>
          </a:p>
          <a:p>
            <a:r>
              <a:rPr lang="cs-CZ" dirty="0"/>
              <a:t>Molekuly vody v kapalině nejsou nijak uspořádány, jsou blíže k sobě než u ledu. Led má molekuly pravidelně uspořádané, jsou dál od sebe.</a:t>
            </a:r>
          </a:p>
          <a:p>
            <a:r>
              <a:rPr lang="cs-CZ" dirty="0"/>
              <a:t>Z toho vyplývá, že led má větší objem než voda.</a:t>
            </a:r>
          </a:p>
        </p:txBody>
      </p:sp>
      <p:pic>
        <p:nvPicPr>
          <p:cNvPr id="2050" name="Picture 2" descr="C:\Users\drazny\Pictures\17.4.2013\P50101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2" b="5439"/>
          <a:stretch/>
        </p:blipFill>
        <p:spPr bwMode="auto">
          <a:xfrm>
            <a:off x="520830" y="2420888"/>
            <a:ext cx="8227634" cy="411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723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olný tvar 1"/>
          <p:cNvSpPr/>
          <p:nvPr/>
        </p:nvSpPr>
        <p:spPr>
          <a:xfrm>
            <a:off x="2617788" y="3576638"/>
            <a:ext cx="3908425" cy="1404937"/>
          </a:xfrm>
          <a:custGeom>
            <a:avLst/>
            <a:gdLst/>
            <a:ahLst/>
            <a:cxnLst/>
            <a:rect l="0" t="0" r="0" b="0"/>
            <a:pathLst>
              <a:path w="4342131" h="1562101">
                <a:moveTo>
                  <a:pt x="0" y="1562100"/>
                </a:moveTo>
                <a:lnTo>
                  <a:pt x="0" y="0"/>
                </a:lnTo>
                <a:lnTo>
                  <a:pt x="4342130" y="0"/>
                </a:lnTo>
                <a:lnTo>
                  <a:pt x="4342130" y="1562100"/>
                </a:lnTo>
                <a:close/>
              </a:path>
            </a:pathLst>
          </a:custGeom>
          <a:solidFill>
            <a:srgbClr val="FFFF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267" name="TextovéPole 2"/>
          <p:cNvSpPr txBox="1">
            <a:spLocks noChangeArrowheads="1"/>
          </p:cNvSpPr>
          <p:nvPr/>
        </p:nvSpPr>
        <p:spPr bwMode="auto">
          <a:xfrm>
            <a:off x="2811463" y="3714750"/>
            <a:ext cx="3567112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Autor: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Ing. Ladislav Drážný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Základní škola a mateřská škola Červená Voda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l.drazny@seznam.cz</a:t>
            </a:r>
          </a:p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duben 2013</a:t>
            </a:r>
          </a:p>
        </p:txBody>
      </p:sp>
      <p:sp>
        <p:nvSpPr>
          <p:cNvPr id="11268" name="TextovéPole 3"/>
          <p:cNvSpPr txBox="1">
            <a:spLocks noChangeArrowheads="1"/>
          </p:cNvSpPr>
          <p:nvPr/>
        </p:nvSpPr>
        <p:spPr bwMode="auto">
          <a:xfrm>
            <a:off x="2217738" y="2514600"/>
            <a:ext cx="47085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Objekty, použité k vytvoření sešitu, jsou součástí SW Smart Notebook nebo pocházejí z veřejných knihoven obrázků (public domain) nebo jsou vlastní originální tvorbou autora.</a:t>
            </a:r>
          </a:p>
        </p:txBody>
      </p:sp>
      <p:sp>
        <p:nvSpPr>
          <p:cNvPr id="11269" name="TextovéPole 4"/>
          <p:cNvSpPr txBox="1">
            <a:spLocks noChangeArrowheads="1"/>
          </p:cNvSpPr>
          <p:nvPr/>
        </p:nvSpPr>
        <p:spPr bwMode="auto">
          <a:xfrm>
            <a:off x="206375" y="182563"/>
            <a:ext cx="44338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l-PL" sz="1400" b="1">
                <a:solidFill>
                  <a:srgbClr val="000000"/>
                </a:solidFill>
                <a:latin typeface="Arial - 20"/>
              </a:rPr>
              <a:t>Seznam použité literatury a pramenů:</a:t>
            </a:r>
            <a:endParaRPr lang="cs-CZ" sz="1400" b="1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270" name="TextovéPole 5"/>
          <p:cNvSpPr txBox="1">
            <a:spLocks noChangeArrowheads="1"/>
          </p:cNvSpPr>
          <p:nvPr/>
        </p:nvSpPr>
        <p:spPr bwMode="auto">
          <a:xfrm>
            <a:off x="704850" y="514350"/>
            <a:ext cx="3867150" cy="4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cs.wikipedia.org</a:t>
            </a:r>
          </a:p>
          <a:p>
            <a:pPr eaLnBrk="1" hangingPunct="1"/>
            <a:r>
              <a:rPr lang="cs-CZ" sz="1100" dirty="0">
                <a:solidFill>
                  <a:srgbClr val="000000"/>
                </a:solidFill>
                <a:latin typeface="Arial - 16"/>
              </a:rPr>
              <a:t>vlastní</a:t>
            </a:r>
          </a:p>
        </p:txBody>
      </p:sp>
    </p:spTree>
    <p:extLst>
      <p:ext uri="{BB962C8B-B14F-4D97-AF65-F5344CB8AC3E}">
        <p14:creationId xmlns:p14="http://schemas.microsoft.com/office/powerpoint/2010/main" val="316523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107950" y="404813"/>
            <a:ext cx="90360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u="sng" dirty="0"/>
              <a:t>ANOTACE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TÉMA:	IONTY a IZOTOPY</a:t>
            </a:r>
          </a:p>
          <a:p>
            <a:pPr eaLnBrk="1" hangingPunct="1"/>
            <a:r>
              <a:rPr lang="cs-CZ" dirty="0"/>
              <a:t>ROČNÍK:	7.</a:t>
            </a:r>
          </a:p>
          <a:p>
            <a:pPr eaLnBrk="1" hangingPunct="1"/>
            <a:r>
              <a:rPr lang="cs-CZ" dirty="0"/>
              <a:t>TYP:		PREZENTACE</a:t>
            </a:r>
          </a:p>
          <a:p>
            <a:pPr eaLnBrk="1" hangingPunct="1"/>
            <a:r>
              <a:rPr lang="cs-CZ" dirty="0"/>
              <a:t>CÍL:		Pochopit co jsou to a jak vznikají ionty</a:t>
            </a:r>
          </a:p>
          <a:p>
            <a:pPr eaLnBrk="1" hangingPunct="1"/>
            <a:r>
              <a:rPr lang="cs-CZ" dirty="0"/>
              <a:t>		Pochopit co jsou to izotopy</a:t>
            </a:r>
          </a:p>
          <a:p>
            <a:pPr eaLnBrk="1" hangingPunct="1"/>
            <a:r>
              <a:rPr lang="cs-CZ" dirty="0"/>
              <a:t>METODIKA:	Pustit prezentaci.</a:t>
            </a:r>
          </a:p>
          <a:p>
            <a:pPr eaLnBrk="1" hangingPunct="1"/>
            <a:r>
              <a:rPr lang="cs-CZ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46043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IONTY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5616" y="908720"/>
            <a:ext cx="71287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u="sng" dirty="0"/>
              <a:t>Iont (ion) </a:t>
            </a:r>
            <a:r>
              <a:rPr lang="cs-CZ" dirty="0"/>
              <a:t>– elektricky nabitá částice, která vzniká z atomu.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1484784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Kationt – kladný iont  </a:t>
            </a:r>
            <a:endParaRPr lang="cs-CZ" dirty="0"/>
          </a:p>
          <a:p>
            <a:r>
              <a:rPr lang="cs-CZ" dirty="0"/>
              <a:t>Vzniká odtržením jednoho nebo více elektronů z obalu atomu.</a:t>
            </a:r>
          </a:p>
          <a:p>
            <a:endParaRPr lang="cs-CZ" dirty="0"/>
          </a:p>
          <a:p>
            <a:r>
              <a:rPr lang="cs-CZ" dirty="0"/>
              <a:t>např.  odtržením elektronu z obalu atomu draslíku vznikne iont draslíku</a:t>
            </a:r>
          </a:p>
          <a:p>
            <a:r>
              <a:rPr lang="cs-CZ" dirty="0"/>
              <a:t>taková částice má o 1 proton – tedy 1 kladný náboj více – je tedy kladně nabitá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773578" y="3134186"/>
            <a:ext cx="2088232" cy="2088232"/>
            <a:chOff x="611560" y="2895962"/>
            <a:chExt cx="2088232" cy="2088232"/>
          </a:xfrm>
        </p:grpSpPr>
        <p:sp>
          <p:nvSpPr>
            <p:cNvPr id="7" name="Ovál 6"/>
            <p:cNvSpPr/>
            <p:nvPr/>
          </p:nvSpPr>
          <p:spPr>
            <a:xfrm>
              <a:off x="1187624" y="3501008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1493658" y="3068960"/>
              <a:ext cx="324036" cy="29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cs-CZ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971600" y="3030353"/>
              <a:ext cx="4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19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1703968" y="3664940"/>
              <a:ext cx="324036" cy="29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cs-CZ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1703967" y="3998891"/>
              <a:ext cx="324036" cy="29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cs-CZ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247971" y="3635732"/>
              <a:ext cx="4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19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247971" y="3995772"/>
              <a:ext cx="4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20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611560" y="2895962"/>
              <a:ext cx="2088232" cy="20882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4289048" y="3117509"/>
            <a:ext cx="2185332" cy="2278287"/>
            <a:chOff x="4175580" y="4120894"/>
            <a:chExt cx="2185332" cy="2278287"/>
          </a:xfrm>
        </p:grpSpPr>
        <p:sp>
          <p:nvSpPr>
            <p:cNvPr id="14" name="TextovéPole 13"/>
            <p:cNvSpPr txBox="1"/>
            <p:nvPr/>
          </p:nvSpPr>
          <p:spPr>
            <a:xfrm>
              <a:off x="4910900" y="5814406"/>
              <a:ext cx="617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32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4175580" y="4144950"/>
              <a:ext cx="2088232" cy="2088232"/>
              <a:chOff x="611560" y="2895962"/>
              <a:chExt cx="2088232" cy="2088232"/>
            </a:xfrm>
          </p:grpSpPr>
          <p:sp>
            <p:nvSpPr>
              <p:cNvPr id="18" name="Ovál 17"/>
              <p:cNvSpPr/>
              <p:nvPr/>
            </p:nvSpPr>
            <p:spPr>
              <a:xfrm>
                <a:off x="1187624" y="3501008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1493658" y="3068960"/>
                <a:ext cx="324036" cy="2921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cs-CZ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971600" y="3030353"/>
                <a:ext cx="44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18</a:t>
                </a:r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703968" y="3664940"/>
                <a:ext cx="324036" cy="2921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cs-CZ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1703967" y="3998891"/>
                <a:ext cx="324036" cy="2921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cs-CZ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247971" y="3635732"/>
                <a:ext cx="44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b="1" dirty="0">
                    <a:solidFill>
                      <a:srgbClr val="FF0000"/>
                    </a:solidFill>
                  </a:rPr>
                  <a:t>19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47971" y="3995772"/>
                <a:ext cx="44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20</a:t>
                </a:r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11560" y="2895962"/>
                <a:ext cx="2088232" cy="20882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6" name="Ovál 25"/>
            <p:cNvSpPr/>
            <p:nvPr/>
          </p:nvSpPr>
          <p:spPr>
            <a:xfrm>
              <a:off x="6036876" y="4120894"/>
              <a:ext cx="324036" cy="29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cs-CZ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sp>
        <p:nvSpPr>
          <p:cNvPr id="28" name="TextovéPole 27"/>
          <p:cNvSpPr txBox="1"/>
          <p:nvPr/>
        </p:nvSpPr>
        <p:spPr>
          <a:xfrm>
            <a:off x="7308304" y="313745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značí se</a:t>
            </a:r>
          </a:p>
          <a:p>
            <a:endParaRPr lang="cs-CZ" dirty="0"/>
          </a:p>
          <a:p>
            <a:r>
              <a:rPr lang="cs-CZ" sz="2400" dirty="0"/>
              <a:t>K</a:t>
            </a:r>
            <a:r>
              <a:rPr lang="cs-CZ" sz="2400" baseline="60000" dirty="0"/>
              <a:t>+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73578" y="5395796"/>
            <a:ext cx="77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Další kationty 	Na</a:t>
            </a:r>
            <a:r>
              <a:rPr lang="cs-CZ" baseline="60000" dirty="0"/>
              <a:t>+</a:t>
            </a:r>
            <a:r>
              <a:rPr lang="cs-CZ" dirty="0"/>
              <a:t>   kationt sodíku	 		Mg</a:t>
            </a:r>
            <a:r>
              <a:rPr lang="cs-CZ" baseline="60000" dirty="0"/>
              <a:t>2+</a:t>
            </a:r>
            <a:r>
              <a:rPr lang="cs-CZ" dirty="0"/>
              <a:t>   kationt hořčíku </a:t>
            </a:r>
            <a:endParaRPr lang="cs-CZ" baseline="60000" dirty="0"/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BAEFB3F8-B7EC-4285-9C6A-780E01A55E5C}"/>
              </a:ext>
            </a:extLst>
          </p:cNvPr>
          <p:cNvSpPr txBox="1"/>
          <p:nvPr/>
        </p:nvSpPr>
        <p:spPr>
          <a:xfrm>
            <a:off x="5801216" y="2899245"/>
            <a:ext cx="44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FAEAF0-FFC2-445A-9B5A-1F9C491834AA}"/>
              </a:ext>
            </a:extLst>
          </p:cNvPr>
          <p:cNvSpPr txBox="1"/>
          <p:nvPr/>
        </p:nvSpPr>
        <p:spPr>
          <a:xfrm>
            <a:off x="773578" y="5877272"/>
            <a:ext cx="7758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Protony se nepřesouvají – jsou v jádře drženy velkými jadernými silami.</a:t>
            </a:r>
          </a:p>
        </p:txBody>
      </p:sp>
    </p:spTree>
    <p:extLst>
      <p:ext uri="{BB962C8B-B14F-4D97-AF65-F5344CB8AC3E}">
        <p14:creationId xmlns:p14="http://schemas.microsoft.com/office/powerpoint/2010/main" val="323707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IONTY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5616" y="908720"/>
            <a:ext cx="71287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u="sng" dirty="0"/>
              <a:t>Iont (ion) </a:t>
            </a:r>
            <a:r>
              <a:rPr lang="cs-CZ" dirty="0"/>
              <a:t>– elektricky nabitá částice, která vzniká z atomu.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15616" y="148478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Aniont – záporný iont  </a:t>
            </a:r>
            <a:endParaRPr lang="cs-CZ" dirty="0"/>
          </a:p>
          <a:p>
            <a:r>
              <a:rPr lang="cs-CZ" dirty="0"/>
              <a:t>Vzniká přibráním jednoho nebo více elektronů do obalu atomu.</a:t>
            </a:r>
          </a:p>
          <a:p>
            <a:endParaRPr lang="cs-CZ" dirty="0"/>
          </a:p>
          <a:p>
            <a:r>
              <a:rPr lang="cs-CZ" dirty="0"/>
              <a:t>např.  přidáním elektronu do obalu atomu chlóru vznikne iont chlóru</a:t>
            </a:r>
          </a:p>
          <a:p>
            <a:r>
              <a:rPr lang="cs-CZ" dirty="0"/>
              <a:t>taková částice má o 1 elektron – tedy 1 záporný náboj více – je tedy záporně nabitá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773578" y="3501008"/>
            <a:ext cx="2088232" cy="2088232"/>
            <a:chOff x="611560" y="2895962"/>
            <a:chExt cx="2088232" cy="2088232"/>
          </a:xfrm>
        </p:grpSpPr>
        <p:sp>
          <p:nvSpPr>
            <p:cNvPr id="7" name="Ovál 6"/>
            <p:cNvSpPr/>
            <p:nvPr/>
          </p:nvSpPr>
          <p:spPr>
            <a:xfrm>
              <a:off x="1187624" y="3501008"/>
              <a:ext cx="936104" cy="93610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1493658" y="3068960"/>
              <a:ext cx="324036" cy="29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cs-CZ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971600" y="3030353"/>
              <a:ext cx="4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17</a:t>
              </a:r>
            </a:p>
          </p:txBody>
        </p:sp>
        <p:sp>
          <p:nvSpPr>
            <p:cNvPr id="11" name="Ovál 10"/>
            <p:cNvSpPr/>
            <p:nvPr/>
          </p:nvSpPr>
          <p:spPr>
            <a:xfrm>
              <a:off x="1703968" y="3664940"/>
              <a:ext cx="324036" cy="29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cs-CZ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1703967" y="3998891"/>
              <a:ext cx="324036" cy="2921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cs-CZ" sz="15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1247971" y="3635732"/>
              <a:ext cx="4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17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247971" y="3995772"/>
              <a:ext cx="4437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18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611560" y="2895962"/>
              <a:ext cx="2088232" cy="20882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4289048" y="3541467"/>
            <a:ext cx="2088232" cy="2254231"/>
            <a:chOff x="4175580" y="4144950"/>
            <a:chExt cx="2088232" cy="2254231"/>
          </a:xfrm>
        </p:grpSpPr>
        <p:sp>
          <p:nvSpPr>
            <p:cNvPr id="14" name="TextovéPole 13"/>
            <p:cNvSpPr txBox="1"/>
            <p:nvPr/>
          </p:nvSpPr>
          <p:spPr>
            <a:xfrm>
              <a:off x="4910900" y="5814406"/>
              <a:ext cx="6175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sz="32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17" name="Skupina 16"/>
            <p:cNvGrpSpPr/>
            <p:nvPr/>
          </p:nvGrpSpPr>
          <p:grpSpPr>
            <a:xfrm>
              <a:off x="4175580" y="4144950"/>
              <a:ext cx="2088232" cy="2088232"/>
              <a:chOff x="611560" y="2895962"/>
              <a:chExt cx="2088232" cy="2088232"/>
            </a:xfrm>
          </p:grpSpPr>
          <p:sp>
            <p:nvSpPr>
              <p:cNvPr id="18" name="Ovál 17"/>
              <p:cNvSpPr/>
              <p:nvPr/>
            </p:nvSpPr>
            <p:spPr>
              <a:xfrm>
                <a:off x="1187624" y="3501008"/>
                <a:ext cx="936104" cy="93610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19" name="Ovál 18"/>
              <p:cNvSpPr/>
              <p:nvPr/>
            </p:nvSpPr>
            <p:spPr>
              <a:xfrm>
                <a:off x="1493658" y="3068960"/>
                <a:ext cx="324036" cy="2921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cs-CZ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971600" y="3030353"/>
                <a:ext cx="44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17</a:t>
                </a:r>
              </a:p>
            </p:txBody>
          </p:sp>
          <p:sp>
            <p:nvSpPr>
              <p:cNvPr id="21" name="Ovál 20"/>
              <p:cNvSpPr/>
              <p:nvPr/>
            </p:nvSpPr>
            <p:spPr>
              <a:xfrm>
                <a:off x="1703968" y="3664940"/>
                <a:ext cx="324036" cy="2921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cs-CZ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</a:p>
            </p:txBody>
          </p:sp>
          <p:sp>
            <p:nvSpPr>
              <p:cNvPr id="22" name="Ovál 21"/>
              <p:cNvSpPr/>
              <p:nvPr/>
            </p:nvSpPr>
            <p:spPr>
              <a:xfrm>
                <a:off x="1703967" y="3998891"/>
                <a:ext cx="324036" cy="2921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cs-CZ" sz="15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</a:p>
            </p:txBody>
          </p:sp>
          <p:sp>
            <p:nvSpPr>
              <p:cNvPr id="23" name="TextovéPole 22"/>
              <p:cNvSpPr txBox="1"/>
              <p:nvPr/>
            </p:nvSpPr>
            <p:spPr>
              <a:xfrm>
                <a:off x="1247971" y="3635732"/>
                <a:ext cx="44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17</a:t>
                </a:r>
              </a:p>
            </p:txBody>
          </p:sp>
          <p:sp>
            <p:nvSpPr>
              <p:cNvPr id="24" name="TextovéPole 23"/>
              <p:cNvSpPr txBox="1"/>
              <p:nvPr/>
            </p:nvSpPr>
            <p:spPr>
              <a:xfrm>
                <a:off x="1247971" y="3995772"/>
                <a:ext cx="4437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18</a:t>
                </a:r>
              </a:p>
            </p:txBody>
          </p:sp>
          <p:sp>
            <p:nvSpPr>
              <p:cNvPr id="25" name="Ovál 24"/>
              <p:cNvSpPr/>
              <p:nvPr/>
            </p:nvSpPr>
            <p:spPr>
              <a:xfrm>
                <a:off x="611560" y="2895962"/>
                <a:ext cx="2088232" cy="208823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</p:grpSp>
      <p:sp>
        <p:nvSpPr>
          <p:cNvPr id="28" name="TextovéPole 27"/>
          <p:cNvSpPr txBox="1"/>
          <p:nvPr/>
        </p:nvSpPr>
        <p:spPr>
          <a:xfrm>
            <a:off x="7308304" y="3400382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značí se</a:t>
            </a:r>
          </a:p>
          <a:p>
            <a:endParaRPr lang="cs-CZ" dirty="0"/>
          </a:p>
          <a:p>
            <a:r>
              <a:rPr lang="cs-CZ" sz="2400" dirty="0"/>
              <a:t>Cl</a:t>
            </a:r>
            <a:r>
              <a:rPr lang="cs-CZ" sz="2400" baseline="60000" dirty="0"/>
              <a:t>-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944597" y="5857461"/>
            <a:ext cx="775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Další anionty 	F</a:t>
            </a:r>
            <a:r>
              <a:rPr lang="cs-CZ" baseline="60000" dirty="0"/>
              <a:t>-</a:t>
            </a:r>
            <a:r>
              <a:rPr lang="cs-CZ" dirty="0"/>
              <a:t>   aniont fluoru	 		Br</a:t>
            </a:r>
            <a:r>
              <a:rPr lang="cs-CZ" baseline="60000" dirty="0"/>
              <a:t>-</a:t>
            </a:r>
            <a:r>
              <a:rPr lang="cs-CZ" dirty="0"/>
              <a:t>   aniont bromu	</a:t>
            </a:r>
            <a:endParaRPr lang="cs-CZ" baseline="60000" dirty="0"/>
          </a:p>
          <a:p>
            <a:endParaRPr lang="cs-CZ" dirty="0"/>
          </a:p>
        </p:txBody>
      </p:sp>
      <p:sp>
        <p:nvSpPr>
          <p:cNvPr id="29" name="Ovál 28"/>
          <p:cNvSpPr/>
          <p:nvPr/>
        </p:nvSpPr>
        <p:spPr>
          <a:xfrm>
            <a:off x="5705491" y="3860524"/>
            <a:ext cx="324036" cy="2921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65960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IONTY</a:t>
            </a:r>
          </a:p>
        </p:txBody>
      </p:sp>
      <p:pic>
        <p:nvPicPr>
          <p:cNvPr id="1026" name="Picture 2" descr="C:\Users\drazny\Pictures\13.4.2013\P501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3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IZOTOPY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10900" y="5814406"/>
            <a:ext cx="61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71600" y="90872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Izotopy</a:t>
            </a:r>
            <a:r>
              <a:rPr lang="cs-CZ" dirty="0"/>
              <a:t> jsou prvky, které se </a:t>
            </a:r>
            <a:r>
              <a:rPr lang="cs-CZ" b="1" u="sng" dirty="0">
                <a:solidFill>
                  <a:srgbClr val="FF0000"/>
                </a:solidFill>
              </a:rPr>
              <a:t>liší nukleonovým číslem </a:t>
            </a:r>
            <a:r>
              <a:rPr lang="cs-CZ" dirty="0"/>
              <a:t>– mají tedy různý počet neutronů v jádře.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1844824"/>
            <a:ext cx="7200800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Známými izotopy jsou např. izotopy vodíku.</a:t>
            </a:r>
          </a:p>
          <a:p>
            <a:r>
              <a:rPr lang="cs-CZ" dirty="0"/>
              <a:t>Mají svou vlastní značku i název.</a:t>
            </a:r>
          </a:p>
          <a:p>
            <a:r>
              <a:rPr lang="cs-CZ" dirty="0"/>
              <a:t>				</a:t>
            </a:r>
            <a:r>
              <a:rPr lang="cs-CZ" sz="2800" b="1" baseline="-50000" dirty="0">
                <a:solidFill>
                  <a:srgbClr val="FF0000"/>
                </a:solidFill>
              </a:rPr>
              <a:t>1</a:t>
            </a:r>
          </a:p>
          <a:p>
            <a:r>
              <a:rPr lang="cs-CZ" dirty="0"/>
              <a:t>nejběžnějším atomem </a:t>
            </a:r>
            <a:r>
              <a:rPr lang="cs-CZ" b="1" dirty="0"/>
              <a:t>vodíku </a:t>
            </a:r>
            <a:r>
              <a:rPr lang="cs-CZ" dirty="0"/>
              <a:t>je 	</a:t>
            </a:r>
            <a:r>
              <a:rPr lang="cs-CZ" sz="2800" baseline="-25000" dirty="0"/>
              <a:t>1</a:t>
            </a:r>
            <a:r>
              <a:rPr lang="cs-CZ" sz="2800" dirty="0"/>
              <a:t>H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115616" y="3501008"/>
            <a:ext cx="7200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deuterium</a:t>
            </a:r>
            <a:r>
              <a:rPr lang="cs-CZ" dirty="0"/>
              <a:t>			</a:t>
            </a:r>
            <a:r>
              <a:rPr lang="cs-CZ" sz="2800" b="1" baseline="-50000" dirty="0">
                <a:solidFill>
                  <a:srgbClr val="FF0000"/>
                </a:solidFill>
              </a:rPr>
              <a:t>2</a:t>
            </a:r>
            <a:r>
              <a:rPr lang="cs-CZ" sz="2800" baseline="-50000" dirty="0"/>
              <a:t>		 2</a:t>
            </a:r>
          </a:p>
          <a:p>
            <a:r>
              <a:rPr lang="cs-CZ" dirty="0"/>
              <a:t>vodík s jedním neutronem      	</a:t>
            </a:r>
            <a:r>
              <a:rPr lang="cs-CZ" sz="2800" baseline="-25000" dirty="0"/>
              <a:t>1</a:t>
            </a:r>
            <a:r>
              <a:rPr lang="cs-CZ" sz="2800" dirty="0"/>
              <a:t>H</a:t>
            </a:r>
            <a:r>
              <a:rPr lang="cs-CZ" dirty="0"/>
              <a:t>    má značku	</a:t>
            </a:r>
            <a:r>
              <a:rPr lang="cs-CZ" sz="2800" baseline="-25000" dirty="0"/>
              <a:t> 1</a:t>
            </a:r>
            <a:r>
              <a:rPr lang="cs-CZ" sz="2800" dirty="0"/>
              <a:t>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15616" y="4653136"/>
            <a:ext cx="72008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tritium</a:t>
            </a:r>
            <a:r>
              <a:rPr lang="cs-CZ" dirty="0"/>
              <a:t>				</a:t>
            </a:r>
            <a:r>
              <a:rPr lang="cs-CZ" sz="2800" b="1" baseline="-50000" dirty="0">
                <a:solidFill>
                  <a:srgbClr val="FF0000"/>
                </a:solidFill>
              </a:rPr>
              <a:t>3</a:t>
            </a:r>
            <a:r>
              <a:rPr lang="cs-CZ" sz="2800" baseline="-50000" dirty="0"/>
              <a:t>		 3</a:t>
            </a:r>
          </a:p>
          <a:p>
            <a:r>
              <a:rPr lang="cs-CZ" dirty="0"/>
              <a:t>vodík se dvěma neutrony		</a:t>
            </a:r>
            <a:r>
              <a:rPr lang="cs-CZ" sz="2800" baseline="-25000" dirty="0"/>
              <a:t>1</a:t>
            </a:r>
            <a:r>
              <a:rPr lang="cs-CZ" sz="2800" dirty="0"/>
              <a:t>H</a:t>
            </a:r>
            <a:r>
              <a:rPr lang="cs-CZ" dirty="0"/>
              <a:t>    má značku	</a:t>
            </a:r>
            <a:r>
              <a:rPr lang="cs-CZ" sz="2800" baseline="-25000" dirty="0"/>
              <a:t> 1</a:t>
            </a:r>
            <a:r>
              <a:rPr lang="cs-CZ" sz="2800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6429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IZOTOPY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10900" y="5814406"/>
            <a:ext cx="61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3" name="Picture 2" descr="C:\Users\drazny\Documents\FYZIKA\8.ročník\Jaderná energie\IZOTOP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45" t="10650" r="10845" b="5136"/>
          <a:stretch/>
        </p:blipFill>
        <p:spPr bwMode="auto">
          <a:xfrm>
            <a:off x="2124000" y="837352"/>
            <a:ext cx="4645024" cy="57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7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MOLEKULY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10900" y="5814406"/>
            <a:ext cx="61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11560" y="908720"/>
            <a:ext cx="806489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Molekula je tvořena několika atomy nebo ionty.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11560" y="1486525"/>
            <a:ext cx="8064896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Molekula prvku je tvořena pouze atomy jednoho prvku.</a:t>
            </a:r>
          </a:p>
          <a:p>
            <a:r>
              <a:rPr lang="cs-CZ" dirty="0"/>
              <a:t>např.  	O</a:t>
            </a:r>
            <a:r>
              <a:rPr lang="cs-CZ" baseline="-25000" dirty="0"/>
              <a:t>2   	</a:t>
            </a:r>
            <a:r>
              <a:rPr lang="cs-CZ" dirty="0"/>
              <a:t>molekula kyslíku (má 2 atomy kyslíku)</a:t>
            </a:r>
          </a:p>
          <a:p>
            <a:r>
              <a:rPr lang="cs-CZ" dirty="0"/>
              <a:t>	H</a:t>
            </a:r>
            <a:r>
              <a:rPr lang="cs-CZ" baseline="-25000" dirty="0"/>
              <a:t>2</a:t>
            </a:r>
            <a:r>
              <a:rPr lang="cs-CZ" dirty="0"/>
              <a:t>	molekula vodíku ( má 2 atomy vodíku)</a:t>
            </a:r>
          </a:p>
          <a:p>
            <a:endParaRPr lang="cs-CZ" baseline="-25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1560" y="2852936"/>
            <a:ext cx="8089983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Molekula sloučeniny je tvořena atomy různých prvků.</a:t>
            </a:r>
          </a:p>
          <a:p>
            <a:r>
              <a:rPr lang="cs-CZ" dirty="0"/>
              <a:t>např.  	H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    	</a:t>
            </a:r>
            <a:r>
              <a:rPr lang="cs-CZ" dirty="0"/>
              <a:t>molekula vody – 2 atomy vodíku a 1 atom kyslíku</a:t>
            </a:r>
          </a:p>
          <a:p>
            <a:r>
              <a:rPr lang="cs-CZ" dirty="0"/>
              <a:t>	H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4	</a:t>
            </a:r>
            <a:r>
              <a:rPr lang="cs-CZ" dirty="0"/>
              <a:t>molekula kyseliny sírové – 2 atomy vodíku, 1 atom síry a</a:t>
            </a:r>
            <a:br>
              <a:rPr lang="cs-CZ" dirty="0"/>
            </a:br>
            <a:r>
              <a:rPr lang="cs-CZ" dirty="0"/>
              <a:t>		4 atomy kyslíku</a:t>
            </a:r>
            <a:endParaRPr lang="cs-CZ" baseline="-25000" dirty="0"/>
          </a:p>
          <a:p>
            <a:r>
              <a:rPr lang="cs-CZ" dirty="0"/>
              <a:t>	</a:t>
            </a:r>
            <a:r>
              <a:rPr lang="cs-CZ" dirty="0" err="1"/>
              <a:t>NaCl</a:t>
            </a:r>
            <a:r>
              <a:rPr lang="cs-CZ" dirty="0"/>
              <a:t>	molekula chloridu sodného – 1 iont sodíku Na</a:t>
            </a:r>
            <a:r>
              <a:rPr lang="cs-CZ" baseline="30000" dirty="0"/>
              <a:t>+</a:t>
            </a:r>
            <a:r>
              <a:rPr lang="cs-CZ" dirty="0"/>
              <a:t> a 1 iont chloru Cl</a:t>
            </a:r>
            <a:r>
              <a:rPr lang="cs-CZ" baseline="30000" dirty="0"/>
              <a:t>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83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260648"/>
            <a:ext cx="7416824" cy="369332"/>
          </a:xfrm>
          <a:prstGeom prst="rect">
            <a:avLst/>
          </a:prstGeom>
          <a:gradFill>
            <a:gsLst>
              <a:gs pos="0">
                <a:schemeClr val="bg2"/>
              </a:gs>
              <a:gs pos="39999">
                <a:schemeClr val="accent5"/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MOLEKULY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910900" y="5814406"/>
            <a:ext cx="617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upload.wikimedia.org/wikipedia/commons/a/a4/Atisan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3" y="1756589"/>
            <a:ext cx="6543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99592" y="1052736"/>
            <a:ext cx="672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RŮZNÉ MODELY  A VZOREC SLOŽITĚJŠÍ MOLEKULY</a:t>
            </a:r>
          </a:p>
        </p:txBody>
      </p:sp>
    </p:spTree>
    <p:extLst>
      <p:ext uri="{BB962C8B-B14F-4D97-AF65-F5344CB8AC3E}">
        <p14:creationId xmlns:p14="http://schemas.microsoft.com/office/powerpoint/2010/main" val="3685228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438</Words>
  <Application>Microsoft Office PowerPoint</Application>
  <PresentationFormat>Předvádění na obrazovce 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Arial - 16</vt:lpstr>
      <vt:lpstr>Arial - 20</vt:lpstr>
      <vt:lpstr>Calibri</vt:lpstr>
      <vt:lpstr>Times New Roman</vt:lpstr>
      <vt:lpstr>Times New Roman - 14</vt:lpstr>
      <vt:lpstr>Times New Roman - 16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</dc:title>
  <dc:creator>Ladislav Drážný</dc:creator>
  <cp:lastModifiedBy>Ladislav Drážný</cp:lastModifiedBy>
  <cp:revision>73</cp:revision>
  <dcterms:created xsi:type="dcterms:W3CDTF">2012-02-29T19:19:58Z</dcterms:created>
  <dcterms:modified xsi:type="dcterms:W3CDTF">2020-04-08T11:18:49Z</dcterms:modified>
</cp:coreProperties>
</file>