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6" r:id="rId5"/>
    <p:sldId id="257" r:id="rId6"/>
    <p:sldId id="259" r:id="rId7"/>
    <p:sldId id="260" r:id="rId8"/>
    <p:sldId id="262" r:id="rId9"/>
    <p:sldId id="261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403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80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67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2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0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9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5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55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2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8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8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6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D5191-D598-4D91-882E-901AEB0636EE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62E4A-C4BA-42A9-975A-69D244A8F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8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1"/>
            <a:ext cx="585216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>
                <a:solidFill>
                  <a:srgbClr val="000000"/>
                </a:solidFill>
                <a:latin typeface="Times New Roman - 16"/>
                <a:cs typeface="Arial" pitchFamily="34" charset="0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584335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>
                <a:solidFill>
                  <a:srgbClr val="000000"/>
                </a:solidFill>
                <a:latin typeface="Times New Roman - 16"/>
                <a:cs typeface="Arial" pitchFamily="34" charset="0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1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900" b="1">
                <a:solidFill>
                  <a:srgbClr val="000000"/>
                </a:solidFill>
                <a:latin typeface="Times New Roman - 14"/>
                <a:cs typeface="Arial" pitchFamily="34" charset="0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1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900" b="1">
                <a:solidFill>
                  <a:srgbClr val="FF0000"/>
                </a:solidFill>
                <a:latin typeface="Times New Roman - 14"/>
                <a:cs typeface="Arial" pitchFamily="34" charset="0"/>
              </a:rPr>
              <a:t>Materiál je určen k bezplatnému používání pro potřeby výuky a vzdělávání na všech typech škol a školských zařízení.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900" b="1">
                <a:solidFill>
                  <a:srgbClr val="FF0000"/>
                </a:solidFill>
                <a:latin typeface="Times New Roman - 14"/>
                <a:cs typeface="Arial" pitchFamily="34" charset="0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1"/>
            <a:ext cx="360388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b="1" dirty="0">
                <a:solidFill>
                  <a:srgbClr val="000000"/>
                </a:solidFill>
                <a:latin typeface="Arial - 16"/>
                <a:cs typeface="Arial" pitchFamily="34" charset="0"/>
              </a:rPr>
              <a:t>Autor </a:t>
            </a:r>
            <a:r>
              <a:rPr lang="cs-CZ" sz="1100" b="1" dirty="0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materiálu:                     Mgr. Hana </a:t>
            </a:r>
            <a:r>
              <a:rPr lang="cs-CZ" sz="1100" b="1" dirty="0" err="1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Harnychova</a:t>
            </a:r>
            <a:endParaRPr lang="cs-CZ" sz="1100" b="1" dirty="0">
              <a:solidFill>
                <a:srgbClr val="000000"/>
              </a:solidFill>
              <a:latin typeface="Arial - 16"/>
              <a:cs typeface="Arial" pitchFamily="34" charset="0"/>
            </a:endParaRP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 rot="10800000" flipV="1">
            <a:off x="320039" y="879483"/>
            <a:ext cx="3896591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b="1" dirty="0">
                <a:solidFill>
                  <a:srgbClr val="000000"/>
                </a:solidFill>
                <a:latin typeface="Arial - 16"/>
                <a:cs typeface="Arial" pitchFamily="34" charset="0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1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1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1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b="1">
                <a:solidFill>
                  <a:srgbClr val="000000"/>
                </a:solidFill>
                <a:latin typeface="Arial - 16"/>
                <a:cs typeface="Arial" pitchFamily="34" charset="0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1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1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1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b="1">
                <a:solidFill>
                  <a:srgbClr val="000000"/>
                </a:solidFill>
                <a:latin typeface="Arial - 16"/>
                <a:cs typeface="Arial" pitchFamily="34" charset="0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1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1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1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1"/>
            <a:ext cx="320381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Školní potřeby </a:t>
            </a:r>
            <a:endParaRPr lang="cs-CZ" sz="1100" dirty="0">
              <a:solidFill>
                <a:srgbClr val="000000"/>
              </a:solidFill>
              <a:latin typeface="Arial - 16"/>
              <a:cs typeface="Arial" pitchFamily="34" charset="0"/>
            </a:endParaRP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1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>
                <a:solidFill>
                  <a:srgbClr val="000000"/>
                </a:solidFill>
                <a:latin typeface="Arial - 16"/>
                <a:cs typeface="Arial" pitchFamily="34" charset="0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1"/>
            <a:ext cx="171786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Německý jazyk</a:t>
            </a:r>
            <a:endParaRPr lang="cs-CZ" sz="1100" dirty="0">
              <a:solidFill>
                <a:srgbClr val="000000"/>
              </a:solidFill>
              <a:latin typeface="Arial - 16"/>
              <a:cs typeface="Arial" pitchFamily="34" charset="0"/>
            </a:endParaRP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1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32-10</a:t>
            </a:r>
            <a:endParaRPr lang="cs-CZ" sz="1100" dirty="0">
              <a:solidFill>
                <a:srgbClr val="000000"/>
              </a:solidFill>
              <a:latin typeface="Arial - 16"/>
              <a:cs typeface="Arial" pitchFamily="34" charset="0"/>
            </a:endParaRP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1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32-10-08</a:t>
            </a:r>
            <a:endParaRPr lang="cs-CZ" sz="1100" dirty="0">
              <a:solidFill>
                <a:srgbClr val="000000"/>
              </a:solidFill>
              <a:latin typeface="Arial - 16"/>
              <a:cs typeface="Arial" pitchFamily="34" charset="0"/>
            </a:endParaRP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5" tIns="41148" rIns="82295" bIns="4114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Hana </a:t>
            </a:r>
            <a:r>
              <a:rPr lang="cs-CZ" sz="1100" dirty="0" err="1" smtClean="0">
                <a:solidFill>
                  <a:srgbClr val="000000"/>
                </a:solidFill>
                <a:latin typeface="Arial - 16"/>
                <a:cs typeface="Arial" pitchFamily="34" charset="0"/>
              </a:rPr>
              <a:t>Harnychová</a:t>
            </a:r>
            <a:endParaRPr lang="cs-CZ" sz="1100" dirty="0">
              <a:solidFill>
                <a:srgbClr val="000000"/>
              </a:solidFill>
              <a:latin typeface="Arial - 16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68333" y="2914651"/>
            <a:ext cx="1345491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26.2.2013</a:t>
            </a:r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49211" y="3481263"/>
            <a:ext cx="76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7.ročník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6462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628650" y="1147692"/>
            <a:ext cx="4434840" cy="3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b="1" dirty="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078" name="TextovéPole 5"/>
          <p:cNvSpPr txBox="1">
            <a:spLocks noChangeArrowheads="1"/>
          </p:cNvSpPr>
          <p:nvPr/>
        </p:nvSpPr>
        <p:spPr bwMode="auto">
          <a:xfrm>
            <a:off x="628650" y="1927226"/>
            <a:ext cx="7687766" cy="10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  <a:latin typeface="Arial - 16"/>
              </a:rPr>
              <a:t>Všechny použité obrázky v této prezentaci byly získány: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srgbClr val="000000"/>
                </a:solidFill>
                <a:latin typeface="Arial - 16"/>
              </a:rPr>
              <a:t>na </a:t>
            </a:r>
            <a:r>
              <a:rPr lang="cs-CZ" sz="1600" dirty="0" smtClean="0">
                <a:solidFill>
                  <a:srgbClr val="000000"/>
                </a:solidFill>
                <a:latin typeface="Arial - 12"/>
                <a:hlinkClick r:id="rId2"/>
              </a:rPr>
              <a:t>http://office.microsoft.com</a:t>
            </a:r>
            <a:r>
              <a:rPr lang="cs-CZ" sz="1600" dirty="0" smtClean="0">
                <a:solidFill>
                  <a:srgbClr val="000000"/>
                </a:solidFill>
                <a:latin typeface="Arial - 12"/>
              </a:rPr>
              <a:t>/cs-cz/images</a:t>
            </a:r>
            <a:endParaRPr lang="cs-CZ" sz="1600" dirty="0">
              <a:solidFill>
                <a:srgbClr val="000000"/>
              </a:solidFill>
              <a:latin typeface="Arial - 16"/>
            </a:endParaRPr>
          </a:p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srgbClr val="000000"/>
              </a:solidFill>
              <a:latin typeface="Arial - 16"/>
            </a:endParaRPr>
          </a:p>
          <a:p>
            <a:pPr marL="228600" indent="-228600">
              <a:buFontTx/>
              <a:buAutoNum type="arabicPeriod"/>
            </a:pPr>
            <a:endParaRPr lang="cs-CZ" sz="16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2177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2780929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Metodický list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Název materiálu:	</a:t>
            </a: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Školní potřeby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Autor materiálu:	</a:t>
            </a:r>
            <a:r>
              <a:rPr lang="cs-CZ" sz="1200" b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Mgr.Hana</a:t>
            </a: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1200" b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Harnychová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Zařazení materiálu: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Šablona:	Inovace a zkvalitnění výuky prostřednictvím ICT (III/2)		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Sada: </a:t>
            </a: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32-10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sz="1200" dirty="0" bmk="Text1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Číslo DUM</a:t>
            </a:r>
            <a:r>
              <a:rPr lang="cs-CZ" sz="12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cs-CZ" sz="12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32-10-08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sz="1200" dirty="0" bmk="Text12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Předmět:	</a:t>
            </a: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německý jazyk</a:t>
            </a:r>
            <a:r>
              <a:rPr lang="cs-CZ" sz="1200" dirty="0" bmk="Text3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Ověření materiálu ve výuce: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Datum ověření</a:t>
            </a: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26.2.2013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sz="1200" dirty="0" bmk="Text4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Třída</a:t>
            </a: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7.ročník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sz="1200" dirty="0" bmk="Text5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Ověřující učitel</a:t>
            </a: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Hana </a:t>
            </a:r>
            <a:r>
              <a:rPr lang="cs-CZ" sz="12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Harnychová</a:t>
            </a:r>
            <a:r>
              <a:rPr lang="cs-CZ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sz="1200" dirty="0" bmk="Text6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Anotace </a:t>
            </a: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materiálu: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dirty="0" bmk="Text7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lang="cs-CZ" sz="1200" dirty="0" smtClean="0" bmk="Text7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Školní potřeby-procvičení  slovní zásoby. Roztřídění podstatných jmen podle členů. </a:t>
            </a:r>
            <a:r>
              <a:rPr lang="cs-CZ" sz="1200" dirty="0" bmk="Text7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dirty="0" bmk="Text8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Seznam literatury a pramenů:</a:t>
            </a:r>
            <a:endParaRPr lang="cs-CZ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dirty="0" bmk="Text9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endParaRPr lang="cs-CZ" sz="1200" dirty="0" smtClean="0" bmk="Text9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endParaRPr lang="cs-CZ" sz="1200" dirty="0" bmk="Text9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dirty="0" bmk="Text9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endParaRPr lang="cs-CZ" sz="1200" dirty="0" smtClean="0" bmk="Text9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  <a:tab pos="2251075" algn="l"/>
                <a:tab pos="2700338" algn="l"/>
                <a:tab pos="3781425" algn="l"/>
                <a:tab pos="4860925" algn="l"/>
              </a:tabLs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Poznámka</a:t>
            </a:r>
            <a:r>
              <a:rPr lang="cs-CZ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obrázek 3" descr="Popis: Logolink OPVK - oříznut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67" y="152400"/>
            <a:ext cx="7176666" cy="141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/>
          <p:cNvSpPr>
            <a:spLocks noChangeShapeType="1"/>
          </p:cNvSpPr>
          <p:nvPr/>
        </p:nvSpPr>
        <p:spPr bwMode="auto">
          <a:xfrm>
            <a:off x="755576" y="2240035"/>
            <a:ext cx="588962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576" y="17728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30238" algn="r"/>
                <a:tab pos="6057900" algn="r"/>
              </a:tabLs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cs-CZ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r"/>
                <a:tab pos="6057900" algn="r"/>
              </a:tabLs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Projekt:	ZŠ Červená Voda – moderní škola, registrační číslo projektu CZ.1.07/1.4.00/21.2543</a:t>
            </a:r>
            <a:endParaRPr lang="cs-CZ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r"/>
                <a:tab pos="6057900" algn="r"/>
              </a:tabLst>
            </a:pP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5576" y="20435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30238" algn="r"/>
                <a:tab pos="6057900" algn="r"/>
              </a:tabLs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Příjemce:	Základní škola a mateřská škola Červená Voda, Červená Voda 341, 561 61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5"/>
          <p:cNvSpPr txBox="1">
            <a:spLocks noChangeArrowheads="1"/>
          </p:cNvSpPr>
          <p:nvPr/>
        </p:nvSpPr>
        <p:spPr bwMode="auto">
          <a:xfrm>
            <a:off x="628650" y="5373216"/>
            <a:ext cx="7687766" cy="28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cs-CZ" sz="1300" dirty="0" smtClean="0">
                <a:solidFill>
                  <a:srgbClr val="000000"/>
                </a:solidFill>
                <a:latin typeface="Arial - 16"/>
              </a:rPr>
              <a:t>http://office.microsoft.com/cs-cz/images</a:t>
            </a:r>
            <a:endParaRPr lang="cs-CZ" sz="13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385771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 Schulsachen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65104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</a:t>
            </a:r>
            <a:r>
              <a:rPr lang="de-DE" dirty="0" smtClean="0"/>
              <a:t>                       </a:t>
            </a:r>
            <a:r>
              <a:rPr lang="de-DE" dirty="0" smtClean="0">
                <a:solidFill>
                  <a:srgbClr val="FF0000"/>
                </a:solidFill>
              </a:rPr>
              <a:t>Die </a:t>
            </a:r>
            <a:r>
              <a:rPr lang="de-DE" dirty="0" smtClean="0"/>
              <a:t>                              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Das</a:t>
            </a:r>
          </a:p>
          <a:p>
            <a:r>
              <a:rPr lang="de-DE" dirty="0" smtClean="0"/>
              <a:t>Block                    Tafel   		           Heft</a:t>
            </a:r>
          </a:p>
          <a:p>
            <a:r>
              <a:rPr lang="de-DE" dirty="0" smtClean="0"/>
              <a:t>Stuhl                     Tasche     		 Lineal </a:t>
            </a:r>
          </a:p>
          <a:p>
            <a:r>
              <a:rPr lang="de-DE" dirty="0" smtClean="0"/>
              <a:t>Tisch                     Schere                         Bild </a:t>
            </a:r>
          </a:p>
          <a:p>
            <a:r>
              <a:rPr lang="de-DE" dirty="0" smtClean="0"/>
              <a:t>Rucksack              Kassette                      Buch</a:t>
            </a:r>
          </a:p>
          <a:p>
            <a:r>
              <a:rPr lang="de-DE" dirty="0" smtClean="0"/>
              <a:t>Pinsel                    Tür                               Fenster          </a:t>
            </a:r>
          </a:p>
          <a:p>
            <a:r>
              <a:rPr lang="de-DE" dirty="0" smtClean="0"/>
              <a:t>Radiergummi       Federtasche              Mäppchen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00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92080" y="692696"/>
            <a:ext cx="3595936" cy="1283417"/>
          </a:xfrm>
        </p:spPr>
        <p:txBody>
          <a:bodyPr>
            <a:normAutofit/>
          </a:bodyPr>
          <a:lstStyle/>
          <a:p>
            <a:r>
              <a:rPr lang="de-DE" sz="3600" dirty="0" smtClean="0"/>
              <a:t>r Bleistift</a:t>
            </a:r>
            <a:endParaRPr lang="de-DE" sz="3600" dirty="0"/>
          </a:p>
        </p:txBody>
      </p:sp>
      <p:sp>
        <p:nvSpPr>
          <p:cNvPr id="5" name="TextovéPole 4"/>
          <p:cNvSpPr txBox="1"/>
          <p:nvPr/>
        </p:nvSpPr>
        <p:spPr>
          <a:xfrm rot="10800000" flipV="1">
            <a:off x="3779912" y="5567794"/>
            <a:ext cx="4756956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accent3">
                    <a:lumMod val="50000"/>
                  </a:schemeClr>
                </a:solidFill>
              </a:rPr>
              <a:t>s Lineal</a:t>
            </a:r>
            <a:endParaRPr lang="de-DE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70328" y="5301208"/>
            <a:ext cx="3595936" cy="498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solidFill>
                  <a:srgbClr val="C00000"/>
                </a:solidFill>
              </a:rPr>
              <a:t>e </a:t>
            </a:r>
            <a:r>
              <a:rPr lang="cs-CZ" sz="3600" dirty="0" err="1" smtClean="0">
                <a:solidFill>
                  <a:srgbClr val="C00000"/>
                </a:solidFill>
              </a:rPr>
              <a:t>Tafel</a:t>
            </a:r>
            <a:endParaRPr lang="de-DE" sz="36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96" y="648282"/>
            <a:ext cx="36576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813" y="1924267"/>
            <a:ext cx="3744416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2" y="3717032"/>
            <a:ext cx="36576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6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s Buch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4496544" cy="93610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r </a:t>
            </a:r>
            <a:r>
              <a:rPr lang="cs-CZ" dirty="0" err="1" smtClean="0">
                <a:solidFill>
                  <a:schemeClr val="tx2"/>
                </a:solidFill>
              </a:rPr>
              <a:t>Schüler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2054" name="Picture 6" descr="červené,chlapci,Fotolia,hromady,knihy,kreativní,krosny,mladé,mládí,muži,poznámkové bloky,školy,studenti,studie,studující,tužky,vzdělání,zpět do šk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74011"/>
            <a:ext cx="3095626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červené,chlapci,Fotolia,hromady,knihy,kreativní,krosny,mladé,mládí,muži,poznámkové bloky,školy,studenti,studie,studující,tužky,vzdělání,zpět do šk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16572"/>
            <a:ext cx="3095626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1484785"/>
            <a:ext cx="448259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98670"/>
            <a:ext cx="8229600" cy="4525963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e </a:t>
            </a:r>
            <a:r>
              <a:rPr lang="cs-CZ" sz="3600" dirty="0" err="1" smtClean="0">
                <a:solidFill>
                  <a:srgbClr val="FF0000"/>
                </a:solidFill>
              </a:rPr>
              <a:t>Schule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28" y="1484784"/>
            <a:ext cx="360040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530120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r </a:t>
            </a:r>
            <a:r>
              <a:rPr lang="cs-CZ" dirty="0" err="1" smtClean="0">
                <a:solidFill>
                  <a:schemeClr val="tx2"/>
                </a:solidFill>
              </a:rPr>
              <a:t>Klassenraum</a:t>
            </a:r>
            <a:r>
              <a:rPr lang="cs-CZ" dirty="0" smtClean="0">
                <a:solidFill>
                  <a:schemeClr val="tx2"/>
                </a:solidFill>
              </a:rPr>
              <a:t>           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2468893"/>
            <a:ext cx="3924436" cy="261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4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IN DER SCHULE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2060"/>
                </a:solidFill>
              </a:rPr>
              <a:t>Deutsch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552" y="2174875"/>
            <a:ext cx="1882552" cy="534045"/>
          </a:xfrm>
        </p:spPr>
        <p:txBody>
          <a:bodyPr/>
          <a:lstStyle/>
          <a:p>
            <a:r>
              <a:rPr lang="cs-CZ" dirty="0" smtClean="0"/>
              <a:t>e </a:t>
            </a:r>
            <a:r>
              <a:rPr lang="cs-CZ" dirty="0" err="1" smtClean="0"/>
              <a:t>Schule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Tschechisch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škola</a:t>
            </a:r>
          </a:p>
          <a:p>
            <a:r>
              <a:rPr lang="cs-CZ" dirty="0" smtClean="0"/>
              <a:t>žák</a:t>
            </a:r>
          </a:p>
          <a:p>
            <a:r>
              <a:rPr lang="cs-CZ" dirty="0" smtClean="0"/>
              <a:t>žákyně</a:t>
            </a:r>
          </a:p>
          <a:p>
            <a:r>
              <a:rPr lang="cs-CZ" dirty="0" smtClean="0"/>
              <a:t>školní třída </a:t>
            </a:r>
          </a:p>
          <a:p>
            <a:r>
              <a:rPr lang="cs-CZ" dirty="0" smtClean="0"/>
              <a:t>školní třída </a:t>
            </a:r>
            <a:r>
              <a:rPr lang="cs-CZ" smtClean="0"/>
              <a:t>(žáci)</a:t>
            </a:r>
            <a:endParaRPr lang="cs-CZ" dirty="0" smtClean="0"/>
          </a:p>
          <a:p>
            <a:r>
              <a:rPr lang="cs-CZ" dirty="0" smtClean="0"/>
              <a:t>psát</a:t>
            </a:r>
          </a:p>
          <a:p>
            <a:r>
              <a:rPr lang="cs-CZ" dirty="0" smtClean="0"/>
              <a:t>poslouchat</a:t>
            </a:r>
          </a:p>
          <a:p>
            <a:r>
              <a:rPr lang="cs-CZ" dirty="0" smtClean="0"/>
              <a:t>lepit</a:t>
            </a:r>
          </a:p>
          <a:p>
            <a:endParaRPr lang="cs-CZ" dirty="0"/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539552" y="2636912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r </a:t>
            </a:r>
            <a:r>
              <a:rPr lang="cs-CZ" dirty="0" err="1" smtClean="0"/>
              <a:t>Schüler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obsah 3"/>
          <p:cNvSpPr txBox="1">
            <a:spLocks/>
          </p:cNvSpPr>
          <p:nvPr/>
        </p:nvSpPr>
        <p:spPr>
          <a:xfrm>
            <a:off x="539552" y="3068960"/>
            <a:ext cx="26997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e </a:t>
            </a:r>
            <a:r>
              <a:rPr lang="cs-CZ" dirty="0" err="1" smtClean="0"/>
              <a:t>Schülerin</a:t>
            </a:r>
            <a:endParaRPr lang="cs-CZ" dirty="0" smtClean="0"/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539552" y="3879050"/>
            <a:ext cx="2160240" cy="558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e </a:t>
            </a:r>
            <a:r>
              <a:rPr lang="cs-CZ" dirty="0" err="1" smtClean="0"/>
              <a:t>Klasse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539552" y="3501008"/>
            <a:ext cx="263267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r </a:t>
            </a:r>
            <a:r>
              <a:rPr lang="cs-CZ" dirty="0" err="1" smtClean="0"/>
              <a:t>Klassenraum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sah 3"/>
          <p:cNvSpPr txBox="1">
            <a:spLocks/>
          </p:cNvSpPr>
          <p:nvPr/>
        </p:nvSpPr>
        <p:spPr>
          <a:xfrm>
            <a:off x="539552" y="4365104"/>
            <a:ext cx="2448272" cy="410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schreiben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2" name="Zástupný symbol pro obsah 3"/>
          <p:cNvSpPr txBox="1">
            <a:spLocks/>
          </p:cNvSpPr>
          <p:nvPr/>
        </p:nvSpPr>
        <p:spPr>
          <a:xfrm>
            <a:off x="539552" y="4743146"/>
            <a:ext cx="2020094" cy="558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hören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529208" y="5163207"/>
            <a:ext cx="2026568" cy="85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kleben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6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Křížovka </a:t>
            </a:r>
            <a:r>
              <a:rPr lang="cs-CZ" sz="4000" dirty="0" smtClean="0"/>
              <a:t>(</a:t>
            </a:r>
            <a:r>
              <a:rPr lang="cs-CZ" sz="4000" dirty="0" err="1" smtClean="0"/>
              <a:t>Kreuzworträtsel</a:t>
            </a:r>
            <a:r>
              <a:rPr lang="cs-CZ" sz="4000" dirty="0" smtClean="0"/>
              <a:t>)</a:t>
            </a:r>
            <a:endParaRPr lang="cs-CZ" sz="40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398554"/>
              </p:ext>
            </p:extLst>
          </p:nvPr>
        </p:nvGraphicFramePr>
        <p:xfrm>
          <a:off x="971596" y="1628797"/>
          <a:ext cx="7709602" cy="4070601"/>
        </p:xfrm>
        <a:graphic>
          <a:graphicData uri="http://schemas.openxmlformats.org/drawingml/2006/table">
            <a:tbl>
              <a:tblPr/>
              <a:tblGrid>
                <a:gridCol w="1003155"/>
                <a:gridCol w="609677"/>
                <a:gridCol w="609677"/>
                <a:gridCol w="609677"/>
                <a:gridCol w="609677"/>
                <a:gridCol w="609677"/>
                <a:gridCol w="609677"/>
                <a:gridCol w="609677"/>
                <a:gridCol w="609677"/>
                <a:gridCol w="609677"/>
                <a:gridCol w="609677"/>
                <a:gridCol w="609677"/>
              </a:tblGrid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ořezávátko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nůžky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pravítko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penál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sešit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štětec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98641"/>
              </p:ext>
            </p:extLst>
          </p:nvPr>
        </p:nvGraphicFramePr>
        <p:xfrm>
          <a:off x="899592" y="1700808"/>
          <a:ext cx="7920882" cy="4488673"/>
        </p:xfrm>
        <a:graphic>
          <a:graphicData uri="http://schemas.openxmlformats.org/drawingml/2006/table">
            <a:tbl>
              <a:tblPr/>
              <a:tblGrid>
                <a:gridCol w="1030647"/>
                <a:gridCol w="626385"/>
                <a:gridCol w="626385"/>
                <a:gridCol w="626385"/>
                <a:gridCol w="626385"/>
                <a:gridCol w="626385"/>
                <a:gridCol w="626385"/>
                <a:gridCol w="626385"/>
                <a:gridCol w="626385"/>
                <a:gridCol w="626385"/>
                <a:gridCol w="626385"/>
                <a:gridCol w="626385"/>
              </a:tblGrid>
              <a:tr h="5110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ořezávátko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nůžky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kniha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pravítko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penál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sešit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1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štětec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z="4000" dirty="0" err="1" smtClean="0"/>
              <a:t>Kreuzworträtsel</a:t>
            </a:r>
            <a:r>
              <a:rPr lang="cs-CZ" sz="4000" dirty="0" smtClean="0"/>
              <a:t> - </a:t>
            </a:r>
            <a:r>
              <a:rPr lang="cs-CZ" sz="4000" dirty="0" err="1" smtClean="0"/>
              <a:t>Lösung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701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278</Words>
  <Application>Microsoft Office PowerPoint</Application>
  <PresentationFormat>Předvádění na obrazovce (4:3)</PresentationFormat>
  <Paragraphs>203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e Schulsachen</vt:lpstr>
      <vt:lpstr>r Bleistift</vt:lpstr>
      <vt:lpstr>s Buch</vt:lpstr>
      <vt:lpstr>r Klassenraum           </vt:lpstr>
      <vt:lpstr>IN DER SCHULE</vt:lpstr>
      <vt:lpstr>Křížovka (Kreuzworträtsel)</vt:lpstr>
      <vt:lpstr>Kreuzworträtsel - Lösung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Harnychová</dc:creator>
  <cp:lastModifiedBy>Hana Harnychová</cp:lastModifiedBy>
  <cp:revision>22</cp:revision>
  <dcterms:created xsi:type="dcterms:W3CDTF">2012-07-31T16:25:05Z</dcterms:created>
  <dcterms:modified xsi:type="dcterms:W3CDTF">2013-05-20T18:24:19Z</dcterms:modified>
</cp:coreProperties>
</file>