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8" r:id="rId4"/>
    <p:sldId id="256" r:id="rId5"/>
    <p:sldId id="257" r:id="rId6"/>
    <p:sldId id="259" r:id="rId7"/>
    <p:sldId id="260" r:id="rId8"/>
    <p:sldId id="262" r:id="rId9"/>
    <p:sldId id="261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1403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5191-D598-4D91-882E-901AEB0636EE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2E4A-C4BA-42A9-975A-69D244A8F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807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5191-D598-4D91-882E-901AEB0636EE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2E4A-C4BA-42A9-975A-69D244A8F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67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5191-D598-4D91-882E-901AEB0636EE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2E4A-C4BA-42A9-975A-69D244A8F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022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5191-D598-4D91-882E-901AEB0636EE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2E4A-C4BA-42A9-975A-69D244A8F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705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5191-D598-4D91-882E-901AEB0636EE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2E4A-C4BA-42A9-975A-69D244A8F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593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5191-D598-4D91-882E-901AEB0636EE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2E4A-C4BA-42A9-975A-69D244A8F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56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5191-D598-4D91-882E-901AEB0636EE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2E4A-C4BA-42A9-975A-69D244A8F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55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5191-D598-4D91-882E-901AEB0636EE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2E4A-C4BA-42A9-975A-69D244A8F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2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5191-D598-4D91-882E-901AEB0636EE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2E4A-C4BA-42A9-975A-69D244A8F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481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5191-D598-4D91-882E-901AEB0636EE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2E4A-C4BA-42A9-975A-69D244A8F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84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5191-D598-4D91-882E-901AEB0636EE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62E4A-C4BA-42A9-975A-69D244A8F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76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D5191-D598-4D91-882E-901AEB0636EE}" type="datetimeFigureOut">
              <a:rPr lang="cs-CZ" smtClean="0"/>
              <a:t>20.5.2013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62E4A-C4BA-42A9-975A-69D244A8F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38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ovéPole 1"/>
          <p:cNvSpPr txBox="1">
            <a:spLocks noChangeArrowheads="1"/>
          </p:cNvSpPr>
          <p:nvPr/>
        </p:nvSpPr>
        <p:spPr bwMode="auto">
          <a:xfrm>
            <a:off x="1645920" y="171451"/>
            <a:ext cx="5852160" cy="42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5" tIns="41148" rIns="82295" bIns="4114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100" dirty="0">
                <a:solidFill>
                  <a:srgbClr val="000000"/>
                </a:solidFill>
                <a:latin typeface="Times New Roman - 16"/>
                <a:cs typeface="Arial" pitchFamily="34" charset="0"/>
              </a:rPr>
              <a:t>Projekt: ZŠ Červená Voda – moderní škola, registrační číslo projektu CZ.1.07/1.4.00/21.2543</a:t>
            </a:r>
          </a:p>
        </p:txBody>
      </p:sp>
      <p:sp>
        <p:nvSpPr>
          <p:cNvPr id="2051" name="TextovéPole 2"/>
          <p:cNvSpPr txBox="1">
            <a:spLocks noChangeArrowheads="1"/>
          </p:cNvSpPr>
          <p:nvPr/>
        </p:nvSpPr>
        <p:spPr bwMode="auto">
          <a:xfrm>
            <a:off x="708660" y="584335"/>
            <a:ext cx="7726680" cy="25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5" tIns="41148" rIns="82295" bIns="41148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100" dirty="0">
                <a:solidFill>
                  <a:srgbClr val="000000"/>
                </a:solidFill>
                <a:latin typeface="Times New Roman - 16"/>
                <a:cs typeface="Arial" pitchFamily="34" charset="0"/>
              </a:rPr>
              <a:t>Příjemce: Základní škola a mateřská škola Červená Voda, Červená Voda 341, 561 61</a:t>
            </a:r>
          </a:p>
        </p:txBody>
      </p:sp>
      <p:pic>
        <p:nvPicPr>
          <p:cNvPr id="2052" name="Obrázek 3" descr="Logolink OPVK - oříznutý.jp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5894" y="5292090"/>
            <a:ext cx="6272213" cy="120872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2053" name="TextovéPole 4"/>
          <p:cNvSpPr txBox="1">
            <a:spLocks noChangeArrowheads="1"/>
          </p:cNvSpPr>
          <p:nvPr/>
        </p:nvSpPr>
        <p:spPr bwMode="auto">
          <a:xfrm>
            <a:off x="788670" y="4869181"/>
            <a:ext cx="7566660" cy="221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5" tIns="41148" rIns="82295" bIns="41148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900" b="1">
                <a:solidFill>
                  <a:srgbClr val="000000"/>
                </a:solidFill>
                <a:latin typeface="Times New Roman - 14"/>
                <a:cs typeface="Arial" pitchFamily="34" charset="0"/>
              </a:rPr>
              <a:t>Tento výukový materiál vznikl v rámci Operačního programu Vzdělání pro konkurenceschopnost.</a:t>
            </a:r>
          </a:p>
        </p:txBody>
      </p:sp>
      <p:sp>
        <p:nvSpPr>
          <p:cNvPr id="2054" name="TextovéPole 5"/>
          <p:cNvSpPr txBox="1">
            <a:spLocks noChangeArrowheads="1"/>
          </p:cNvSpPr>
          <p:nvPr/>
        </p:nvSpPr>
        <p:spPr bwMode="auto">
          <a:xfrm>
            <a:off x="0" y="4354831"/>
            <a:ext cx="9304020" cy="360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5" tIns="41148" rIns="82295" bIns="41148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900" b="1">
                <a:solidFill>
                  <a:srgbClr val="FF0000"/>
                </a:solidFill>
                <a:latin typeface="Times New Roman - 14"/>
                <a:cs typeface="Arial" pitchFamily="34" charset="0"/>
              </a:rPr>
              <a:t>Materiál je určen k bezplatnému používání pro potřeby výuky a vzdělávání na všech typech škol a školských zařízení.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900" b="1">
                <a:solidFill>
                  <a:srgbClr val="FF0000"/>
                </a:solidFill>
                <a:latin typeface="Times New Roman - 14"/>
                <a:cs typeface="Arial" pitchFamily="34" charset="0"/>
              </a:rPr>
              <a:t>Jakékoliv další používání podléhá autorskému zákonu.</a:t>
            </a:r>
          </a:p>
        </p:txBody>
      </p:sp>
      <p:sp>
        <p:nvSpPr>
          <p:cNvPr id="2055" name="TextovéPole 6"/>
          <p:cNvSpPr txBox="1">
            <a:spLocks noChangeArrowheads="1"/>
          </p:cNvSpPr>
          <p:nvPr/>
        </p:nvSpPr>
        <p:spPr bwMode="auto">
          <a:xfrm>
            <a:off x="320040" y="1165861"/>
            <a:ext cx="3603888" cy="25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295" tIns="41148" rIns="82295" bIns="4114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100" b="1" dirty="0">
                <a:solidFill>
                  <a:srgbClr val="000000"/>
                </a:solidFill>
                <a:latin typeface="Arial - 16"/>
                <a:cs typeface="Arial" pitchFamily="34" charset="0"/>
              </a:rPr>
              <a:t>Autor </a:t>
            </a:r>
            <a:r>
              <a:rPr lang="cs-CZ" sz="1100" b="1" dirty="0" smtClean="0">
                <a:solidFill>
                  <a:srgbClr val="000000"/>
                </a:solidFill>
                <a:latin typeface="Arial - 16"/>
                <a:cs typeface="Arial" pitchFamily="34" charset="0"/>
              </a:rPr>
              <a:t>materiálu:                     Mgr. Hana </a:t>
            </a:r>
            <a:r>
              <a:rPr lang="cs-CZ" sz="1100" b="1" dirty="0" err="1" smtClean="0">
                <a:solidFill>
                  <a:srgbClr val="000000"/>
                </a:solidFill>
                <a:latin typeface="Arial - 16"/>
                <a:cs typeface="Arial" pitchFamily="34" charset="0"/>
              </a:rPr>
              <a:t>Harnychova</a:t>
            </a:r>
            <a:endParaRPr lang="cs-CZ" sz="1100" b="1" dirty="0">
              <a:solidFill>
                <a:srgbClr val="000000"/>
              </a:solidFill>
              <a:latin typeface="Arial - 16"/>
              <a:cs typeface="Arial" pitchFamily="34" charset="0"/>
            </a:endParaRPr>
          </a:p>
        </p:txBody>
      </p:sp>
      <p:sp>
        <p:nvSpPr>
          <p:cNvPr id="2056" name="TextovéPole 7"/>
          <p:cNvSpPr txBox="1">
            <a:spLocks noChangeArrowheads="1"/>
          </p:cNvSpPr>
          <p:nvPr/>
        </p:nvSpPr>
        <p:spPr bwMode="auto">
          <a:xfrm rot="10800000" flipV="1">
            <a:off x="320039" y="879483"/>
            <a:ext cx="3896591" cy="25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295" tIns="41148" rIns="82295" bIns="4114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100" b="1" dirty="0">
                <a:solidFill>
                  <a:srgbClr val="000000"/>
                </a:solidFill>
                <a:latin typeface="Arial - 16"/>
                <a:cs typeface="Arial" pitchFamily="34" charset="0"/>
              </a:rPr>
              <a:t>Název materiálu:	</a:t>
            </a:r>
          </a:p>
        </p:txBody>
      </p:sp>
      <p:sp>
        <p:nvSpPr>
          <p:cNvPr id="2057" name="TextovéPole 8"/>
          <p:cNvSpPr txBox="1">
            <a:spLocks noChangeArrowheads="1"/>
          </p:cNvSpPr>
          <p:nvPr/>
        </p:nvSpPr>
        <p:spPr bwMode="auto">
          <a:xfrm>
            <a:off x="320040" y="2171701"/>
            <a:ext cx="777240" cy="25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5" tIns="41148" rIns="82295" bIns="4114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100">
                <a:solidFill>
                  <a:srgbClr val="000000"/>
                </a:solidFill>
                <a:latin typeface="Arial - 16"/>
                <a:cs typeface="Arial" pitchFamily="34" charset="0"/>
              </a:rPr>
              <a:t>Sada:</a:t>
            </a:r>
          </a:p>
        </p:txBody>
      </p:sp>
      <p:sp>
        <p:nvSpPr>
          <p:cNvPr id="2058" name="TextovéPole 9"/>
          <p:cNvSpPr txBox="1">
            <a:spLocks noChangeArrowheads="1"/>
          </p:cNvSpPr>
          <p:nvPr/>
        </p:nvSpPr>
        <p:spPr bwMode="auto">
          <a:xfrm>
            <a:off x="5943600" y="1908811"/>
            <a:ext cx="1051560" cy="25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5" tIns="41148" rIns="82295" bIns="4114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100">
                <a:solidFill>
                  <a:srgbClr val="000000"/>
                </a:solidFill>
                <a:latin typeface="Arial - 16"/>
                <a:cs typeface="Arial" pitchFamily="34" charset="0"/>
              </a:rPr>
              <a:t>Předmět:</a:t>
            </a:r>
          </a:p>
        </p:txBody>
      </p:sp>
      <p:sp>
        <p:nvSpPr>
          <p:cNvPr id="2059" name="TextovéPole 10"/>
          <p:cNvSpPr txBox="1">
            <a:spLocks noChangeArrowheads="1"/>
          </p:cNvSpPr>
          <p:nvPr/>
        </p:nvSpPr>
        <p:spPr bwMode="auto">
          <a:xfrm>
            <a:off x="320040" y="1645921"/>
            <a:ext cx="1988820" cy="25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5" tIns="41148" rIns="82295" bIns="4114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100" b="1">
                <a:solidFill>
                  <a:srgbClr val="000000"/>
                </a:solidFill>
                <a:latin typeface="Arial - 16"/>
                <a:cs typeface="Arial" pitchFamily="34" charset="0"/>
              </a:rPr>
              <a:t>Zařazení materiálu:</a:t>
            </a:r>
          </a:p>
        </p:txBody>
      </p:sp>
      <p:sp>
        <p:nvSpPr>
          <p:cNvPr id="2060" name="TextovéPole 11"/>
          <p:cNvSpPr txBox="1">
            <a:spLocks noChangeArrowheads="1"/>
          </p:cNvSpPr>
          <p:nvPr/>
        </p:nvSpPr>
        <p:spPr bwMode="auto">
          <a:xfrm>
            <a:off x="320040" y="1908811"/>
            <a:ext cx="1028700" cy="25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5" tIns="41148" rIns="82295" bIns="4114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100">
                <a:solidFill>
                  <a:srgbClr val="000000"/>
                </a:solidFill>
                <a:latin typeface="Arial - 16"/>
                <a:cs typeface="Arial" pitchFamily="34" charset="0"/>
              </a:rPr>
              <a:t>Šablona:</a:t>
            </a:r>
          </a:p>
        </p:txBody>
      </p:sp>
      <p:sp>
        <p:nvSpPr>
          <p:cNvPr id="2061" name="TextovéPole 12"/>
          <p:cNvSpPr txBox="1">
            <a:spLocks noChangeArrowheads="1"/>
          </p:cNvSpPr>
          <p:nvPr/>
        </p:nvSpPr>
        <p:spPr bwMode="auto">
          <a:xfrm>
            <a:off x="5943600" y="2183131"/>
            <a:ext cx="1234440" cy="25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5" tIns="41148" rIns="82295" bIns="4114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100">
                <a:solidFill>
                  <a:srgbClr val="000000"/>
                </a:solidFill>
                <a:latin typeface="Arial - 16"/>
                <a:cs typeface="Arial" pitchFamily="34" charset="0"/>
              </a:rPr>
              <a:t>Číslo DUM:</a:t>
            </a:r>
          </a:p>
        </p:txBody>
      </p:sp>
      <p:sp>
        <p:nvSpPr>
          <p:cNvPr id="2062" name="TextovéPole 13"/>
          <p:cNvSpPr txBox="1">
            <a:spLocks noChangeArrowheads="1"/>
          </p:cNvSpPr>
          <p:nvPr/>
        </p:nvSpPr>
        <p:spPr bwMode="auto">
          <a:xfrm>
            <a:off x="320040" y="2651761"/>
            <a:ext cx="2766060" cy="25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5" tIns="41148" rIns="82295" bIns="4114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100" b="1">
                <a:solidFill>
                  <a:srgbClr val="000000"/>
                </a:solidFill>
                <a:latin typeface="Arial - 16"/>
                <a:cs typeface="Arial" pitchFamily="34" charset="0"/>
              </a:rPr>
              <a:t>Ověření materiálu ve výuce:</a:t>
            </a:r>
          </a:p>
        </p:txBody>
      </p:sp>
      <p:sp>
        <p:nvSpPr>
          <p:cNvPr id="2063" name="TextovéPole 14"/>
          <p:cNvSpPr txBox="1">
            <a:spLocks noChangeArrowheads="1"/>
          </p:cNvSpPr>
          <p:nvPr/>
        </p:nvSpPr>
        <p:spPr bwMode="auto">
          <a:xfrm>
            <a:off x="320040" y="2914651"/>
            <a:ext cx="1554480" cy="25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5" tIns="41148" rIns="82295" bIns="4114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100">
                <a:solidFill>
                  <a:srgbClr val="000000"/>
                </a:solidFill>
                <a:latin typeface="Arial - 16"/>
                <a:cs typeface="Arial" pitchFamily="34" charset="0"/>
              </a:rPr>
              <a:t>Datum ověření:</a:t>
            </a:r>
          </a:p>
        </p:txBody>
      </p:sp>
      <p:sp>
        <p:nvSpPr>
          <p:cNvPr id="2064" name="TextovéPole 15"/>
          <p:cNvSpPr txBox="1">
            <a:spLocks noChangeArrowheads="1"/>
          </p:cNvSpPr>
          <p:nvPr/>
        </p:nvSpPr>
        <p:spPr bwMode="auto">
          <a:xfrm>
            <a:off x="320040" y="3429001"/>
            <a:ext cx="777240" cy="25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5" tIns="41148" rIns="82295" bIns="4114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100">
                <a:solidFill>
                  <a:srgbClr val="000000"/>
                </a:solidFill>
                <a:latin typeface="Arial - 16"/>
                <a:cs typeface="Arial" pitchFamily="34" charset="0"/>
              </a:rPr>
              <a:t>Třída:</a:t>
            </a:r>
          </a:p>
        </p:txBody>
      </p:sp>
      <p:sp>
        <p:nvSpPr>
          <p:cNvPr id="2065" name="TextovéPole 16"/>
          <p:cNvSpPr txBox="1">
            <a:spLocks noChangeArrowheads="1"/>
          </p:cNvSpPr>
          <p:nvPr/>
        </p:nvSpPr>
        <p:spPr bwMode="auto">
          <a:xfrm>
            <a:off x="320040" y="3177541"/>
            <a:ext cx="1577340" cy="25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5" tIns="41148" rIns="82295" bIns="4114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100">
                <a:solidFill>
                  <a:srgbClr val="000000"/>
                </a:solidFill>
                <a:latin typeface="Arial - 16"/>
                <a:cs typeface="Arial" pitchFamily="34" charset="0"/>
              </a:rPr>
              <a:t>Ověřující učitel:</a:t>
            </a:r>
          </a:p>
        </p:txBody>
      </p:sp>
      <p:sp>
        <p:nvSpPr>
          <p:cNvPr id="2066" name="TextovéPole 17"/>
          <p:cNvSpPr txBox="1">
            <a:spLocks noChangeArrowheads="1"/>
          </p:cNvSpPr>
          <p:nvPr/>
        </p:nvSpPr>
        <p:spPr bwMode="auto">
          <a:xfrm>
            <a:off x="2160270" y="902971"/>
            <a:ext cx="3203818" cy="25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295" tIns="41148" rIns="82295" bIns="4114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100" dirty="0" smtClean="0">
                <a:solidFill>
                  <a:srgbClr val="000000"/>
                </a:solidFill>
                <a:latin typeface="Arial - 16"/>
                <a:cs typeface="Arial" pitchFamily="34" charset="0"/>
              </a:rPr>
              <a:t>Školní potřeby </a:t>
            </a:r>
            <a:endParaRPr lang="cs-CZ" sz="1100" dirty="0">
              <a:solidFill>
                <a:srgbClr val="000000"/>
              </a:solidFill>
              <a:latin typeface="Arial - 16"/>
              <a:cs typeface="Arial" pitchFamily="34" charset="0"/>
            </a:endParaRPr>
          </a:p>
        </p:txBody>
      </p:sp>
      <p:sp>
        <p:nvSpPr>
          <p:cNvPr id="2068" name="TextovéPole 19"/>
          <p:cNvSpPr txBox="1">
            <a:spLocks noChangeArrowheads="1"/>
          </p:cNvSpPr>
          <p:nvPr/>
        </p:nvSpPr>
        <p:spPr bwMode="auto">
          <a:xfrm>
            <a:off x="1120140" y="1908811"/>
            <a:ext cx="4663440" cy="25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5" tIns="41148" rIns="82295" bIns="4114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100">
                <a:solidFill>
                  <a:srgbClr val="000000"/>
                </a:solidFill>
                <a:latin typeface="Arial - 16"/>
                <a:cs typeface="Arial" pitchFamily="34" charset="0"/>
              </a:rPr>
              <a:t>Inovace a zkvalitnění výuky prostřednictvím ICT (III/2)</a:t>
            </a:r>
          </a:p>
        </p:txBody>
      </p:sp>
      <p:sp>
        <p:nvSpPr>
          <p:cNvPr id="2069" name="TextovéPole 20"/>
          <p:cNvSpPr txBox="1">
            <a:spLocks noChangeArrowheads="1"/>
          </p:cNvSpPr>
          <p:nvPr/>
        </p:nvSpPr>
        <p:spPr bwMode="auto">
          <a:xfrm>
            <a:off x="7246620" y="1908811"/>
            <a:ext cx="1717868" cy="25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295" tIns="41148" rIns="82295" bIns="4114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100" dirty="0" smtClean="0">
                <a:solidFill>
                  <a:srgbClr val="000000"/>
                </a:solidFill>
                <a:latin typeface="Arial - 16"/>
                <a:cs typeface="Arial" pitchFamily="34" charset="0"/>
              </a:rPr>
              <a:t>Německý jazyk</a:t>
            </a:r>
            <a:endParaRPr lang="cs-CZ" sz="1100" dirty="0">
              <a:solidFill>
                <a:srgbClr val="000000"/>
              </a:solidFill>
              <a:latin typeface="Arial - 16"/>
              <a:cs typeface="Arial" pitchFamily="34" charset="0"/>
            </a:endParaRPr>
          </a:p>
        </p:txBody>
      </p:sp>
      <p:sp>
        <p:nvSpPr>
          <p:cNvPr id="2070" name="TextovéPole 21"/>
          <p:cNvSpPr txBox="1">
            <a:spLocks noChangeArrowheads="1"/>
          </p:cNvSpPr>
          <p:nvPr/>
        </p:nvSpPr>
        <p:spPr bwMode="auto">
          <a:xfrm>
            <a:off x="1120140" y="2171701"/>
            <a:ext cx="1188720" cy="25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295" tIns="41148" rIns="82295" bIns="4114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100" dirty="0" smtClean="0">
                <a:solidFill>
                  <a:srgbClr val="000000"/>
                </a:solidFill>
                <a:latin typeface="Arial - 16"/>
                <a:cs typeface="Arial" pitchFamily="34" charset="0"/>
              </a:rPr>
              <a:t>32-10</a:t>
            </a:r>
            <a:endParaRPr lang="cs-CZ" sz="1100" dirty="0">
              <a:solidFill>
                <a:srgbClr val="000000"/>
              </a:solidFill>
              <a:latin typeface="Arial - 16"/>
              <a:cs typeface="Arial" pitchFamily="34" charset="0"/>
            </a:endParaRPr>
          </a:p>
        </p:txBody>
      </p:sp>
      <p:sp>
        <p:nvSpPr>
          <p:cNvPr id="2071" name="TextovéPole 22"/>
          <p:cNvSpPr txBox="1">
            <a:spLocks noChangeArrowheads="1"/>
          </p:cNvSpPr>
          <p:nvPr/>
        </p:nvSpPr>
        <p:spPr bwMode="auto">
          <a:xfrm>
            <a:off x="7246620" y="2148841"/>
            <a:ext cx="1188720" cy="25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5" tIns="41148" rIns="82295" bIns="4114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100" dirty="0" smtClean="0">
                <a:solidFill>
                  <a:srgbClr val="000000"/>
                </a:solidFill>
                <a:latin typeface="Arial - 16"/>
                <a:cs typeface="Arial" pitchFamily="34" charset="0"/>
              </a:rPr>
              <a:t>32-10-08</a:t>
            </a:r>
            <a:endParaRPr lang="cs-CZ" sz="1100" dirty="0">
              <a:solidFill>
                <a:srgbClr val="000000"/>
              </a:solidFill>
              <a:latin typeface="Arial - 16"/>
              <a:cs typeface="Arial" pitchFamily="34" charset="0"/>
            </a:endParaRPr>
          </a:p>
        </p:txBody>
      </p:sp>
      <p:sp>
        <p:nvSpPr>
          <p:cNvPr id="2072" name="TextovéPole 23"/>
          <p:cNvSpPr txBox="1">
            <a:spLocks noChangeArrowheads="1"/>
          </p:cNvSpPr>
          <p:nvPr/>
        </p:nvSpPr>
        <p:spPr bwMode="auto">
          <a:xfrm>
            <a:off x="2160270" y="3166111"/>
            <a:ext cx="1600200" cy="25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5" tIns="41148" rIns="82295" bIns="4114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100" dirty="0" smtClean="0">
                <a:solidFill>
                  <a:srgbClr val="000000"/>
                </a:solidFill>
                <a:latin typeface="Arial - 16"/>
                <a:cs typeface="Arial" pitchFamily="34" charset="0"/>
              </a:rPr>
              <a:t>Hana </a:t>
            </a:r>
            <a:r>
              <a:rPr lang="cs-CZ" sz="1100" dirty="0" err="1" smtClean="0">
                <a:solidFill>
                  <a:srgbClr val="000000"/>
                </a:solidFill>
                <a:latin typeface="Arial - 16"/>
                <a:cs typeface="Arial" pitchFamily="34" charset="0"/>
              </a:rPr>
              <a:t>Harnychová</a:t>
            </a:r>
            <a:endParaRPr lang="cs-CZ" sz="1100" dirty="0">
              <a:solidFill>
                <a:srgbClr val="000000"/>
              </a:solidFill>
              <a:latin typeface="Arial - 16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268333" y="2914651"/>
            <a:ext cx="1345491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26.2.2013</a:t>
            </a:r>
            <a:endParaRPr lang="cs-CZ" sz="1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349211" y="3481263"/>
            <a:ext cx="76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7.ročník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86462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ovéPole 4"/>
          <p:cNvSpPr txBox="1">
            <a:spLocks noChangeArrowheads="1"/>
          </p:cNvSpPr>
          <p:nvPr/>
        </p:nvSpPr>
        <p:spPr bwMode="auto">
          <a:xfrm>
            <a:off x="628650" y="1147692"/>
            <a:ext cx="4434840" cy="36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6" tIns="41148" rIns="82296" bIns="41148">
            <a:spAutoFit/>
          </a:bodyPr>
          <a:lstStyle/>
          <a:p>
            <a:r>
              <a:rPr lang="pl-PL" b="1" dirty="0">
                <a:solidFill>
                  <a:srgbClr val="000000"/>
                </a:solidFill>
                <a:latin typeface="Arial - 20"/>
              </a:rPr>
              <a:t>Seznam použité literatury a pramenů:</a:t>
            </a:r>
            <a:endParaRPr lang="cs-CZ" b="1" dirty="0">
              <a:solidFill>
                <a:srgbClr val="000000"/>
              </a:solidFill>
              <a:latin typeface="Arial - 20"/>
            </a:endParaRPr>
          </a:p>
        </p:txBody>
      </p:sp>
      <p:sp>
        <p:nvSpPr>
          <p:cNvPr id="3078" name="TextovéPole 5"/>
          <p:cNvSpPr txBox="1">
            <a:spLocks noChangeArrowheads="1"/>
          </p:cNvSpPr>
          <p:nvPr/>
        </p:nvSpPr>
        <p:spPr bwMode="auto">
          <a:xfrm>
            <a:off x="628650" y="1927226"/>
            <a:ext cx="7687766" cy="106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296" tIns="41148" rIns="82296" bIns="41148">
            <a:spAutoFit/>
          </a:bodyPr>
          <a:lstStyle/>
          <a:p>
            <a:r>
              <a:rPr lang="cs-CZ" sz="1600" dirty="0" smtClean="0">
                <a:solidFill>
                  <a:srgbClr val="000000"/>
                </a:solidFill>
                <a:latin typeface="Arial - 16"/>
              </a:rPr>
              <a:t>Všechny použité obrázky v této prezentaci byly získány:</a:t>
            </a:r>
          </a:p>
          <a:p>
            <a:pPr marL="228600" indent="-228600">
              <a:buFontTx/>
              <a:buAutoNum type="arabicPeriod"/>
            </a:pPr>
            <a:r>
              <a:rPr lang="cs-CZ" sz="1600" dirty="0" smtClean="0">
                <a:solidFill>
                  <a:srgbClr val="000000"/>
                </a:solidFill>
                <a:latin typeface="Arial - 16"/>
              </a:rPr>
              <a:t>na </a:t>
            </a:r>
            <a:r>
              <a:rPr lang="cs-CZ" sz="1600" dirty="0" smtClean="0">
                <a:solidFill>
                  <a:srgbClr val="000000"/>
                </a:solidFill>
                <a:latin typeface="Arial - 12"/>
                <a:hlinkClick r:id="rId2"/>
              </a:rPr>
              <a:t>http://office.microsoft.com</a:t>
            </a:r>
            <a:r>
              <a:rPr lang="cs-CZ" sz="1600" dirty="0" smtClean="0">
                <a:solidFill>
                  <a:srgbClr val="000000"/>
                </a:solidFill>
                <a:latin typeface="Arial - 12"/>
              </a:rPr>
              <a:t>/cs-cz/images</a:t>
            </a:r>
            <a:endParaRPr lang="cs-CZ" sz="1600" dirty="0">
              <a:solidFill>
                <a:srgbClr val="000000"/>
              </a:solidFill>
              <a:latin typeface="Arial - 16"/>
            </a:endParaRPr>
          </a:p>
          <a:p>
            <a:pPr marL="228600" indent="-228600">
              <a:buFontTx/>
              <a:buAutoNum type="arabicPeriod"/>
            </a:pPr>
            <a:endParaRPr lang="cs-CZ" sz="1600" dirty="0" smtClean="0">
              <a:solidFill>
                <a:srgbClr val="000000"/>
              </a:solidFill>
              <a:latin typeface="Arial - 16"/>
            </a:endParaRPr>
          </a:p>
          <a:p>
            <a:pPr marL="228600" indent="-228600">
              <a:buFontTx/>
              <a:buAutoNum type="arabicPeriod"/>
            </a:pPr>
            <a:endParaRPr lang="cs-CZ" sz="1600" dirty="0">
              <a:solidFill>
                <a:srgbClr val="000000"/>
              </a:solidFill>
              <a:latin typeface="Arial - 16"/>
            </a:endParaRPr>
          </a:p>
        </p:txBody>
      </p:sp>
    </p:spTree>
    <p:extLst>
      <p:ext uri="{BB962C8B-B14F-4D97-AF65-F5344CB8AC3E}">
        <p14:creationId xmlns:p14="http://schemas.microsoft.com/office/powerpoint/2010/main" val="2217762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11560" y="2780929"/>
            <a:ext cx="83529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Metodický list</a:t>
            </a:r>
            <a:endParaRPr lang="cs-CZ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Název materiálu:	</a:t>
            </a:r>
            <a:r>
              <a:rPr lang="cs-CZ" sz="12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Školní potřeby</a:t>
            </a:r>
            <a:endParaRPr lang="cs-CZ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Autor materiálu:	</a:t>
            </a:r>
            <a:r>
              <a:rPr lang="cs-CZ" sz="1200" b="1" dirty="0" err="1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Mgr.Hana</a:t>
            </a:r>
            <a:r>
              <a:rPr lang="cs-CZ" sz="12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sz="1200" b="1" dirty="0" err="1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Harnychová</a:t>
            </a:r>
            <a:endParaRPr lang="cs-CZ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Zařazení materiálu:</a:t>
            </a:r>
            <a:endParaRPr lang="cs-CZ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Šablona:	Inovace a zkvalitnění výuky prostřednictvím ICT (III/2)		</a:t>
            </a:r>
            <a:endParaRPr lang="cs-CZ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Sada: </a:t>
            </a:r>
            <a:r>
              <a:rPr lang="cs-CZ" sz="12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32-10</a:t>
            </a:r>
            <a:r>
              <a:rPr lang="cs-CZ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cs-CZ" sz="1200" dirty="0" bmk="Text11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cs-CZ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Číslo DUM</a:t>
            </a:r>
            <a:r>
              <a:rPr lang="cs-CZ" sz="120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lang="cs-CZ" sz="120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32-10-08</a:t>
            </a:r>
            <a:r>
              <a:rPr lang="cs-CZ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cs-CZ" sz="1200" dirty="0" bmk="Text12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cs-CZ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Předmět:	</a:t>
            </a:r>
            <a:r>
              <a:rPr lang="cs-CZ" sz="12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německý jazyk</a:t>
            </a:r>
            <a:r>
              <a:rPr lang="cs-CZ" sz="1200" dirty="0" bmk="Text3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endParaRPr lang="cs-CZ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Ověření materiálu ve výuce:</a:t>
            </a:r>
            <a:endParaRPr lang="cs-CZ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Datum ověření</a:t>
            </a:r>
            <a:r>
              <a:rPr lang="cs-CZ" sz="12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26.2.2013</a:t>
            </a:r>
            <a:r>
              <a:rPr lang="cs-CZ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cs-CZ" sz="1200" dirty="0" bmk="Text4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cs-CZ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Třída</a:t>
            </a:r>
            <a:r>
              <a:rPr lang="cs-CZ" sz="12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7.ročník</a:t>
            </a:r>
            <a:r>
              <a:rPr lang="cs-CZ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cs-CZ" sz="1200" dirty="0" bmk="Text5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cs-CZ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Ověřující učitel</a:t>
            </a:r>
            <a:r>
              <a:rPr lang="cs-CZ" sz="12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Hana </a:t>
            </a:r>
            <a:r>
              <a:rPr lang="cs-CZ" sz="1200" dirty="0" err="1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Harnychová</a:t>
            </a:r>
            <a:r>
              <a:rPr lang="cs-CZ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cs-CZ" sz="1200" dirty="0" bmk="Text6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endParaRPr lang="cs-CZ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Anotace </a:t>
            </a:r>
            <a:r>
              <a:rPr lang="cs-CZ" sz="12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materiálu:</a:t>
            </a:r>
            <a:endParaRPr lang="cs-CZ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dirty="0" bmk="Text7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</a:t>
            </a:r>
            <a:r>
              <a:rPr lang="cs-CZ" sz="1200" dirty="0" smtClean="0" bmk="Text7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Školní potřeby-procvičení  slovní zásoby. Roztřídění podstatných jmen podle členů. </a:t>
            </a:r>
            <a:r>
              <a:rPr lang="cs-CZ" sz="1200" dirty="0" bmk="Text7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lang="cs-CZ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dirty="0" bmk="Text8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endParaRPr lang="cs-CZ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Seznam literatury a pramenů:</a:t>
            </a:r>
            <a:endParaRPr lang="cs-CZ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dirty="0" bmk="Text9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</a:t>
            </a:r>
            <a:endParaRPr lang="cs-CZ" sz="1200" dirty="0" smtClean="0" bmk="Text9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endParaRPr lang="cs-CZ" sz="1200" dirty="0" bmk="Text9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dirty="0" bmk="Text9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</a:t>
            </a:r>
            <a:endParaRPr lang="cs-CZ" sz="1200" dirty="0" smtClean="0" bmk="Text9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Poznámka</a:t>
            </a:r>
            <a:r>
              <a:rPr lang="cs-CZ" sz="12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lang="cs-CZ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obrázek 3" descr="Popis: Logolink OPVK - oříznut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067" y="152400"/>
            <a:ext cx="7176666" cy="1418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/>
          <p:cNvSpPr>
            <a:spLocks noChangeShapeType="1"/>
          </p:cNvSpPr>
          <p:nvPr/>
        </p:nvSpPr>
        <p:spPr bwMode="auto">
          <a:xfrm>
            <a:off x="755576" y="2240035"/>
            <a:ext cx="5889626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55576" y="177281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630238" algn="r"/>
                <a:tab pos="6057900" algn="r"/>
              </a:tabLst>
            </a:pPr>
            <a:r>
              <a:rPr lang="cs-CZ" sz="12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cs-CZ" sz="12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cs-CZ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r"/>
                <a:tab pos="6057900" algn="r"/>
              </a:tabLst>
            </a:pPr>
            <a:r>
              <a:rPr lang="cs-CZ" sz="12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Projekt:	ZŠ Červená Voda – moderní škola, registrační číslo projektu CZ.1.07/1.4.00/21.2543</a:t>
            </a:r>
            <a:endParaRPr lang="cs-CZ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r"/>
                <a:tab pos="6057900" algn="r"/>
              </a:tabLst>
            </a:pPr>
            <a:endParaRPr lang="cs-CZ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55576" y="204351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630238" algn="r"/>
                <a:tab pos="6057900" algn="r"/>
              </a:tabLst>
            </a:pPr>
            <a:r>
              <a:rPr lang="cs-CZ" sz="12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Příjemce:	Základní škola a mateřská škola Červená Voda, Červená Voda 341, 561 61</a:t>
            </a:r>
            <a:endParaRPr lang="cs-CZ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5"/>
          <p:cNvSpPr txBox="1">
            <a:spLocks noChangeArrowheads="1"/>
          </p:cNvSpPr>
          <p:nvPr/>
        </p:nvSpPr>
        <p:spPr bwMode="auto">
          <a:xfrm>
            <a:off x="628650" y="5373216"/>
            <a:ext cx="7687766" cy="28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296" tIns="41148" rIns="82296" bIns="41148">
            <a:spAutoFit/>
          </a:bodyPr>
          <a:lstStyle/>
          <a:p>
            <a:pPr marL="228600" indent="-228600">
              <a:buFontTx/>
              <a:buAutoNum type="arabicPeriod"/>
            </a:pPr>
            <a:r>
              <a:rPr lang="cs-CZ" sz="1300" dirty="0" smtClean="0">
                <a:solidFill>
                  <a:srgbClr val="000000"/>
                </a:solidFill>
                <a:latin typeface="Arial - 16"/>
              </a:rPr>
              <a:t>http://office.microsoft.com/cs-cz/images</a:t>
            </a:r>
            <a:endParaRPr lang="cs-CZ" sz="1300" dirty="0">
              <a:solidFill>
                <a:srgbClr val="000000"/>
              </a:solidFill>
              <a:latin typeface="Arial - 16"/>
            </a:endParaRPr>
          </a:p>
        </p:txBody>
      </p:sp>
    </p:spTree>
    <p:extLst>
      <p:ext uri="{BB962C8B-B14F-4D97-AF65-F5344CB8AC3E}">
        <p14:creationId xmlns:p14="http://schemas.microsoft.com/office/powerpoint/2010/main" val="3857716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 Schulsachen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65104"/>
          </a:xfrm>
        </p:spPr>
        <p:txBody>
          <a:bodyPr>
            <a:normAutofit/>
          </a:bodyPr>
          <a:lstStyle/>
          <a:p>
            <a:r>
              <a:rPr lang="de-D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Der</a:t>
            </a:r>
            <a:r>
              <a:rPr lang="de-DE" dirty="0" smtClean="0"/>
              <a:t>                       </a:t>
            </a:r>
            <a:r>
              <a:rPr lang="de-DE" dirty="0" smtClean="0">
                <a:solidFill>
                  <a:srgbClr val="FF0000"/>
                </a:solidFill>
              </a:rPr>
              <a:t>Die </a:t>
            </a:r>
            <a:r>
              <a:rPr lang="de-DE" dirty="0" smtClean="0"/>
              <a:t>                              </a:t>
            </a:r>
            <a:r>
              <a:rPr lang="de-DE" dirty="0" smtClean="0">
                <a:solidFill>
                  <a:schemeClr val="accent3">
                    <a:lumMod val="75000"/>
                  </a:schemeClr>
                </a:solidFill>
              </a:rPr>
              <a:t>Das</a:t>
            </a:r>
          </a:p>
          <a:p>
            <a:r>
              <a:rPr lang="de-DE" dirty="0" smtClean="0"/>
              <a:t>Block                    Tafel   		           Heft</a:t>
            </a:r>
          </a:p>
          <a:p>
            <a:r>
              <a:rPr lang="de-DE" dirty="0" smtClean="0"/>
              <a:t>Stuhl                     Tasche     		 Lineal </a:t>
            </a:r>
          </a:p>
          <a:p>
            <a:r>
              <a:rPr lang="de-DE" dirty="0" smtClean="0"/>
              <a:t>Tisch                     Schere                         Bild </a:t>
            </a:r>
          </a:p>
          <a:p>
            <a:r>
              <a:rPr lang="de-DE" dirty="0" smtClean="0"/>
              <a:t>Rucksack              Kassette                      Buch</a:t>
            </a:r>
          </a:p>
          <a:p>
            <a:r>
              <a:rPr lang="de-DE" dirty="0" smtClean="0"/>
              <a:t>Pinsel                    Tür                               Fenster          </a:t>
            </a:r>
          </a:p>
          <a:p>
            <a:r>
              <a:rPr lang="de-DE" dirty="0" smtClean="0"/>
              <a:t>Radiergummi       Federtasche              Mäppchen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004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292080" y="692696"/>
            <a:ext cx="3595936" cy="1283417"/>
          </a:xfrm>
        </p:spPr>
        <p:txBody>
          <a:bodyPr>
            <a:normAutofit/>
          </a:bodyPr>
          <a:lstStyle/>
          <a:p>
            <a:r>
              <a:rPr lang="de-DE" sz="3600" dirty="0" smtClean="0"/>
              <a:t>r Bleistift</a:t>
            </a:r>
            <a:endParaRPr lang="de-DE" sz="3600" dirty="0"/>
          </a:p>
        </p:txBody>
      </p:sp>
      <p:sp>
        <p:nvSpPr>
          <p:cNvPr id="5" name="TextovéPole 4"/>
          <p:cNvSpPr txBox="1"/>
          <p:nvPr/>
        </p:nvSpPr>
        <p:spPr>
          <a:xfrm rot="10800000" flipV="1">
            <a:off x="3779912" y="5567794"/>
            <a:ext cx="4756956" cy="64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chemeClr val="accent3">
                    <a:lumMod val="50000"/>
                  </a:schemeClr>
                </a:solidFill>
              </a:rPr>
              <a:t>s Lineal</a:t>
            </a:r>
            <a:endParaRPr lang="de-DE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70328" y="5301208"/>
            <a:ext cx="3595936" cy="498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 smtClean="0">
                <a:solidFill>
                  <a:srgbClr val="C00000"/>
                </a:solidFill>
              </a:rPr>
              <a:t>e </a:t>
            </a:r>
            <a:r>
              <a:rPr lang="cs-CZ" sz="3600" dirty="0" err="1" smtClean="0">
                <a:solidFill>
                  <a:srgbClr val="C00000"/>
                </a:solidFill>
              </a:rPr>
              <a:t>Tafel</a:t>
            </a:r>
            <a:endParaRPr lang="de-DE" sz="3600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96" y="648282"/>
            <a:ext cx="3657600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813" y="1924267"/>
            <a:ext cx="3744416" cy="330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12" y="3717032"/>
            <a:ext cx="3657600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469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s Buch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373216"/>
            <a:ext cx="4496544" cy="93610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2"/>
                </a:solidFill>
              </a:rPr>
              <a:t>r </a:t>
            </a:r>
            <a:r>
              <a:rPr lang="cs-CZ" dirty="0" err="1" smtClean="0">
                <a:solidFill>
                  <a:schemeClr val="tx2"/>
                </a:solidFill>
              </a:rPr>
              <a:t>Schüler</a:t>
            </a: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2054" name="Picture 6" descr="červené,chlapci,Fotolia,hromady,knihy,kreativní,krosny,mladé,mládí,muži,poznámkové bloky,školy,studenti,studie,studující,tužky,vzdělání,zpět do ško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874011"/>
            <a:ext cx="3095626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červené,chlapci,Fotolia,hromady,knihy,kreativní,krosny,mladé,mládí,muži,poznámkové bloky,školy,studenti,studie,studující,tužky,vzdělání,zpět do ško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816572"/>
            <a:ext cx="3095626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1484785"/>
            <a:ext cx="4482591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562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98670"/>
            <a:ext cx="8229600" cy="4525963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e </a:t>
            </a:r>
            <a:r>
              <a:rPr lang="cs-CZ" sz="3600" dirty="0" err="1" smtClean="0">
                <a:solidFill>
                  <a:srgbClr val="FF0000"/>
                </a:solidFill>
              </a:rPr>
              <a:t>Schule</a:t>
            </a:r>
            <a:endParaRPr lang="cs-CZ" sz="3600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828" y="1484784"/>
            <a:ext cx="3600400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5301208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r </a:t>
            </a:r>
            <a:r>
              <a:rPr lang="cs-CZ" dirty="0" err="1" smtClean="0">
                <a:solidFill>
                  <a:schemeClr val="tx2"/>
                </a:solidFill>
              </a:rPr>
              <a:t>Klassenraum</a:t>
            </a:r>
            <a:r>
              <a:rPr lang="cs-CZ" dirty="0" smtClean="0">
                <a:solidFill>
                  <a:schemeClr val="tx2"/>
                </a:solidFill>
              </a:rPr>
              <a:t>           </a:t>
            </a: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72" y="2468893"/>
            <a:ext cx="3924436" cy="2616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40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IN DER SCHULE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2060"/>
                </a:solidFill>
              </a:rPr>
              <a:t>Deutsch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9552" y="2174875"/>
            <a:ext cx="1882552" cy="534045"/>
          </a:xfrm>
        </p:spPr>
        <p:txBody>
          <a:bodyPr/>
          <a:lstStyle/>
          <a:p>
            <a:r>
              <a:rPr lang="cs-CZ" dirty="0" smtClean="0"/>
              <a:t>e </a:t>
            </a:r>
            <a:r>
              <a:rPr lang="cs-CZ" dirty="0" err="1" smtClean="0"/>
              <a:t>Schule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Tschechisch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škola</a:t>
            </a:r>
          </a:p>
          <a:p>
            <a:r>
              <a:rPr lang="cs-CZ" dirty="0" smtClean="0"/>
              <a:t>žák</a:t>
            </a:r>
          </a:p>
          <a:p>
            <a:r>
              <a:rPr lang="cs-CZ" dirty="0" smtClean="0"/>
              <a:t>žákyně</a:t>
            </a:r>
          </a:p>
          <a:p>
            <a:r>
              <a:rPr lang="cs-CZ" dirty="0" smtClean="0"/>
              <a:t>školní třída </a:t>
            </a:r>
          </a:p>
          <a:p>
            <a:r>
              <a:rPr lang="cs-CZ" dirty="0" smtClean="0"/>
              <a:t>školní třída </a:t>
            </a:r>
            <a:r>
              <a:rPr lang="cs-CZ" smtClean="0"/>
              <a:t>(žáci)</a:t>
            </a:r>
            <a:endParaRPr lang="cs-CZ" dirty="0" smtClean="0"/>
          </a:p>
          <a:p>
            <a:r>
              <a:rPr lang="cs-CZ" dirty="0" smtClean="0"/>
              <a:t>psát</a:t>
            </a:r>
          </a:p>
          <a:p>
            <a:r>
              <a:rPr lang="cs-CZ" dirty="0" smtClean="0"/>
              <a:t>poslouchat</a:t>
            </a:r>
          </a:p>
          <a:p>
            <a:r>
              <a:rPr lang="cs-CZ" dirty="0" smtClean="0"/>
              <a:t>lepit</a:t>
            </a:r>
          </a:p>
          <a:p>
            <a:endParaRPr lang="cs-CZ" dirty="0"/>
          </a:p>
        </p:txBody>
      </p:sp>
      <p:sp>
        <p:nvSpPr>
          <p:cNvPr id="7" name="Zástupný symbol pro obsah 3"/>
          <p:cNvSpPr txBox="1">
            <a:spLocks/>
          </p:cNvSpPr>
          <p:nvPr/>
        </p:nvSpPr>
        <p:spPr>
          <a:xfrm>
            <a:off x="539552" y="2636912"/>
            <a:ext cx="237626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r </a:t>
            </a:r>
            <a:r>
              <a:rPr lang="cs-CZ" dirty="0" err="1" smtClean="0"/>
              <a:t>Schüler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8" name="Zástupný symbol pro obsah 3"/>
          <p:cNvSpPr txBox="1">
            <a:spLocks/>
          </p:cNvSpPr>
          <p:nvPr/>
        </p:nvSpPr>
        <p:spPr>
          <a:xfrm>
            <a:off x="539552" y="3068960"/>
            <a:ext cx="269979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e </a:t>
            </a:r>
            <a:r>
              <a:rPr lang="cs-CZ" dirty="0" err="1" smtClean="0"/>
              <a:t>Schülerin</a:t>
            </a:r>
            <a:endParaRPr lang="cs-CZ" dirty="0" smtClean="0"/>
          </a:p>
        </p:txBody>
      </p:sp>
      <p:sp>
        <p:nvSpPr>
          <p:cNvPr id="9" name="Zástupný symbol pro obsah 3"/>
          <p:cNvSpPr txBox="1">
            <a:spLocks/>
          </p:cNvSpPr>
          <p:nvPr/>
        </p:nvSpPr>
        <p:spPr>
          <a:xfrm>
            <a:off x="539552" y="3879050"/>
            <a:ext cx="2160240" cy="558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e </a:t>
            </a:r>
            <a:r>
              <a:rPr lang="cs-CZ" dirty="0" err="1" smtClean="0"/>
              <a:t>Klasse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10" name="Zástupný symbol pro obsah 3"/>
          <p:cNvSpPr txBox="1">
            <a:spLocks/>
          </p:cNvSpPr>
          <p:nvPr/>
        </p:nvSpPr>
        <p:spPr>
          <a:xfrm>
            <a:off x="539552" y="3501008"/>
            <a:ext cx="2632670" cy="432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r </a:t>
            </a:r>
            <a:r>
              <a:rPr lang="cs-CZ" dirty="0" err="1" smtClean="0"/>
              <a:t>Klassenraum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11" name="Zástupný symbol pro obsah 3"/>
          <p:cNvSpPr txBox="1">
            <a:spLocks/>
          </p:cNvSpPr>
          <p:nvPr/>
        </p:nvSpPr>
        <p:spPr>
          <a:xfrm>
            <a:off x="539552" y="4365104"/>
            <a:ext cx="2448272" cy="4101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 smtClean="0"/>
              <a:t>schreiben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12" name="Zástupný symbol pro obsah 3"/>
          <p:cNvSpPr txBox="1">
            <a:spLocks/>
          </p:cNvSpPr>
          <p:nvPr/>
        </p:nvSpPr>
        <p:spPr>
          <a:xfrm>
            <a:off x="539552" y="4743146"/>
            <a:ext cx="2020094" cy="558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 smtClean="0"/>
              <a:t>hören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529208" y="5163207"/>
            <a:ext cx="2026568" cy="858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 smtClean="0"/>
              <a:t>kleben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67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 smtClean="0"/>
              <a:t>Křížovka </a:t>
            </a:r>
            <a:r>
              <a:rPr lang="cs-CZ" sz="4000" dirty="0" smtClean="0"/>
              <a:t>(</a:t>
            </a:r>
            <a:r>
              <a:rPr lang="cs-CZ" sz="4000" dirty="0" err="1" smtClean="0"/>
              <a:t>Kreuzworträtsel</a:t>
            </a:r>
            <a:r>
              <a:rPr lang="cs-CZ" sz="4000" dirty="0" smtClean="0"/>
              <a:t>)</a:t>
            </a:r>
            <a:endParaRPr lang="cs-CZ" sz="40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398554"/>
              </p:ext>
            </p:extLst>
          </p:nvPr>
        </p:nvGraphicFramePr>
        <p:xfrm>
          <a:off x="971596" y="1628797"/>
          <a:ext cx="7709602" cy="4070601"/>
        </p:xfrm>
        <a:graphic>
          <a:graphicData uri="http://schemas.openxmlformats.org/drawingml/2006/table">
            <a:tbl>
              <a:tblPr/>
              <a:tblGrid>
                <a:gridCol w="1003155"/>
                <a:gridCol w="609677"/>
                <a:gridCol w="609677"/>
                <a:gridCol w="609677"/>
                <a:gridCol w="609677"/>
                <a:gridCol w="609677"/>
                <a:gridCol w="609677"/>
                <a:gridCol w="609677"/>
                <a:gridCol w="609677"/>
                <a:gridCol w="609677"/>
                <a:gridCol w="609677"/>
                <a:gridCol w="609677"/>
              </a:tblGrid>
              <a:tr h="45228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ořezávátko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28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nůžky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228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kniha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228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228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228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pravítko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228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penál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228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sešit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228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štětec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2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998641"/>
              </p:ext>
            </p:extLst>
          </p:nvPr>
        </p:nvGraphicFramePr>
        <p:xfrm>
          <a:off x="899592" y="1700808"/>
          <a:ext cx="7920882" cy="4488673"/>
        </p:xfrm>
        <a:graphic>
          <a:graphicData uri="http://schemas.openxmlformats.org/drawingml/2006/table">
            <a:tbl>
              <a:tblPr/>
              <a:tblGrid>
                <a:gridCol w="1030647"/>
                <a:gridCol w="626385"/>
                <a:gridCol w="626385"/>
                <a:gridCol w="626385"/>
                <a:gridCol w="626385"/>
                <a:gridCol w="626385"/>
                <a:gridCol w="626385"/>
                <a:gridCol w="626385"/>
                <a:gridCol w="626385"/>
                <a:gridCol w="626385"/>
                <a:gridCol w="626385"/>
                <a:gridCol w="626385"/>
              </a:tblGrid>
              <a:tr h="51103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ořezávátko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1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nůžky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51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kniha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51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51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51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pravítko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51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penál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51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sešit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51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štětec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z="4000" dirty="0" err="1" smtClean="0"/>
              <a:t>Kreuzworträtsel</a:t>
            </a:r>
            <a:r>
              <a:rPr lang="cs-CZ" sz="4000" dirty="0" smtClean="0"/>
              <a:t> - </a:t>
            </a:r>
            <a:r>
              <a:rPr lang="cs-CZ" sz="4000" dirty="0" err="1" smtClean="0"/>
              <a:t>Lösung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27017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278</Words>
  <Application>Microsoft Office PowerPoint</Application>
  <PresentationFormat>Předvádění na obrazovce (4:3)</PresentationFormat>
  <Paragraphs>203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e Schulsachen</vt:lpstr>
      <vt:lpstr>r Bleistift</vt:lpstr>
      <vt:lpstr>s Buch</vt:lpstr>
      <vt:lpstr>r Klassenraum           </vt:lpstr>
      <vt:lpstr>IN DER SCHULE</vt:lpstr>
      <vt:lpstr>Křížovka (Kreuzworträtsel)</vt:lpstr>
      <vt:lpstr>Kreuzworträtsel - Lösung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Harnychová</dc:creator>
  <cp:lastModifiedBy>Hana Harnychová</cp:lastModifiedBy>
  <cp:revision>22</cp:revision>
  <dcterms:created xsi:type="dcterms:W3CDTF">2012-07-31T16:25:05Z</dcterms:created>
  <dcterms:modified xsi:type="dcterms:W3CDTF">2013-05-20T18:24:19Z</dcterms:modified>
</cp:coreProperties>
</file>