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D36D4-AB4E-4704-8B5B-5BA040B068B2}" type="datetimeFigureOut">
              <a:rPr lang="cs-CZ" smtClean="0"/>
              <a:pPr/>
              <a:t>30.03.2020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AF1EB-29DA-4E0A-937F-AE1756E5DD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D36D4-AB4E-4704-8B5B-5BA040B068B2}" type="datetimeFigureOut">
              <a:rPr lang="cs-CZ" smtClean="0"/>
              <a:pPr/>
              <a:t>30.03.2020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AF1EB-29DA-4E0A-937F-AE1756E5DD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D36D4-AB4E-4704-8B5B-5BA040B068B2}" type="datetimeFigureOut">
              <a:rPr lang="cs-CZ" smtClean="0"/>
              <a:pPr/>
              <a:t>30.03.2020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AF1EB-29DA-4E0A-937F-AE1756E5DD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D36D4-AB4E-4704-8B5B-5BA040B068B2}" type="datetimeFigureOut">
              <a:rPr lang="cs-CZ" smtClean="0"/>
              <a:pPr/>
              <a:t>30.03.2020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AF1EB-29DA-4E0A-937F-AE1756E5DD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D36D4-AB4E-4704-8B5B-5BA040B068B2}" type="datetimeFigureOut">
              <a:rPr lang="cs-CZ" smtClean="0"/>
              <a:pPr/>
              <a:t>30.03.2020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AF1EB-29DA-4E0A-937F-AE1756E5DD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D36D4-AB4E-4704-8B5B-5BA040B068B2}" type="datetimeFigureOut">
              <a:rPr lang="cs-CZ" smtClean="0"/>
              <a:pPr/>
              <a:t>30.03.2020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AF1EB-29DA-4E0A-937F-AE1756E5DD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D36D4-AB4E-4704-8B5B-5BA040B068B2}" type="datetimeFigureOut">
              <a:rPr lang="cs-CZ" smtClean="0"/>
              <a:pPr/>
              <a:t>30.03.2020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AF1EB-29DA-4E0A-937F-AE1756E5DD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D36D4-AB4E-4704-8B5B-5BA040B068B2}" type="datetimeFigureOut">
              <a:rPr lang="cs-CZ" smtClean="0"/>
              <a:pPr/>
              <a:t>30.03.2020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AF1EB-29DA-4E0A-937F-AE1756E5DD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D36D4-AB4E-4704-8B5B-5BA040B068B2}" type="datetimeFigureOut">
              <a:rPr lang="cs-CZ" smtClean="0"/>
              <a:pPr/>
              <a:t>30.03.2020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AF1EB-29DA-4E0A-937F-AE1756E5DD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D36D4-AB4E-4704-8B5B-5BA040B068B2}" type="datetimeFigureOut">
              <a:rPr lang="cs-CZ" smtClean="0"/>
              <a:pPr/>
              <a:t>30.03.2020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AF1EB-29DA-4E0A-937F-AE1756E5DD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D36D4-AB4E-4704-8B5B-5BA040B068B2}" type="datetimeFigureOut">
              <a:rPr lang="cs-CZ" smtClean="0"/>
              <a:pPr/>
              <a:t>30.03.2020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AF1EB-29DA-4E0A-937F-AE1756E5DD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D36D4-AB4E-4704-8B5B-5BA040B068B2}" type="datetimeFigureOut">
              <a:rPr lang="cs-CZ" smtClean="0"/>
              <a:pPr/>
              <a:t>30.03.2020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AF1EB-29DA-4E0A-937F-AE1756E5DD3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1720280" y="220960"/>
            <a:ext cx="6502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dirty="0">
                <a:solidFill>
                  <a:srgbClr val="000000"/>
                </a:solidFill>
                <a:latin typeface="Times New Roman - 16"/>
              </a:rPr>
              <a:t>Projekt: ZŠ Červená Voda – moderní škola, registrační číslo projektu CZ.1.07/1.4.00/21.2543</a:t>
            </a: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678880" y="513060"/>
            <a:ext cx="8585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dirty="0">
                <a:solidFill>
                  <a:srgbClr val="000000"/>
                </a:solidFill>
                <a:latin typeface="Times New Roman - 16"/>
              </a:rPr>
              <a:t>Příjemce: Základní škola a mateřská škola Červená Voda, Červená Voda 341, 561 61</a:t>
            </a:r>
          </a:p>
        </p:txBody>
      </p:sp>
      <p:pic>
        <p:nvPicPr>
          <p:cNvPr id="6" name="Obrázek 5" descr="Logolink OPVK - oříznutý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5157192"/>
            <a:ext cx="6969125" cy="1343025"/>
          </a:xfrm>
          <a:prstGeom prst="rect">
            <a:avLst/>
          </a:prstGeom>
          <a:solidFill>
            <a:srgbClr val="000000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611560" y="4581128"/>
            <a:ext cx="84074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000" b="1" dirty="0">
                <a:solidFill>
                  <a:srgbClr val="000000"/>
                </a:solidFill>
                <a:latin typeface="Times New Roman - 14"/>
              </a:rPr>
              <a:t>Tento výukový materiál vznikl v rámci Operačního programu Vzdělání pro konkurenceschopnost.</a:t>
            </a: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251520" y="4221088"/>
            <a:ext cx="871296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1000" b="1" dirty="0">
                <a:solidFill>
                  <a:srgbClr val="FF0000"/>
                </a:solidFill>
                <a:latin typeface="Times New Roman - 14"/>
              </a:rPr>
              <a:t>Materiál je určen k bezplatnému používání pro potřeby výuky a vzdělávání na všech typech škol a školských zařízení.</a:t>
            </a:r>
          </a:p>
          <a:p>
            <a:pPr algn="ctr"/>
            <a:r>
              <a:rPr lang="cs-CZ" sz="1000" b="1" dirty="0">
                <a:solidFill>
                  <a:srgbClr val="FF0000"/>
                </a:solidFill>
                <a:latin typeface="Times New Roman - 14"/>
              </a:rPr>
              <a:t>Jakékoliv další používání podléhá autorskému zákonu.</a:t>
            </a:r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247080" y="1325860"/>
            <a:ext cx="1905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b="1">
                <a:solidFill>
                  <a:srgbClr val="000000"/>
                </a:solidFill>
                <a:latin typeface="Arial - 16"/>
              </a:rPr>
              <a:t>Autor materiálu:</a:t>
            </a:r>
          </a:p>
        </p:txBody>
      </p:sp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259780" y="1033760"/>
            <a:ext cx="2159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b="1">
                <a:solidFill>
                  <a:srgbClr val="000000"/>
                </a:solidFill>
                <a:latin typeface="Arial - 16"/>
              </a:rPr>
              <a:t>Název materiálu:	</a:t>
            </a: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247080" y="2443460"/>
            <a:ext cx="863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>
                <a:solidFill>
                  <a:srgbClr val="000000"/>
                </a:solidFill>
                <a:latin typeface="Arial - 16"/>
              </a:rPr>
              <a:t>Sada:</a:t>
            </a:r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6495480" y="2151360"/>
            <a:ext cx="1168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>
                <a:solidFill>
                  <a:srgbClr val="000000"/>
                </a:solidFill>
                <a:latin typeface="Arial - 16"/>
              </a:rPr>
              <a:t>Předmět:</a:t>
            </a:r>
          </a:p>
        </p:txBody>
      </p:sp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247080" y="1859260"/>
            <a:ext cx="2209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b="1">
                <a:solidFill>
                  <a:srgbClr val="000000"/>
                </a:solidFill>
                <a:latin typeface="Arial - 16"/>
              </a:rPr>
              <a:t>Zařazení materiálu:</a:t>
            </a:r>
          </a:p>
        </p:txBody>
      </p:sp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247080" y="2151360"/>
            <a:ext cx="1143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>
                <a:solidFill>
                  <a:srgbClr val="000000"/>
                </a:solidFill>
                <a:latin typeface="Arial - 16"/>
              </a:rPr>
              <a:t>Šablona:</a:t>
            </a:r>
          </a:p>
        </p:txBody>
      </p:sp>
      <p:sp>
        <p:nvSpPr>
          <p:cNvPr id="15" name="TextovéPole 14"/>
          <p:cNvSpPr txBox="1">
            <a:spLocks noChangeArrowheads="1"/>
          </p:cNvSpPr>
          <p:nvPr/>
        </p:nvSpPr>
        <p:spPr bwMode="auto">
          <a:xfrm>
            <a:off x="6495480" y="2456160"/>
            <a:ext cx="1371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>
                <a:solidFill>
                  <a:srgbClr val="000000"/>
                </a:solidFill>
                <a:latin typeface="Arial - 16"/>
              </a:rPr>
              <a:t>Číslo DUM:</a:t>
            </a:r>
          </a:p>
        </p:txBody>
      </p:sp>
      <p:sp>
        <p:nvSpPr>
          <p:cNvPr id="16" name="TextovéPole 15"/>
          <p:cNvSpPr txBox="1">
            <a:spLocks noChangeArrowheads="1"/>
          </p:cNvSpPr>
          <p:nvPr/>
        </p:nvSpPr>
        <p:spPr bwMode="auto">
          <a:xfrm>
            <a:off x="247080" y="2976860"/>
            <a:ext cx="3073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b="1">
                <a:solidFill>
                  <a:srgbClr val="000000"/>
                </a:solidFill>
                <a:latin typeface="Arial - 16"/>
              </a:rPr>
              <a:t>Ověření materiálu ve výuce:</a:t>
            </a:r>
          </a:p>
        </p:txBody>
      </p:sp>
      <p:sp>
        <p:nvSpPr>
          <p:cNvPr id="17" name="TextovéPole 16"/>
          <p:cNvSpPr txBox="1">
            <a:spLocks noChangeArrowheads="1"/>
          </p:cNvSpPr>
          <p:nvPr/>
        </p:nvSpPr>
        <p:spPr bwMode="auto">
          <a:xfrm>
            <a:off x="247080" y="3268960"/>
            <a:ext cx="1727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>
                <a:solidFill>
                  <a:srgbClr val="000000"/>
                </a:solidFill>
                <a:latin typeface="Arial - 16"/>
              </a:rPr>
              <a:t>Datum ověření:</a:t>
            </a:r>
          </a:p>
        </p:txBody>
      </p:sp>
      <p:sp>
        <p:nvSpPr>
          <p:cNvPr id="18" name="TextovéPole 17"/>
          <p:cNvSpPr txBox="1">
            <a:spLocks noChangeArrowheads="1"/>
          </p:cNvSpPr>
          <p:nvPr/>
        </p:nvSpPr>
        <p:spPr bwMode="auto">
          <a:xfrm>
            <a:off x="247080" y="3840460"/>
            <a:ext cx="863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>
                <a:solidFill>
                  <a:srgbClr val="000000"/>
                </a:solidFill>
                <a:latin typeface="Arial - 16"/>
              </a:rPr>
              <a:t>Třída:</a:t>
            </a:r>
          </a:p>
        </p:txBody>
      </p:sp>
      <p:sp>
        <p:nvSpPr>
          <p:cNvPr id="19" name="TextovéPole 18"/>
          <p:cNvSpPr txBox="1">
            <a:spLocks noChangeArrowheads="1"/>
          </p:cNvSpPr>
          <p:nvPr/>
        </p:nvSpPr>
        <p:spPr bwMode="auto">
          <a:xfrm>
            <a:off x="247080" y="3561060"/>
            <a:ext cx="1752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>
                <a:solidFill>
                  <a:srgbClr val="000000"/>
                </a:solidFill>
                <a:latin typeface="Arial - 16"/>
              </a:rPr>
              <a:t>Ověřující učitel:</a:t>
            </a:r>
          </a:p>
        </p:txBody>
      </p:sp>
      <p:sp>
        <p:nvSpPr>
          <p:cNvPr id="20" name="TextovéPole 19"/>
          <p:cNvSpPr txBox="1">
            <a:spLocks noChangeArrowheads="1"/>
          </p:cNvSpPr>
          <p:nvPr/>
        </p:nvSpPr>
        <p:spPr bwMode="auto">
          <a:xfrm>
            <a:off x="2291780" y="1033760"/>
            <a:ext cx="285628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1200" dirty="0">
                <a:solidFill>
                  <a:srgbClr val="000000"/>
                </a:solidFill>
                <a:latin typeface="Arial - 16"/>
              </a:rPr>
              <a:t>Oxidy  - ze vzorce vytvořit název</a:t>
            </a:r>
          </a:p>
        </p:txBody>
      </p:sp>
      <p:sp>
        <p:nvSpPr>
          <p:cNvPr id="21" name="TextovéPole 20"/>
          <p:cNvSpPr txBox="1">
            <a:spLocks noChangeArrowheads="1"/>
          </p:cNvSpPr>
          <p:nvPr/>
        </p:nvSpPr>
        <p:spPr bwMode="auto">
          <a:xfrm>
            <a:off x="2291780" y="1325860"/>
            <a:ext cx="1778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dirty="0">
                <a:solidFill>
                  <a:srgbClr val="000000"/>
                </a:solidFill>
                <a:latin typeface="Arial - 16"/>
              </a:rPr>
              <a:t>Mgr. Fojtík František</a:t>
            </a:r>
          </a:p>
        </p:txBody>
      </p:sp>
      <p:sp>
        <p:nvSpPr>
          <p:cNvPr id="22" name="TextovéPole 21"/>
          <p:cNvSpPr txBox="1">
            <a:spLocks noChangeArrowheads="1"/>
          </p:cNvSpPr>
          <p:nvPr/>
        </p:nvSpPr>
        <p:spPr bwMode="auto">
          <a:xfrm>
            <a:off x="1136080" y="2151360"/>
            <a:ext cx="5181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>
                <a:solidFill>
                  <a:srgbClr val="000000"/>
                </a:solidFill>
                <a:latin typeface="Arial - 16"/>
              </a:rPr>
              <a:t>Inovace a zkvalitnění výuky prostřednictvím ICT (III/2)</a:t>
            </a:r>
          </a:p>
        </p:txBody>
      </p:sp>
      <p:sp>
        <p:nvSpPr>
          <p:cNvPr id="23" name="TextovéPole 22"/>
          <p:cNvSpPr txBox="1">
            <a:spLocks noChangeArrowheads="1"/>
          </p:cNvSpPr>
          <p:nvPr/>
        </p:nvSpPr>
        <p:spPr bwMode="auto">
          <a:xfrm>
            <a:off x="1136080" y="2443460"/>
            <a:ext cx="939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dirty="0">
                <a:solidFill>
                  <a:srgbClr val="000000"/>
                </a:solidFill>
                <a:latin typeface="Arial - 16"/>
              </a:rPr>
              <a:t>32-17</a:t>
            </a:r>
          </a:p>
        </p:txBody>
      </p:sp>
      <p:sp>
        <p:nvSpPr>
          <p:cNvPr id="24" name="TextovéPole 23"/>
          <p:cNvSpPr txBox="1">
            <a:spLocks noChangeArrowheads="1"/>
          </p:cNvSpPr>
          <p:nvPr/>
        </p:nvSpPr>
        <p:spPr bwMode="auto">
          <a:xfrm>
            <a:off x="7524328" y="2420888"/>
            <a:ext cx="1320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dirty="0">
                <a:solidFill>
                  <a:srgbClr val="000000"/>
                </a:solidFill>
                <a:latin typeface="Arial - 16"/>
              </a:rPr>
              <a:t>32-17-06</a:t>
            </a:r>
          </a:p>
        </p:txBody>
      </p:sp>
      <p:sp>
        <p:nvSpPr>
          <p:cNvPr id="25" name="TextovéPole 24"/>
          <p:cNvSpPr txBox="1">
            <a:spLocks noChangeArrowheads="1"/>
          </p:cNvSpPr>
          <p:nvPr/>
        </p:nvSpPr>
        <p:spPr bwMode="auto">
          <a:xfrm>
            <a:off x="2291780" y="3548360"/>
            <a:ext cx="1778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dirty="0">
                <a:solidFill>
                  <a:srgbClr val="000000"/>
                </a:solidFill>
                <a:latin typeface="Arial - 16"/>
              </a:rPr>
              <a:t>Mgr. Fojtík František</a:t>
            </a:r>
          </a:p>
        </p:txBody>
      </p:sp>
      <p:sp>
        <p:nvSpPr>
          <p:cNvPr id="26" name="TextovéPole 25"/>
          <p:cNvSpPr txBox="1">
            <a:spLocks noChangeArrowheads="1"/>
          </p:cNvSpPr>
          <p:nvPr/>
        </p:nvSpPr>
        <p:spPr bwMode="auto">
          <a:xfrm>
            <a:off x="2291780" y="3840460"/>
            <a:ext cx="736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dirty="0">
                <a:solidFill>
                  <a:srgbClr val="000000"/>
                </a:solidFill>
                <a:latin typeface="Arial - 16"/>
              </a:rPr>
              <a:t>VIII.</a:t>
            </a:r>
          </a:p>
        </p:txBody>
      </p:sp>
      <p:sp>
        <p:nvSpPr>
          <p:cNvPr id="27" name="TextovéPole 26"/>
          <p:cNvSpPr txBox="1">
            <a:spLocks noChangeArrowheads="1"/>
          </p:cNvSpPr>
          <p:nvPr/>
        </p:nvSpPr>
        <p:spPr bwMode="auto">
          <a:xfrm>
            <a:off x="2267744" y="3284984"/>
            <a:ext cx="1778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dirty="0">
                <a:solidFill>
                  <a:srgbClr val="000000"/>
                </a:solidFill>
                <a:latin typeface="Arial - 16"/>
              </a:rPr>
              <a:t>8.3.2012</a:t>
            </a:r>
          </a:p>
        </p:txBody>
      </p:sp>
      <p:sp>
        <p:nvSpPr>
          <p:cNvPr id="28" name="TextovéPole 27"/>
          <p:cNvSpPr txBox="1">
            <a:spLocks noChangeArrowheads="1"/>
          </p:cNvSpPr>
          <p:nvPr/>
        </p:nvSpPr>
        <p:spPr bwMode="auto">
          <a:xfrm>
            <a:off x="7524328" y="2132856"/>
            <a:ext cx="1320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dirty="0">
                <a:solidFill>
                  <a:srgbClr val="000000"/>
                </a:solidFill>
                <a:latin typeface="Arial - 16"/>
              </a:rPr>
              <a:t>Ch, 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3" descr="Logolink OPVK - oříznutý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5302" y="212329"/>
            <a:ext cx="490344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1199198" y="860401"/>
            <a:ext cx="645837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r"/>
                <a:tab pos="6057900" algn="r"/>
              </a:tabLst>
            </a:pPr>
            <a:r>
              <a:rPr kumimoji="0" 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Projekt:	ZŠ Červená Voda – moderní škola, registrační číslo projektu CZ.1.07/1.4.00/21.2543</a:t>
            </a:r>
            <a:endParaRPr kumimoji="0" lang="cs-CZ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899593" y="1137400"/>
            <a:ext cx="770485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r"/>
                <a:tab pos="6057900" algn="r"/>
              </a:tabLst>
            </a:pPr>
            <a:r>
              <a:rPr kumimoji="0" 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Příjemce:	Základní škola a mateřská škola Červená Voda, Červená Voda 341, 561 61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71470" y="1433736"/>
            <a:ext cx="8504986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b="1" dirty="0"/>
          </a:p>
          <a:p>
            <a:r>
              <a:rPr lang="cs-CZ" b="1" dirty="0"/>
              <a:t>Metodický list</a:t>
            </a:r>
            <a:endParaRPr lang="cs-CZ" dirty="0"/>
          </a:p>
          <a:p>
            <a:endParaRPr lang="cs-CZ" sz="1400" b="1" dirty="0"/>
          </a:p>
          <a:p>
            <a:endParaRPr lang="cs-CZ" sz="1400" b="1" dirty="0"/>
          </a:p>
          <a:p>
            <a:endParaRPr lang="cs-CZ" sz="1400" b="1" dirty="0"/>
          </a:p>
          <a:p>
            <a:r>
              <a:rPr lang="cs-CZ" sz="1400" b="1" dirty="0"/>
              <a:t>Podrobný metodický popis možností použití materiálu:</a:t>
            </a:r>
          </a:p>
          <a:p>
            <a:pPr marL="342900" indent="-342900"/>
            <a:r>
              <a:rPr lang="cs-CZ" sz="1200" dirty="0">
                <a:latin typeface="Comic Sans MS" pitchFamily="66" charset="0"/>
              </a:rPr>
              <a:t>4.  vysvětlení krok za krokem (</a:t>
            </a:r>
            <a:r>
              <a:rPr lang="cs-CZ" sz="1200" dirty="0" err="1">
                <a:latin typeface="Comic Sans MS" pitchFamily="66" charset="0"/>
              </a:rPr>
              <a:t>ox</a:t>
            </a:r>
            <a:r>
              <a:rPr lang="cs-CZ" sz="1200" dirty="0">
                <a:latin typeface="Comic Sans MS" pitchFamily="66" charset="0"/>
              </a:rPr>
              <a:t>. číslo souhlasí)</a:t>
            </a:r>
          </a:p>
          <a:p>
            <a:r>
              <a:rPr lang="cs-CZ" sz="1200" dirty="0">
                <a:latin typeface="Comic Sans MS" pitchFamily="66" charset="0"/>
              </a:rPr>
              <a:t>5. vysvětlení krok za krokem (</a:t>
            </a:r>
            <a:r>
              <a:rPr lang="cs-CZ" sz="1200" dirty="0" err="1">
                <a:latin typeface="Comic Sans MS" pitchFamily="66" charset="0"/>
              </a:rPr>
              <a:t>ox</a:t>
            </a:r>
            <a:r>
              <a:rPr lang="cs-CZ" sz="1200" dirty="0">
                <a:latin typeface="Comic Sans MS" pitchFamily="66" charset="0"/>
              </a:rPr>
              <a:t>. číslo nesouhlasí)</a:t>
            </a:r>
          </a:p>
          <a:p>
            <a:r>
              <a:rPr lang="cs-CZ" sz="1200" dirty="0">
                <a:latin typeface="Comic Sans MS" pitchFamily="66" charset="0"/>
              </a:rPr>
              <a:t>6.  vše v jednom vzorci</a:t>
            </a:r>
          </a:p>
          <a:p>
            <a:pPr marL="342900" indent="-342900"/>
            <a:r>
              <a:rPr lang="cs-CZ" sz="1200" dirty="0">
                <a:latin typeface="Comic Sans MS" pitchFamily="66" charset="0"/>
              </a:rPr>
              <a:t>7. vše v jednom vzorci</a:t>
            </a:r>
          </a:p>
          <a:p>
            <a:pPr marL="342900" indent="-342900"/>
            <a:r>
              <a:rPr lang="cs-CZ" sz="1200" dirty="0">
                <a:latin typeface="Comic Sans MS" pitchFamily="66" charset="0"/>
              </a:rPr>
              <a:t>8.  procvičení tvorby názvů</a:t>
            </a:r>
          </a:p>
        </p:txBody>
      </p:sp>
      <p:sp>
        <p:nvSpPr>
          <p:cNvPr id="6" name="Obdélník 5"/>
          <p:cNvSpPr/>
          <p:nvPr/>
        </p:nvSpPr>
        <p:spPr>
          <a:xfrm>
            <a:off x="179512" y="1916832"/>
            <a:ext cx="55871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Anotace materiálu:  </a:t>
            </a:r>
            <a:r>
              <a:rPr lang="cs-CZ" sz="1600" b="1" dirty="0"/>
              <a:t>Výklad tvorby názvů oxidů z jejich vzorce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Skupina 5">
            <a:extLst>
              <a:ext uri="{FF2B5EF4-FFF2-40B4-BE49-F238E27FC236}">
                <a16:creationId xmlns:a16="http://schemas.microsoft.com/office/drawing/2014/main" id="{E050A7FE-A10F-4E2F-93FC-B1E2A53FDCC8}"/>
              </a:ext>
            </a:extLst>
          </p:cNvPr>
          <p:cNvGrpSpPr/>
          <p:nvPr/>
        </p:nvGrpSpPr>
        <p:grpSpPr>
          <a:xfrm>
            <a:off x="1655676" y="836712"/>
            <a:ext cx="5832648" cy="1584176"/>
            <a:chOff x="1619672" y="476672"/>
            <a:chExt cx="5832648" cy="1584176"/>
          </a:xfrm>
        </p:grpSpPr>
        <p:sp>
          <p:nvSpPr>
            <p:cNvPr id="3" name="Zaoblený obdélník 2"/>
            <p:cNvSpPr/>
            <p:nvPr/>
          </p:nvSpPr>
          <p:spPr>
            <a:xfrm>
              <a:off x="1619672" y="476672"/>
              <a:ext cx="5832648" cy="158417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" name="TextovéPole 1"/>
            <p:cNvSpPr txBox="1"/>
            <p:nvPr/>
          </p:nvSpPr>
          <p:spPr>
            <a:xfrm>
              <a:off x="1945319" y="614298"/>
              <a:ext cx="5253361" cy="14465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8800" b="1" dirty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SULFIDY</a:t>
              </a:r>
            </a:p>
          </p:txBody>
        </p:sp>
      </p:grpSp>
      <p:sp>
        <p:nvSpPr>
          <p:cNvPr id="5" name="TextovéPole 4"/>
          <p:cNvSpPr txBox="1"/>
          <p:nvPr/>
        </p:nvSpPr>
        <p:spPr>
          <a:xfrm>
            <a:off x="1619672" y="3789040"/>
            <a:ext cx="65758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>
                <a:latin typeface="Comic Sans MS" pitchFamily="66" charset="0"/>
              </a:rPr>
              <a:t>VYTVOŘIT ZE VZORCE NÁZEV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 flipH="1">
            <a:off x="179512" y="332656"/>
            <a:ext cx="3456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latin typeface="Comic Sans MS" pitchFamily="66" charset="0"/>
              </a:rPr>
              <a:t>pojmenovat vzorec</a:t>
            </a:r>
          </a:p>
        </p:txBody>
      </p:sp>
      <p:sp>
        <p:nvSpPr>
          <p:cNvPr id="3" name="TextovéPole 2"/>
          <p:cNvSpPr txBox="1"/>
          <p:nvPr/>
        </p:nvSpPr>
        <p:spPr>
          <a:xfrm flipH="1">
            <a:off x="6084168" y="332656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00B050"/>
                </a:solidFill>
                <a:latin typeface="Comic Sans MS" pitchFamily="66" charset="0"/>
              </a:rPr>
              <a:t>Fe</a:t>
            </a:r>
            <a:r>
              <a:rPr lang="cs-CZ" sz="3200" b="1" baseline="-25000" dirty="0">
                <a:solidFill>
                  <a:srgbClr val="00B050"/>
                </a:solidFill>
                <a:latin typeface="Comic Sans MS" pitchFamily="66" charset="0"/>
              </a:rPr>
              <a:t>2 </a:t>
            </a:r>
            <a:r>
              <a:rPr lang="cs-CZ" sz="3200" b="1" dirty="0">
                <a:solidFill>
                  <a:srgbClr val="00B050"/>
                </a:solidFill>
                <a:latin typeface="Comic Sans MS" pitchFamily="66" charset="0"/>
              </a:rPr>
              <a:t>S</a:t>
            </a:r>
            <a:r>
              <a:rPr lang="cs-CZ" sz="3200" b="1" baseline="-25000" dirty="0">
                <a:solidFill>
                  <a:srgbClr val="00B050"/>
                </a:solidFill>
                <a:latin typeface="Comic Sans MS" pitchFamily="66" charset="0"/>
              </a:rPr>
              <a:t>3</a:t>
            </a:r>
            <a:endParaRPr lang="cs-CZ" sz="3200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 flipH="1">
            <a:off x="179512" y="1268760"/>
            <a:ext cx="5328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latin typeface="Comic Sans MS" pitchFamily="66" charset="0"/>
              </a:rPr>
              <a:t>1. obrácené křížové pravidlo</a:t>
            </a:r>
          </a:p>
        </p:txBody>
      </p:sp>
      <p:sp>
        <p:nvSpPr>
          <p:cNvPr id="5" name="TextovéPole 4"/>
          <p:cNvSpPr txBox="1"/>
          <p:nvPr/>
        </p:nvSpPr>
        <p:spPr>
          <a:xfrm flipH="1">
            <a:off x="6084168" y="1196752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00B050"/>
                </a:solidFill>
                <a:latin typeface="Comic Sans MS" pitchFamily="66" charset="0"/>
              </a:rPr>
              <a:t>Fe</a:t>
            </a:r>
            <a:r>
              <a:rPr lang="cs-CZ" sz="3200" b="1" baseline="-25000" dirty="0">
                <a:solidFill>
                  <a:srgbClr val="00B050"/>
                </a:solidFill>
                <a:latin typeface="Comic Sans MS" pitchFamily="66" charset="0"/>
              </a:rPr>
              <a:t>2 </a:t>
            </a:r>
            <a:r>
              <a:rPr lang="cs-CZ" sz="3200" b="1" dirty="0">
                <a:solidFill>
                  <a:srgbClr val="00B050"/>
                </a:solidFill>
                <a:latin typeface="Comic Sans MS" pitchFamily="66" charset="0"/>
              </a:rPr>
              <a:t>S</a:t>
            </a:r>
            <a:r>
              <a:rPr lang="cs-CZ" sz="3200" b="1" baseline="-25000" dirty="0">
                <a:solidFill>
                  <a:srgbClr val="00B050"/>
                </a:solidFill>
                <a:latin typeface="Comic Sans MS" pitchFamily="66" charset="0"/>
              </a:rPr>
              <a:t>3</a:t>
            </a:r>
            <a:endParaRPr lang="cs-CZ" sz="3200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cxnSp>
        <p:nvCxnSpPr>
          <p:cNvPr id="7" name="Přímá spojovací šipka 6"/>
          <p:cNvCxnSpPr/>
          <p:nvPr/>
        </p:nvCxnSpPr>
        <p:spPr>
          <a:xfrm flipV="1">
            <a:off x="6732240" y="1196752"/>
            <a:ext cx="504056" cy="36004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>
            <a:off x="7164288" y="980728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-II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6228184" y="980728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III</a:t>
            </a:r>
          </a:p>
        </p:txBody>
      </p:sp>
      <p:cxnSp>
        <p:nvCxnSpPr>
          <p:cNvPr id="10" name="Přímá spojovací šipka 9"/>
          <p:cNvCxnSpPr/>
          <p:nvPr/>
        </p:nvCxnSpPr>
        <p:spPr>
          <a:xfrm flipH="1" flipV="1">
            <a:off x="6516216" y="1196752"/>
            <a:ext cx="720080" cy="4320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 flipH="1">
            <a:off x="179512" y="2204864"/>
            <a:ext cx="5832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latin typeface="Comic Sans MS" pitchFamily="66" charset="0"/>
              </a:rPr>
              <a:t>2. je záporné oxidační číslo OK?</a:t>
            </a:r>
          </a:p>
        </p:txBody>
      </p:sp>
      <p:sp>
        <p:nvSpPr>
          <p:cNvPr id="16" name="TextovéPole 15"/>
          <p:cNvSpPr txBox="1"/>
          <p:nvPr/>
        </p:nvSpPr>
        <p:spPr>
          <a:xfrm flipH="1">
            <a:off x="6156176" y="2132856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0070C0"/>
                </a:solidFill>
                <a:latin typeface="Comic Sans MS" pitchFamily="66" charset="0"/>
              </a:rPr>
              <a:t>ANO</a:t>
            </a:r>
          </a:p>
        </p:txBody>
      </p:sp>
      <p:sp>
        <p:nvSpPr>
          <p:cNvPr id="17" name="TextovéPole 16"/>
          <p:cNvSpPr txBox="1"/>
          <p:nvPr/>
        </p:nvSpPr>
        <p:spPr>
          <a:xfrm flipH="1">
            <a:off x="251520" y="3140968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latin typeface="Comic Sans MS" pitchFamily="66" charset="0"/>
              </a:rPr>
              <a:t>3. vytvoříme název</a:t>
            </a:r>
          </a:p>
        </p:txBody>
      </p:sp>
      <p:grpSp>
        <p:nvGrpSpPr>
          <p:cNvPr id="32" name="Skupina 31"/>
          <p:cNvGrpSpPr/>
          <p:nvPr/>
        </p:nvGrpSpPr>
        <p:grpSpPr>
          <a:xfrm>
            <a:off x="6300192" y="2924944"/>
            <a:ext cx="1584176" cy="771996"/>
            <a:chOff x="6300192" y="2924944"/>
            <a:chExt cx="1584176" cy="771996"/>
          </a:xfrm>
        </p:grpSpPr>
        <p:sp>
          <p:nvSpPr>
            <p:cNvPr id="19" name="TextovéPole 18"/>
            <p:cNvSpPr txBox="1"/>
            <p:nvPr/>
          </p:nvSpPr>
          <p:spPr>
            <a:xfrm flipH="1">
              <a:off x="6300192" y="3112165"/>
              <a:ext cx="158417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3200" b="1" dirty="0">
                  <a:solidFill>
                    <a:srgbClr val="00B050"/>
                  </a:solidFill>
                  <a:latin typeface="Comic Sans MS" pitchFamily="66" charset="0"/>
                </a:rPr>
                <a:t>Fe</a:t>
              </a:r>
              <a:r>
                <a:rPr lang="cs-CZ" sz="3200" b="1" baseline="-25000" dirty="0">
                  <a:solidFill>
                    <a:srgbClr val="00B050"/>
                  </a:solidFill>
                  <a:latin typeface="Comic Sans MS" pitchFamily="66" charset="0"/>
                </a:rPr>
                <a:t>2 </a:t>
              </a:r>
              <a:r>
                <a:rPr lang="cs-CZ" sz="3200" b="1" dirty="0">
                  <a:solidFill>
                    <a:srgbClr val="00B050"/>
                  </a:solidFill>
                  <a:latin typeface="Comic Sans MS" pitchFamily="66" charset="0"/>
                </a:rPr>
                <a:t>S</a:t>
              </a:r>
              <a:r>
                <a:rPr lang="cs-CZ" sz="3200" b="1" baseline="-25000" dirty="0">
                  <a:solidFill>
                    <a:srgbClr val="00B050"/>
                  </a:solidFill>
                  <a:latin typeface="Comic Sans MS" pitchFamily="66" charset="0"/>
                </a:rPr>
                <a:t>3</a:t>
              </a:r>
              <a:endParaRPr lang="cs-CZ" sz="3200" b="1" dirty="0">
                <a:solidFill>
                  <a:srgbClr val="00B050"/>
                </a:solidFill>
                <a:latin typeface="Comic Sans MS" pitchFamily="66" charset="0"/>
              </a:endParaRPr>
            </a:p>
          </p:txBody>
        </p:sp>
        <p:sp>
          <p:nvSpPr>
            <p:cNvPr id="21" name="TextovéPole 20"/>
            <p:cNvSpPr txBox="1"/>
            <p:nvPr/>
          </p:nvSpPr>
          <p:spPr>
            <a:xfrm>
              <a:off x="7380312" y="2924944"/>
              <a:ext cx="377026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/>
                <a:t>-II</a:t>
              </a:r>
            </a:p>
          </p:txBody>
        </p:sp>
        <p:sp>
          <p:nvSpPr>
            <p:cNvPr id="22" name="TextovéPole 21"/>
            <p:cNvSpPr txBox="1"/>
            <p:nvPr/>
          </p:nvSpPr>
          <p:spPr>
            <a:xfrm>
              <a:off x="6444208" y="2924944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/>
                <a:t>III</a:t>
              </a:r>
            </a:p>
          </p:txBody>
        </p:sp>
      </p:grpSp>
      <p:cxnSp>
        <p:nvCxnSpPr>
          <p:cNvPr id="23" name="Přímá spojovací šipka 22"/>
          <p:cNvCxnSpPr/>
          <p:nvPr/>
        </p:nvCxnSpPr>
        <p:spPr>
          <a:xfrm>
            <a:off x="7452320" y="3174572"/>
            <a:ext cx="216024" cy="75848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ovéPole 26"/>
          <p:cNvSpPr txBox="1"/>
          <p:nvPr/>
        </p:nvSpPr>
        <p:spPr>
          <a:xfrm>
            <a:off x="7380312" y="3789040"/>
            <a:ext cx="11384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latin typeface="Comic Sans MS" pitchFamily="66" charset="0"/>
              </a:rPr>
              <a:t>sulfid</a:t>
            </a:r>
          </a:p>
        </p:txBody>
      </p:sp>
      <p:cxnSp>
        <p:nvCxnSpPr>
          <p:cNvPr id="28" name="Přímá spojovací šipka 27"/>
          <p:cNvCxnSpPr/>
          <p:nvPr/>
        </p:nvCxnSpPr>
        <p:spPr>
          <a:xfrm flipH="1">
            <a:off x="6660232" y="3212976"/>
            <a:ext cx="72008" cy="7920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ovéPole 29"/>
          <p:cNvSpPr txBox="1"/>
          <p:nvPr/>
        </p:nvSpPr>
        <p:spPr>
          <a:xfrm>
            <a:off x="5932339" y="3798005"/>
            <a:ext cx="126028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cs-CZ" sz="2800" b="1" dirty="0" err="1">
                <a:latin typeface="Comic Sans MS" pitchFamily="66" charset="0"/>
              </a:rPr>
              <a:t>itý</a:t>
            </a:r>
            <a:endParaRPr lang="cs-CZ" sz="2800" b="1" dirty="0">
              <a:latin typeface="Comic Sans MS" pitchFamily="66" charset="0"/>
            </a:endParaRPr>
          </a:p>
          <a:p>
            <a:r>
              <a:rPr lang="cs-CZ" sz="2800" b="1" dirty="0">
                <a:latin typeface="Comic Sans MS" pitchFamily="66" charset="0"/>
              </a:rPr>
              <a:t>železo</a:t>
            </a:r>
          </a:p>
        </p:txBody>
      </p:sp>
      <p:sp>
        <p:nvSpPr>
          <p:cNvPr id="31" name="TextovéPole 30"/>
          <p:cNvSpPr txBox="1"/>
          <p:nvPr/>
        </p:nvSpPr>
        <p:spPr>
          <a:xfrm flipH="1">
            <a:off x="5292080" y="5085438"/>
            <a:ext cx="37444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solidFill>
                  <a:srgbClr val="00B050"/>
                </a:solidFill>
                <a:latin typeface="Comic Sans MS" pitchFamily="66" charset="0"/>
              </a:rPr>
              <a:t>sulfid železitý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8" grpId="0"/>
      <p:bldP spid="9" grpId="0"/>
      <p:bldP spid="15" grpId="0"/>
      <p:bldP spid="16" grpId="0"/>
      <p:bldP spid="17" grpId="0"/>
      <p:bldP spid="27" grpId="0"/>
      <p:bldP spid="30" grpId="0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 flipH="1">
            <a:off x="179512" y="332656"/>
            <a:ext cx="3456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latin typeface="Comic Sans MS" pitchFamily="66" charset="0"/>
              </a:rPr>
              <a:t>pojmenovat vzorec</a:t>
            </a:r>
          </a:p>
        </p:txBody>
      </p:sp>
      <p:sp>
        <p:nvSpPr>
          <p:cNvPr id="3" name="TextovéPole 2"/>
          <p:cNvSpPr txBox="1"/>
          <p:nvPr/>
        </p:nvSpPr>
        <p:spPr>
          <a:xfrm flipH="1">
            <a:off x="6084168" y="188640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00B050"/>
                </a:solidFill>
                <a:latin typeface="Comic Sans MS" pitchFamily="66" charset="0"/>
              </a:rPr>
              <a:t>SiS</a:t>
            </a:r>
            <a:r>
              <a:rPr lang="cs-CZ" sz="3600" b="1" baseline="-25000" dirty="0">
                <a:solidFill>
                  <a:srgbClr val="00B050"/>
                </a:solidFill>
                <a:latin typeface="Comic Sans MS" pitchFamily="66" charset="0"/>
              </a:rPr>
              <a:t>2</a:t>
            </a:r>
            <a:endParaRPr lang="cs-CZ" sz="3600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 flipH="1">
            <a:off x="179512" y="1268760"/>
            <a:ext cx="54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latin typeface="Comic Sans MS" pitchFamily="66" charset="0"/>
              </a:rPr>
              <a:t>1. obrácené křížové pravidlo</a:t>
            </a:r>
          </a:p>
        </p:txBody>
      </p:sp>
      <p:sp>
        <p:nvSpPr>
          <p:cNvPr id="5" name="TextovéPole 4"/>
          <p:cNvSpPr txBox="1"/>
          <p:nvPr/>
        </p:nvSpPr>
        <p:spPr>
          <a:xfrm flipH="1">
            <a:off x="6156176" y="1124744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00B050"/>
                </a:solidFill>
                <a:latin typeface="Comic Sans MS" pitchFamily="66" charset="0"/>
              </a:rPr>
              <a:t>Si S</a:t>
            </a:r>
            <a:r>
              <a:rPr lang="cs-CZ" sz="3600" b="1" baseline="-25000" dirty="0">
                <a:solidFill>
                  <a:srgbClr val="00B050"/>
                </a:solidFill>
                <a:latin typeface="Comic Sans MS" pitchFamily="66" charset="0"/>
              </a:rPr>
              <a:t>2</a:t>
            </a:r>
            <a:endParaRPr lang="cs-CZ" sz="3600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cxnSp>
        <p:nvCxnSpPr>
          <p:cNvPr id="7" name="Přímá spojovací šipka 6"/>
          <p:cNvCxnSpPr>
            <a:endCxn id="8" idx="3"/>
          </p:cNvCxnSpPr>
          <p:nvPr/>
        </p:nvCxnSpPr>
        <p:spPr>
          <a:xfrm flipH="1" flipV="1">
            <a:off x="6678694" y="1093386"/>
            <a:ext cx="557602" cy="46340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>
            <a:off x="6372200" y="90872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II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6542823" y="1412776"/>
            <a:ext cx="495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>
                <a:latin typeface="Comic Sans MS" pitchFamily="66" charset="0"/>
              </a:rPr>
              <a:t>(1)</a:t>
            </a:r>
          </a:p>
        </p:txBody>
      </p:sp>
      <p:cxnSp>
        <p:nvCxnSpPr>
          <p:cNvPr id="13" name="Přímá spojovací šipka 12"/>
          <p:cNvCxnSpPr/>
          <p:nvPr/>
        </p:nvCxnSpPr>
        <p:spPr>
          <a:xfrm flipV="1">
            <a:off x="6876256" y="1124744"/>
            <a:ext cx="360040" cy="4320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7182794" y="944580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-I</a:t>
            </a:r>
          </a:p>
        </p:txBody>
      </p:sp>
      <p:sp>
        <p:nvSpPr>
          <p:cNvPr id="18" name="TextovéPole 17"/>
          <p:cNvSpPr txBox="1"/>
          <p:nvPr/>
        </p:nvSpPr>
        <p:spPr>
          <a:xfrm flipH="1">
            <a:off x="179512" y="2204864"/>
            <a:ext cx="5832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latin typeface="Comic Sans MS" pitchFamily="66" charset="0"/>
              </a:rPr>
              <a:t>2. je záporné oxidační číslo OK?</a:t>
            </a:r>
          </a:p>
        </p:txBody>
      </p:sp>
      <p:sp>
        <p:nvSpPr>
          <p:cNvPr id="19" name="TextovéPole 18"/>
          <p:cNvSpPr txBox="1"/>
          <p:nvPr/>
        </p:nvSpPr>
        <p:spPr>
          <a:xfrm flipH="1">
            <a:off x="6516216" y="2132856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0070C0"/>
                </a:solidFill>
                <a:latin typeface="Comic Sans MS" pitchFamily="66" charset="0"/>
              </a:rPr>
              <a:t>NE!!</a:t>
            </a:r>
          </a:p>
        </p:txBody>
      </p:sp>
      <p:sp>
        <p:nvSpPr>
          <p:cNvPr id="20" name="TextovéPole 19"/>
          <p:cNvSpPr txBox="1"/>
          <p:nvPr/>
        </p:nvSpPr>
        <p:spPr>
          <a:xfrm flipH="1">
            <a:off x="179512" y="3212976"/>
            <a:ext cx="54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latin typeface="Comic Sans MS" pitchFamily="66" charset="0"/>
              </a:rPr>
              <a:t>3. je potřeba ho získat  </a:t>
            </a:r>
          </a:p>
        </p:txBody>
      </p:sp>
      <p:sp>
        <p:nvSpPr>
          <p:cNvPr id="21" name="TextovéPole 20"/>
          <p:cNvSpPr txBox="1"/>
          <p:nvPr/>
        </p:nvSpPr>
        <p:spPr>
          <a:xfrm flipH="1">
            <a:off x="6410977" y="3140968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00B050"/>
                </a:solidFill>
                <a:latin typeface="Comic Sans MS" pitchFamily="66" charset="0"/>
              </a:rPr>
              <a:t>Si S</a:t>
            </a:r>
            <a:r>
              <a:rPr lang="cs-CZ" sz="3600" b="1" baseline="-25000" dirty="0">
                <a:solidFill>
                  <a:srgbClr val="00B050"/>
                </a:solidFill>
                <a:latin typeface="Comic Sans MS" pitchFamily="66" charset="0"/>
              </a:rPr>
              <a:t>2</a:t>
            </a:r>
            <a:endParaRPr lang="cs-CZ" sz="3600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7353993" y="2996952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-I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6804248" y="2996952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II</a:t>
            </a:r>
          </a:p>
        </p:txBody>
      </p:sp>
      <p:grpSp>
        <p:nvGrpSpPr>
          <p:cNvPr id="29" name="Skupina 28"/>
          <p:cNvGrpSpPr/>
          <p:nvPr/>
        </p:nvGrpSpPr>
        <p:grpSpPr>
          <a:xfrm>
            <a:off x="7812360" y="2996952"/>
            <a:ext cx="705388" cy="369332"/>
            <a:chOff x="7812360" y="2996952"/>
            <a:chExt cx="705388" cy="369332"/>
          </a:xfrm>
        </p:grpSpPr>
        <p:sp>
          <p:nvSpPr>
            <p:cNvPr id="27" name="TextovéPole 26"/>
            <p:cNvSpPr txBox="1"/>
            <p:nvPr/>
          </p:nvSpPr>
          <p:spPr>
            <a:xfrm>
              <a:off x="7812360" y="2996952"/>
              <a:ext cx="7053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dirty="0">
                  <a:latin typeface="Comic Sans MS" pitchFamily="66" charset="0"/>
                </a:rPr>
                <a:t> x 2</a:t>
              </a:r>
            </a:p>
          </p:txBody>
        </p:sp>
        <p:cxnSp>
          <p:nvCxnSpPr>
            <p:cNvPr id="28" name="Přímá spojovací čára 27"/>
            <p:cNvCxnSpPr/>
            <p:nvPr/>
          </p:nvCxnSpPr>
          <p:spPr>
            <a:xfrm flipV="1">
              <a:off x="7812360" y="2996952"/>
              <a:ext cx="144016" cy="288032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ovéPole 29"/>
          <p:cNvSpPr txBox="1"/>
          <p:nvPr/>
        </p:nvSpPr>
        <p:spPr>
          <a:xfrm>
            <a:off x="6732240" y="2996952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IV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7308304" y="2996952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-II</a:t>
            </a:r>
          </a:p>
        </p:txBody>
      </p:sp>
      <p:sp>
        <p:nvSpPr>
          <p:cNvPr id="33" name="TextovéPole 32"/>
          <p:cNvSpPr txBox="1"/>
          <p:nvPr/>
        </p:nvSpPr>
        <p:spPr>
          <a:xfrm flipH="1">
            <a:off x="251520" y="4221088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latin typeface="Comic Sans MS" pitchFamily="66" charset="0"/>
              </a:rPr>
              <a:t>4. vytvoříme název</a:t>
            </a:r>
          </a:p>
        </p:txBody>
      </p:sp>
      <p:grpSp>
        <p:nvGrpSpPr>
          <p:cNvPr id="37" name="Skupina 36"/>
          <p:cNvGrpSpPr/>
          <p:nvPr/>
        </p:nvGrpSpPr>
        <p:grpSpPr>
          <a:xfrm>
            <a:off x="6372200" y="4005064"/>
            <a:ext cx="1584176" cy="718339"/>
            <a:chOff x="6372200" y="4005064"/>
            <a:chExt cx="1584176" cy="718339"/>
          </a:xfrm>
        </p:grpSpPr>
        <p:sp>
          <p:nvSpPr>
            <p:cNvPr id="34" name="TextovéPole 33"/>
            <p:cNvSpPr txBox="1"/>
            <p:nvPr/>
          </p:nvSpPr>
          <p:spPr>
            <a:xfrm flipH="1">
              <a:off x="6372200" y="4077072"/>
              <a:ext cx="158417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3600" b="1" dirty="0">
                  <a:solidFill>
                    <a:srgbClr val="00B050"/>
                  </a:solidFill>
                  <a:latin typeface="Comic Sans MS" pitchFamily="66" charset="0"/>
                </a:rPr>
                <a:t>Si S</a:t>
              </a:r>
              <a:r>
                <a:rPr lang="cs-CZ" sz="3600" b="1" baseline="-25000" dirty="0">
                  <a:solidFill>
                    <a:srgbClr val="00B050"/>
                  </a:solidFill>
                  <a:latin typeface="Comic Sans MS" pitchFamily="66" charset="0"/>
                </a:rPr>
                <a:t>2</a:t>
              </a:r>
              <a:endParaRPr lang="cs-CZ" sz="3600" b="1" dirty="0">
                <a:solidFill>
                  <a:srgbClr val="00B050"/>
                </a:solidFill>
                <a:latin typeface="Comic Sans MS" pitchFamily="66" charset="0"/>
              </a:endParaRPr>
            </a:p>
          </p:txBody>
        </p:sp>
        <p:sp>
          <p:nvSpPr>
            <p:cNvPr id="35" name="TextovéPole 34"/>
            <p:cNvSpPr txBox="1"/>
            <p:nvPr/>
          </p:nvSpPr>
          <p:spPr>
            <a:xfrm>
              <a:off x="7380312" y="4005064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/>
                <a:t>-II</a:t>
              </a:r>
            </a:p>
          </p:txBody>
        </p:sp>
        <p:sp>
          <p:nvSpPr>
            <p:cNvPr id="36" name="TextovéPole 35"/>
            <p:cNvSpPr txBox="1"/>
            <p:nvPr/>
          </p:nvSpPr>
          <p:spPr>
            <a:xfrm>
              <a:off x="6732240" y="4005064"/>
              <a:ext cx="381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/>
                <a:t>IV</a:t>
              </a:r>
            </a:p>
          </p:txBody>
        </p:sp>
      </p:grpSp>
      <p:cxnSp>
        <p:nvCxnSpPr>
          <p:cNvPr id="39" name="Přímá spojovací šipka 38"/>
          <p:cNvCxnSpPr/>
          <p:nvPr/>
        </p:nvCxnSpPr>
        <p:spPr>
          <a:xfrm>
            <a:off x="7668344" y="4293096"/>
            <a:ext cx="216024" cy="72008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ovéPole 39"/>
          <p:cNvSpPr txBox="1"/>
          <p:nvPr/>
        </p:nvSpPr>
        <p:spPr>
          <a:xfrm flipH="1">
            <a:off x="7596336" y="4869160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latin typeface="Comic Sans MS" pitchFamily="66" charset="0"/>
              </a:rPr>
              <a:t>sulfid</a:t>
            </a:r>
          </a:p>
        </p:txBody>
      </p:sp>
      <p:sp>
        <p:nvSpPr>
          <p:cNvPr id="41" name="TextovéPole 40"/>
          <p:cNvSpPr txBox="1"/>
          <p:nvPr/>
        </p:nvSpPr>
        <p:spPr>
          <a:xfrm flipH="1">
            <a:off x="5868144" y="4869160"/>
            <a:ext cx="14401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err="1">
                <a:latin typeface="Comic Sans MS" pitchFamily="66" charset="0"/>
              </a:rPr>
              <a:t>ičitý</a:t>
            </a:r>
            <a:endParaRPr lang="cs-CZ" sz="2800" b="1" dirty="0">
              <a:latin typeface="Comic Sans MS" pitchFamily="66" charset="0"/>
            </a:endParaRPr>
          </a:p>
          <a:p>
            <a:r>
              <a:rPr lang="cs-CZ" sz="2800" b="1" dirty="0">
                <a:latin typeface="Comic Sans MS" pitchFamily="66" charset="0"/>
              </a:rPr>
              <a:t>křemík</a:t>
            </a:r>
          </a:p>
        </p:txBody>
      </p:sp>
      <p:cxnSp>
        <p:nvCxnSpPr>
          <p:cNvPr id="42" name="Přímá spojovací šipka 41"/>
          <p:cNvCxnSpPr/>
          <p:nvPr/>
        </p:nvCxnSpPr>
        <p:spPr>
          <a:xfrm flipH="1">
            <a:off x="6732240" y="4293096"/>
            <a:ext cx="216024" cy="72008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ovéPole 43"/>
          <p:cNvSpPr txBox="1"/>
          <p:nvPr/>
        </p:nvSpPr>
        <p:spPr>
          <a:xfrm flipH="1">
            <a:off x="5292080" y="5805264"/>
            <a:ext cx="3635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00B050"/>
                </a:solidFill>
                <a:latin typeface="Comic Sans MS" pitchFamily="66" charset="0"/>
              </a:rPr>
              <a:t>sulfid křemičitý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8" grpId="0"/>
      <p:bldP spid="12" grpId="0"/>
      <p:bldP spid="17" grpId="0"/>
      <p:bldP spid="18" grpId="0"/>
      <p:bldP spid="19" grpId="0"/>
      <p:bldP spid="20" grpId="0"/>
      <p:bldP spid="21" grpId="0"/>
      <p:bldP spid="22" grpId="0"/>
      <p:bldP spid="22" grpId="1"/>
      <p:bldP spid="23" grpId="0"/>
      <p:bldP spid="23" grpId="1"/>
      <p:bldP spid="30" grpId="0"/>
      <p:bldP spid="31" grpId="0"/>
      <p:bldP spid="33" grpId="0"/>
      <p:bldP spid="40" grpId="0"/>
      <p:bldP spid="41" grpId="0"/>
      <p:bldP spid="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051720" y="1052736"/>
            <a:ext cx="398378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0" b="1" dirty="0">
                <a:latin typeface="Comic Sans MS" pitchFamily="66" charset="0"/>
              </a:rPr>
              <a:t>Na</a:t>
            </a:r>
            <a:r>
              <a:rPr lang="cs-CZ" sz="12000" b="1" baseline="-25000" dirty="0">
                <a:latin typeface="Comic Sans MS" pitchFamily="66" charset="0"/>
              </a:rPr>
              <a:t>2</a:t>
            </a:r>
            <a:r>
              <a:rPr lang="cs-CZ" sz="12000" b="1" dirty="0">
                <a:latin typeface="Comic Sans MS" pitchFamily="66" charset="0"/>
              </a:rPr>
              <a:t>S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5652120" y="692696"/>
            <a:ext cx="12298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5400" dirty="0">
                <a:solidFill>
                  <a:srgbClr val="00B050"/>
                </a:solidFill>
                <a:latin typeface="Comic Sans MS" pitchFamily="66" charset="0"/>
              </a:rPr>
              <a:t>-II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203848" y="764704"/>
            <a:ext cx="5629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5400" dirty="0">
                <a:solidFill>
                  <a:srgbClr val="00B050"/>
                </a:solidFill>
                <a:latin typeface="Comic Sans MS" pitchFamily="66" charset="0"/>
              </a:rPr>
              <a:t>I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979712" y="3717032"/>
            <a:ext cx="506581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6600" b="1" dirty="0">
                <a:solidFill>
                  <a:srgbClr val="00B050"/>
                </a:solidFill>
                <a:latin typeface="Comic Sans MS" pitchFamily="66" charset="0"/>
              </a:rPr>
              <a:t>sulfid sodný</a:t>
            </a:r>
          </a:p>
        </p:txBody>
      </p:sp>
      <p:cxnSp>
        <p:nvCxnSpPr>
          <p:cNvPr id="7" name="Přímá spojovací šipka 6"/>
          <p:cNvCxnSpPr/>
          <p:nvPr/>
        </p:nvCxnSpPr>
        <p:spPr>
          <a:xfrm flipV="1">
            <a:off x="4716016" y="1268760"/>
            <a:ext cx="1296144" cy="93610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5796136" y="2060848"/>
            <a:ext cx="11144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5400" b="1" dirty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(1)</a:t>
            </a:r>
          </a:p>
        </p:txBody>
      </p:sp>
      <p:cxnSp>
        <p:nvCxnSpPr>
          <p:cNvPr id="10" name="Přímá spojovací šipka 9"/>
          <p:cNvCxnSpPr/>
          <p:nvPr/>
        </p:nvCxnSpPr>
        <p:spPr>
          <a:xfrm flipH="1" flipV="1">
            <a:off x="3613650" y="1268760"/>
            <a:ext cx="2232248" cy="129614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907704" y="1124744"/>
            <a:ext cx="372570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0" b="1" dirty="0">
                <a:latin typeface="Comic Sans MS" pitchFamily="66" charset="0"/>
              </a:rPr>
              <a:t>Ca S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004048" y="764704"/>
            <a:ext cx="9861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5400" b="1" dirty="0">
                <a:solidFill>
                  <a:srgbClr val="00B050"/>
                </a:solidFill>
                <a:latin typeface="Comic Sans MS" pitchFamily="66" charset="0"/>
              </a:rPr>
              <a:t>-I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536129" y="2322273"/>
            <a:ext cx="11144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5400" b="1" dirty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(1)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5220072" y="2348880"/>
            <a:ext cx="11144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5400" b="1" dirty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(1)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419872" y="836712"/>
            <a:ext cx="5629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5400" b="1" dirty="0">
                <a:solidFill>
                  <a:srgbClr val="00B050"/>
                </a:solidFill>
                <a:latin typeface="Comic Sans MS" pitchFamily="66" charset="0"/>
              </a:rPr>
              <a:t>I</a:t>
            </a:r>
          </a:p>
        </p:txBody>
      </p:sp>
      <p:grpSp>
        <p:nvGrpSpPr>
          <p:cNvPr id="13" name="Skupina 12"/>
          <p:cNvGrpSpPr/>
          <p:nvPr/>
        </p:nvGrpSpPr>
        <p:grpSpPr>
          <a:xfrm>
            <a:off x="6300192" y="692696"/>
            <a:ext cx="1604418" cy="923330"/>
            <a:chOff x="7380312" y="692696"/>
            <a:chExt cx="1604418" cy="923330"/>
          </a:xfrm>
        </p:grpSpPr>
        <p:cxnSp>
          <p:nvCxnSpPr>
            <p:cNvPr id="11" name="Přímá spojovací čára 10"/>
            <p:cNvCxnSpPr/>
            <p:nvPr/>
          </p:nvCxnSpPr>
          <p:spPr>
            <a:xfrm flipH="1">
              <a:off x="7380312" y="764704"/>
              <a:ext cx="360040" cy="792088"/>
            </a:xfrm>
            <a:prstGeom prst="line">
              <a:avLst/>
            </a:prstGeom>
            <a:ln w="3810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ovéPole 11"/>
            <p:cNvSpPr txBox="1"/>
            <p:nvPr/>
          </p:nvSpPr>
          <p:spPr>
            <a:xfrm>
              <a:off x="7668344" y="692696"/>
              <a:ext cx="1316386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5400" b="1" dirty="0">
                  <a:latin typeface="Comic Sans MS" pitchFamily="66" charset="0"/>
                </a:rPr>
                <a:t>x 2</a:t>
              </a:r>
            </a:p>
          </p:txBody>
        </p:sp>
      </p:grpSp>
      <p:sp>
        <p:nvSpPr>
          <p:cNvPr id="14" name="TextovéPole 13"/>
          <p:cNvSpPr txBox="1"/>
          <p:nvPr/>
        </p:nvSpPr>
        <p:spPr>
          <a:xfrm>
            <a:off x="4788024" y="764704"/>
            <a:ext cx="13644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5400" b="1" dirty="0">
                <a:solidFill>
                  <a:srgbClr val="FF0000"/>
                </a:solidFill>
                <a:latin typeface="Comic Sans MS" pitchFamily="66" charset="0"/>
              </a:rPr>
              <a:t>-II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3059832" y="836712"/>
            <a:ext cx="9412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5400" b="1" dirty="0">
                <a:solidFill>
                  <a:srgbClr val="FF0000"/>
                </a:solidFill>
                <a:latin typeface="Comic Sans MS" pitchFamily="66" charset="0"/>
              </a:rPr>
              <a:t>II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1594681" y="3717032"/>
            <a:ext cx="638668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6600" b="1" dirty="0">
                <a:solidFill>
                  <a:srgbClr val="00B050"/>
                </a:solidFill>
                <a:latin typeface="Comic Sans MS" pitchFamily="66" charset="0"/>
              </a:rPr>
              <a:t>sulfid vápenatý</a:t>
            </a:r>
          </a:p>
        </p:txBody>
      </p:sp>
      <p:cxnSp>
        <p:nvCxnSpPr>
          <p:cNvPr id="18" name="Přímá spojovací šipka 17"/>
          <p:cNvCxnSpPr/>
          <p:nvPr/>
        </p:nvCxnSpPr>
        <p:spPr>
          <a:xfrm flipV="1">
            <a:off x="4139952" y="1556792"/>
            <a:ext cx="1584176" cy="122413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šipka 18"/>
          <p:cNvCxnSpPr/>
          <p:nvPr/>
        </p:nvCxnSpPr>
        <p:spPr>
          <a:xfrm flipH="1" flipV="1">
            <a:off x="3635896" y="1556792"/>
            <a:ext cx="1944216" cy="136815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8" grpId="0"/>
      <p:bldP spid="9" grpId="0"/>
      <p:bldP spid="9" grpId="1"/>
      <p:bldP spid="14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331640" y="332656"/>
            <a:ext cx="1710725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>
                <a:latin typeface="Comic Sans MS" pitchFamily="66" charset="0"/>
              </a:rPr>
              <a:t>Mn</a:t>
            </a:r>
            <a:r>
              <a:rPr lang="cs-CZ" sz="3600" b="1" baseline="-25000" dirty="0">
                <a:latin typeface="Comic Sans MS" pitchFamily="66" charset="0"/>
              </a:rPr>
              <a:t>2</a:t>
            </a:r>
            <a:r>
              <a:rPr lang="cs-CZ" sz="3600" b="1" dirty="0">
                <a:latin typeface="Comic Sans MS" pitchFamily="66" charset="0"/>
              </a:rPr>
              <a:t>S</a:t>
            </a:r>
            <a:r>
              <a:rPr lang="cs-CZ" sz="3600" b="1" baseline="-25000" dirty="0">
                <a:latin typeface="Comic Sans MS" pitchFamily="66" charset="0"/>
              </a:rPr>
              <a:t>7 </a:t>
            </a:r>
          </a:p>
          <a:p>
            <a:r>
              <a:rPr lang="cs-CZ" sz="3600" b="1" dirty="0">
                <a:latin typeface="Comic Sans MS" pitchFamily="66" charset="0"/>
              </a:rPr>
              <a:t>K</a:t>
            </a:r>
            <a:r>
              <a:rPr lang="cs-CZ" sz="3600" b="1" baseline="-25000" dirty="0">
                <a:latin typeface="Comic Sans MS" pitchFamily="66" charset="0"/>
              </a:rPr>
              <a:t>2</a:t>
            </a:r>
            <a:r>
              <a:rPr lang="cs-CZ" sz="3600" b="1" dirty="0">
                <a:latin typeface="Comic Sans MS" pitchFamily="66" charset="0"/>
              </a:rPr>
              <a:t>S</a:t>
            </a:r>
          </a:p>
          <a:p>
            <a:r>
              <a:rPr lang="cs-CZ" sz="3600" b="1" dirty="0">
                <a:latin typeface="Comic Sans MS" pitchFamily="66" charset="0"/>
              </a:rPr>
              <a:t>CS</a:t>
            </a:r>
            <a:r>
              <a:rPr lang="cs-CZ" sz="3600" b="1" baseline="-25000" dirty="0">
                <a:latin typeface="Comic Sans MS" pitchFamily="66" charset="0"/>
              </a:rPr>
              <a:t>2</a:t>
            </a:r>
          </a:p>
          <a:p>
            <a:r>
              <a:rPr lang="cs-CZ" sz="3600" b="1" dirty="0">
                <a:latin typeface="Comic Sans MS" pitchFamily="66" charset="0"/>
              </a:rPr>
              <a:t>Cr</a:t>
            </a:r>
            <a:r>
              <a:rPr lang="cs-CZ" sz="3600" b="1" baseline="-25000" dirty="0">
                <a:latin typeface="Comic Sans MS" pitchFamily="66" charset="0"/>
              </a:rPr>
              <a:t>2</a:t>
            </a:r>
            <a:r>
              <a:rPr lang="cs-CZ" sz="3600" b="1" dirty="0">
                <a:latin typeface="Comic Sans MS" pitchFamily="66" charset="0"/>
              </a:rPr>
              <a:t>S</a:t>
            </a:r>
            <a:r>
              <a:rPr lang="cs-CZ" sz="3600" b="1" baseline="-25000" dirty="0">
                <a:latin typeface="Comic Sans MS" pitchFamily="66" charset="0"/>
              </a:rPr>
              <a:t>3 </a:t>
            </a:r>
          </a:p>
          <a:p>
            <a:r>
              <a:rPr lang="cs-CZ" sz="3600" b="1" dirty="0">
                <a:latin typeface="Comic Sans MS" pitchFamily="66" charset="0"/>
              </a:rPr>
              <a:t>N</a:t>
            </a:r>
            <a:r>
              <a:rPr lang="cs-CZ" sz="3600" b="1" baseline="-25000" dirty="0">
                <a:latin typeface="Comic Sans MS" pitchFamily="66" charset="0"/>
              </a:rPr>
              <a:t>2</a:t>
            </a:r>
            <a:r>
              <a:rPr lang="cs-CZ" sz="3600" b="1" dirty="0">
                <a:latin typeface="Comic Sans MS" pitchFamily="66" charset="0"/>
              </a:rPr>
              <a:t>S</a:t>
            </a:r>
            <a:r>
              <a:rPr lang="cs-CZ" sz="3600" b="1" baseline="-25000" dirty="0">
                <a:latin typeface="Comic Sans MS" pitchFamily="66" charset="0"/>
              </a:rPr>
              <a:t>5</a:t>
            </a:r>
          </a:p>
          <a:p>
            <a:r>
              <a:rPr lang="cs-CZ" sz="3600" b="1" dirty="0" err="1">
                <a:latin typeface="Comic Sans MS" pitchFamily="66" charset="0"/>
              </a:rPr>
              <a:t>HgS</a:t>
            </a:r>
            <a:endParaRPr lang="cs-CZ" sz="3600" b="1" dirty="0">
              <a:latin typeface="Comic Sans MS" pitchFamily="66" charset="0"/>
            </a:endParaRPr>
          </a:p>
          <a:p>
            <a:r>
              <a:rPr lang="cs-CZ" sz="3600" b="1" dirty="0">
                <a:latin typeface="Comic Sans MS" pitchFamily="66" charset="0"/>
              </a:rPr>
              <a:t>PtS</a:t>
            </a:r>
            <a:r>
              <a:rPr lang="cs-CZ" sz="3600" b="1" baseline="-25000" dirty="0">
                <a:latin typeface="Comic Sans MS" pitchFamily="66" charset="0"/>
              </a:rPr>
              <a:t>4</a:t>
            </a:r>
          </a:p>
          <a:p>
            <a:r>
              <a:rPr lang="cs-CZ" sz="3600" b="1" dirty="0">
                <a:latin typeface="Comic Sans MS" pitchFamily="66" charset="0"/>
              </a:rPr>
              <a:t>SS</a:t>
            </a:r>
            <a:r>
              <a:rPr lang="cs-CZ" sz="3600" b="1" baseline="-25000" dirty="0">
                <a:latin typeface="Comic Sans MS" pitchFamily="66" charset="0"/>
              </a:rPr>
              <a:t>3</a:t>
            </a:r>
          </a:p>
          <a:p>
            <a:r>
              <a:rPr lang="cs-CZ" sz="3600" b="1" dirty="0">
                <a:latin typeface="Comic Sans MS" pitchFamily="66" charset="0"/>
              </a:rPr>
              <a:t>ClS</a:t>
            </a:r>
            <a:r>
              <a:rPr lang="cs-CZ" sz="3600" b="1" baseline="-25000" dirty="0">
                <a:latin typeface="Comic Sans MS" pitchFamily="66" charset="0"/>
              </a:rPr>
              <a:t>2</a:t>
            </a:r>
          </a:p>
          <a:p>
            <a:r>
              <a:rPr lang="cs-CZ" sz="3600" b="1" dirty="0" err="1">
                <a:latin typeface="Comic Sans MS" pitchFamily="66" charset="0"/>
              </a:rPr>
              <a:t>ZnS</a:t>
            </a:r>
            <a:endParaRPr lang="cs-CZ" sz="3600" b="1" dirty="0">
              <a:latin typeface="Comic Sans MS" pitchFamily="66" charset="0"/>
            </a:endParaRPr>
          </a:p>
          <a:p>
            <a:r>
              <a:rPr lang="cs-CZ" sz="3600" b="1" dirty="0">
                <a:latin typeface="Comic Sans MS" pitchFamily="66" charset="0"/>
              </a:rPr>
              <a:t>Au</a:t>
            </a:r>
            <a:r>
              <a:rPr lang="cs-CZ" sz="3600" b="1" baseline="-25000" dirty="0">
                <a:latin typeface="Comic Sans MS" pitchFamily="66" charset="0"/>
              </a:rPr>
              <a:t>2</a:t>
            </a:r>
            <a:r>
              <a:rPr lang="cs-CZ" sz="3600" b="1" dirty="0">
                <a:latin typeface="Comic Sans MS" pitchFamily="66" charset="0"/>
              </a:rPr>
              <a:t>S</a:t>
            </a:r>
            <a:r>
              <a:rPr lang="cs-CZ" sz="3600" b="1" baseline="-25000" dirty="0">
                <a:latin typeface="Comic Sans MS" pitchFamily="66" charset="0"/>
              </a:rPr>
              <a:t>3</a:t>
            </a:r>
            <a:endParaRPr lang="cs-CZ" sz="3600" b="1" dirty="0">
              <a:latin typeface="Comic Sans MS" pitchFamily="66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312004" y="260648"/>
            <a:ext cx="40398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>
                <a:solidFill>
                  <a:srgbClr val="00B050"/>
                </a:solidFill>
                <a:latin typeface="Comic Sans MS" pitchFamily="66" charset="0"/>
              </a:rPr>
              <a:t>sulfid manganistý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312004" y="836712"/>
            <a:ext cx="34660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>
                <a:solidFill>
                  <a:srgbClr val="00B050"/>
                </a:solidFill>
                <a:latin typeface="Comic Sans MS" pitchFamily="66" charset="0"/>
              </a:rPr>
              <a:t>sulfid draselný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347576" y="1340768"/>
            <a:ext cx="32143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>
                <a:solidFill>
                  <a:srgbClr val="00B050"/>
                </a:solidFill>
                <a:latin typeface="Comic Sans MS" pitchFamily="66" charset="0"/>
              </a:rPr>
              <a:t>sulfid uhličitý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366370" y="1844824"/>
            <a:ext cx="35397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>
                <a:solidFill>
                  <a:srgbClr val="00B050"/>
                </a:solidFill>
                <a:latin typeface="Comic Sans MS" pitchFamily="66" charset="0"/>
              </a:rPr>
              <a:t>sulfid chromitý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375623" y="2457036"/>
            <a:ext cx="32111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>
                <a:solidFill>
                  <a:srgbClr val="00B050"/>
                </a:solidFill>
                <a:latin typeface="Comic Sans MS" pitchFamily="66" charset="0"/>
              </a:rPr>
              <a:t>sulfid dusičný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384300" y="3024135"/>
            <a:ext cx="35573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>
                <a:solidFill>
                  <a:srgbClr val="00B050"/>
                </a:solidFill>
                <a:latin typeface="Comic Sans MS" pitchFamily="66" charset="0"/>
              </a:rPr>
              <a:t>sulfid rtuťnatý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3393265" y="3618129"/>
            <a:ext cx="34660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>
                <a:solidFill>
                  <a:srgbClr val="00B050"/>
                </a:solidFill>
                <a:latin typeface="Comic Sans MS" pitchFamily="66" charset="0"/>
              </a:rPr>
              <a:t>sulfid </a:t>
            </a:r>
            <a:r>
              <a:rPr lang="cs-CZ" sz="3600" b="1" dirty="0" err="1">
                <a:solidFill>
                  <a:srgbClr val="00B050"/>
                </a:solidFill>
                <a:latin typeface="Comic Sans MS" pitchFamily="66" charset="0"/>
              </a:rPr>
              <a:t>platičelý</a:t>
            </a:r>
            <a:endParaRPr lang="cs-CZ" sz="3600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411483" y="4149080"/>
            <a:ext cx="29081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>
                <a:solidFill>
                  <a:srgbClr val="00B050"/>
                </a:solidFill>
                <a:latin typeface="Comic Sans MS" pitchFamily="66" charset="0"/>
              </a:rPr>
              <a:t>sulfid sírový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3402518" y="4707502"/>
            <a:ext cx="36744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>
                <a:solidFill>
                  <a:srgbClr val="00B050"/>
                </a:solidFill>
                <a:latin typeface="Comic Sans MS" pitchFamily="66" charset="0"/>
              </a:rPr>
              <a:t>sulfid chloričitý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3419872" y="5238453"/>
            <a:ext cx="36984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>
                <a:solidFill>
                  <a:srgbClr val="00B050"/>
                </a:solidFill>
                <a:latin typeface="Comic Sans MS" pitchFamily="66" charset="0"/>
              </a:rPr>
              <a:t>sulfid zinečnatý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3438090" y="5760439"/>
            <a:ext cx="30636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>
                <a:solidFill>
                  <a:srgbClr val="00B050"/>
                </a:solidFill>
                <a:latin typeface="Comic Sans MS" pitchFamily="66" charset="0"/>
              </a:rPr>
              <a:t>sulfid zlatitý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lný tvar 1"/>
          <p:cNvSpPr/>
          <p:nvPr/>
        </p:nvSpPr>
        <p:spPr>
          <a:xfrm>
            <a:off x="2411760" y="4149080"/>
            <a:ext cx="4343400" cy="1562100"/>
          </a:xfrm>
          <a:custGeom>
            <a:avLst/>
            <a:gdLst/>
            <a:ahLst/>
            <a:cxnLst/>
            <a:rect l="0" t="0" r="0" b="0"/>
            <a:pathLst>
              <a:path w="4342131" h="1562101">
                <a:moveTo>
                  <a:pt x="0" y="1562100"/>
                </a:moveTo>
                <a:lnTo>
                  <a:pt x="0" y="0"/>
                </a:lnTo>
                <a:lnTo>
                  <a:pt x="4342130" y="0"/>
                </a:lnTo>
                <a:lnTo>
                  <a:pt x="4342130" y="1562100"/>
                </a:lnTo>
                <a:close/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3" name="TextovéPole 2"/>
          <p:cNvSpPr txBox="1">
            <a:spLocks noChangeArrowheads="1"/>
          </p:cNvSpPr>
          <p:nvPr/>
        </p:nvSpPr>
        <p:spPr bwMode="auto">
          <a:xfrm>
            <a:off x="2600601" y="4418894"/>
            <a:ext cx="3962400" cy="10156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cs-CZ" sz="1200" dirty="0">
                <a:solidFill>
                  <a:srgbClr val="000000"/>
                </a:solidFill>
                <a:latin typeface="Arial - 16"/>
              </a:rPr>
              <a:t>Autor:</a:t>
            </a:r>
          </a:p>
          <a:p>
            <a:pPr algn="ctr"/>
            <a:r>
              <a:rPr lang="cs-CZ" sz="1200" dirty="0">
                <a:solidFill>
                  <a:srgbClr val="000000"/>
                </a:solidFill>
                <a:latin typeface="Arial - 16"/>
              </a:rPr>
              <a:t>Mgr. Fojtík </a:t>
            </a:r>
            <a:r>
              <a:rPr lang="cs-CZ" sz="1200" dirty="0" err="1">
                <a:solidFill>
                  <a:srgbClr val="000000"/>
                </a:solidFill>
                <a:latin typeface="Arial - 16"/>
              </a:rPr>
              <a:t>Frant</a:t>
            </a:r>
            <a:r>
              <a:rPr lang="cs-CZ" sz="1200" dirty="0">
                <a:solidFill>
                  <a:srgbClr val="000000"/>
                </a:solidFill>
                <a:latin typeface="Arial - 16"/>
              </a:rPr>
              <a:t>.</a:t>
            </a:r>
          </a:p>
          <a:p>
            <a:pPr algn="ctr"/>
            <a:r>
              <a:rPr lang="cs-CZ" sz="1200" dirty="0">
                <a:solidFill>
                  <a:srgbClr val="000000"/>
                </a:solidFill>
                <a:latin typeface="Arial - 16"/>
              </a:rPr>
              <a:t>Základní škola a mateřská škola Červená Voda</a:t>
            </a:r>
          </a:p>
          <a:p>
            <a:pPr algn="ctr"/>
            <a:r>
              <a:rPr lang="cs-CZ" sz="1200" dirty="0">
                <a:solidFill>
                  <a:srgbClr val="000000"/>
                </a:solidFill>
                <a:latin typeface="Arial - 16"/>
              </a:rPr>
              <a:t>fojtikfr@post.cz</a:t>
            </a:r>
          </a:p>
          <a:p>
            <a:pPr algn="ctr"/>
            <a:r>
              <a:rPr lang="cs-CZ" sz="1200" dirty="0">
                <a:solidFill>
                  <a:srgbClr val="000000"/>
                </a:solidFill>
                <a:latin typeface="Arial - 16"/>
              </a:rPr>
              <a:t>říjen 2011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407</Words>
  <Application>Microsoft Office PowerPoint</Application>
  <PresentationFormat>Předvádění na obrazovce (4:3)</PresentationFormat>
  <Paragraphs>122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6" baseType="lpstr">
      <vt:lpstr>Arial</vt:lpstr>
      <vt:lpstr>Arial - 16</vt:lpstr>
      <vt:lpstr>Calibri</vt:lpstr>
      <vt:lpstr>Comic Sans MS</vt:lpstr>
      <vt:lpstr>Times New Roman - 14</vt:lpstr>
      <vt:lpstr>Times New Roman - 16</vt:lpstr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FOFR</dc:creator>
  <cp:lastModifiedBy>František Fojtík</cp:lastModifiedBy>
  <cp:revision>34</cp:revision>
  <dcterms:created xsi:type="dcterms:W3CDTF">2013-06-21T17:34:03Z</dcterms:created>
  <dcterms:modified xsi:type="dcterms:W3CDTF">2020-03-30T20:13:26Z</dcterms:modified>
</cp:coreProperties>
</file>