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3BF9E3-4B8A-4D39-80EE-B02963695E4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9402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ovéPole 1"/>
          <p:cNvSpPr txBox="1">
            <a:spLocks noChangeArrowheads="1"/>
          </p:cNvSpPr>
          <p:nvPr/>
        </p:nvSpPr>
        <p:spPr bwMode="auto">
          <a:xfrm>
            <a:off x="1645920" y="171450"/>
            <a:ext cx="6195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latin typeface="Times New Roman - 16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708660" y="423827"/>
            <a:ext cx="77266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1100" dirty="0">
                <a:latin typeface="Times New Roman - 16"/>
              </a:rPr>
              <a:t>Příjemce: Základní škola a mateřská škola Červená Voda, Červená Voda 341, 561 61</a:t>
            </a:r>
          </a:p>
        </p:txBody>
      </p:sp>
      <p:pic>
        <p:nvPicPr>
          <p:cNvPr id="2052" name="Obrázek 3" descr="Logolink OPVK - oříznutý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894" y="5292090"/>
            <a:ext cx="6272213" cy="120872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788670" y="4869180"/>
            <a:ext cx="7566660" cy="2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 dirty="0"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2054" name="TextovéPole 5"/>
          <p:cNvSpPr txBox="1">
            <a:spLocks noChangeArrowheads="1"/>
          </p:cNvSpPr>
          <p:nvPr/>
        </p:nvSpPr>
        <p:spPr bwMode="auto">
          <a:xfrm>
            <a:off x="0" y="4354830"/>
            <a:ext cx="9304020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2055" name="TextovéPole 6"/>
          <p:cNvSpPr txBox="1">
            <a:spLocks noChangeArrowheads="1"/>
          </p:cNvSpPr>
          <p:nvPr/>
        </p:nvSpPr>
        <p:spPr bwMode="auto">
          <a:xfrm>
            <a:off x="320040" y="1165860"/>
            <a:ext cx="17145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 dirty="0">
                <a:latin typeface="Arial - 16"/>
              </a:rPr>
              <a:t>Autor materiálu</a:t>
            </a:r>
            <a:r>
              <a:rPr lang="cs-CZ" sz="1100" b="1" dirty="0">
                <a:solidFill>
                  <a:srgbClr val="000000"/>
                </a:solidFill>
                <a:latin typeface="Arial - 16"/>
              </a:rPr>
              <a:t>:</a:t>
            </a:r>
          </a:p>
        </p:txBody>
      </p:sp>
      <p:sp>
        <p:nvSpPr>
          <p:cNvPr id="2056" name="TextovéPole 7"/>
          <p:cNvSpPr txBox="1">
            <a:spLocks noChangeArrowheads="1"/>
          </p:cNvSpPr>
          <p:nvPr/>
        </p:nvSpPr>
        <p:spPr bwMode="auto">
          <a:xfrm>
            <a:off x="284385" y="869254"/>
            <a:ext cx="1943100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 dirty="0">
                <a:latin typeface="Arial - 16"/>
              </a:rPr>
              <a:t>Název materiálu:	</a:t>
            </a:r>
          </a:p>
        </p:txBody>
      </p:sp>
      <p:sp>
        <p:nvSpPr>
          <p:cNvPr id="2057" name="TextovéPole 8"/>
          <p:cNvSpPr txBox="1">
            <a:spLocks noChangeArrowheads="1"/>
          </p:cNvSpPr>
          <p:nvPr/>
        </p:nvSpPr>
        <p:spPr bwMode="auto">
          <a:xfrm>
            <a:off x="320040" y="21717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Sada:</a:t>
            </a:r>
          </a:p>
        </p:txBody>
      </p:sp>
      <p:sp>
        <p:nvSpPr>
          <p:cNvPr id="2058" name="TextovéPole 9"/>
          <p:cNvSpPr txBox="1">
            <a:spLocks noChangeArrowheads="1"/>
          </p:cNvSpPr>
          <p:nvPr/>
        </p:nvSpPr>
        <p:spPr bwMode="auto">
          <a:xfrm>
            <a:off x="5943600" y="1908810"/>
            <a:ext cx="10515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latin typeface="Arial - 16"/>
              </a:rPr>
              <a:t>Předmět:</a:t>
            </a:r>
          </a:p>
        </p:txBody>
      </p:sp>
      <p:sp>
        <p:nvSpPr>
          <p:cNvPr id="2059" name="TextovéPole 10"/>
          <p:cNvSpPr txBox="1">
            <a:spLocks noChangeArrowheads="1"/>
          </p:cNvSpPr>
          <p:nvPr/>
        </p:nvSpPr>
        <p:spPr bwMode="auto">
          <a:xfrm>
            <a:off x="320040" y="1645920"/>
            <a:ext cx="1988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 dirty="0">
                <a:latin typeface="Arial - 16"/>
              </a:rPr>
              <a:t>Zařazení materiálu:</a:t>
            </a:r>
          </a:p>
        </p:txBody>
      </p:sp>
      <p:sp>
        <p:nvSpPr>
          <p:cNvPr id="2060" name="TextovéPole 11"/>
          <p:cNvSpPr txBox="1">
            <a:spLocks noChangeArrowheads="1"/>
          </p:cNvSpPr>
          <p:nvPr/>
        </p:nvSpPr>
        <p:spPr bwMode="auto">
          <a:xfrm>
            <a:off x="320040" y="1908810"/>
            <a:ext cx="10287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Šablona:</a:t>
            </a:r>
          </a:p>
        </p:txBody>
      </p:sp>
      <p:sp>
        <p:nvSpPr>
          <p:cNvPr id="2061" name="TextovéPole 12"/>
          <p:cNvSpPr txBox="1">
            <a:spLocks noChangeArrowheads="1"/>
          </p:cNvSpPr>
          <p:nvPr/>
        </p:nvSpPr>
        <p:spPr bwMode="auto">
          <a:xfrm>
            <a:off x="5943600" y="2183130"/>
            <a:ext cx="1234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Číslo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 </a:t>
            </a:r>
            <a:r>
              <a:rPr lang="cs-CZ" sz="1100" dirty="0">
                <a:latin typeface="Arial - 16"/>
              </a:rPr>
              <a:t>DUM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:</a:t>
            </a:r>
          </a:p>
        </p:txBody>
      </p:sp>
      <p:sp>
        <p:nvSpPr>
          <p:cNvPr id="2062" name="TextovéPole 13"/>
          <p:cNvSpPr txBox="1">
            <a:spLocks noChangeArrowheads="1"/>
          </p:cNvSpPr>
          <p:nvPr/>
        </p:nvSpPr>
        <p:spPr bwMode="auto">
          <a:xfrm>
            <a:off x="320040" y="2651760"/>
            <a:ext cx="2766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 dirty="0">
                <a:latin typeface="Arial - 16"/>
              </a:rPr>
              <a:t>Ověření materiálu ve výuce:</a:t>
            </a:r>
          </a:p>
        </p:txBody>
      </p:sp>
      <p:sp>
        <p:nvSpPr>
          <p:cNvPr id="2063" name="TextovéPole 14"/>
          <p:cNvSpPr txBox="1">
            <a:spLocks noChangeArrowheads="1"/>
          </p:cNvSpPr>
          <p:nvPr/>
        </p:nvSpPr>
        <p:spPr bwMode="auto">
          <a:xfrm>
            <a:off x="320040" y="2914650"/>
            <a:ext cx="15544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Datum ověření:</a:t>
            </a:r>
          </a:p>
        </p:txBody>
      </p:sp>
      <p:sp>
        <p:nvSpPr>
          <p:cNvPr id="2064" name="TextovéPole 15"/>
          <p:cNvSpPr txBox="1">
            <a:spLocks noChangeArrowheads="1"/>
          </p:cNvSpPr>
          <p:nvPr/>
        </p:nvSpPr>
        <p:spPr bwMode="auto">
          <a:xfrm>
            <a:off x="320040" y="34290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Třída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:</a:t>
            </a:r>
          </a:p>
        </p:txBody>
      </p:sp>
      <p:sp>
        <p:nvSpPr>
          <p:cNvPr id="2065" name="TextovéPole 16"/>
          <p:cNvSpPr txBox="1">
            <a:spLocks noChangeArrowheads="1"/>
          </p:cNvSpPr>
          <p:nvPr/>
        </p:nvSpPr>
        <p:spPr bwMode="auto">
          <a:xfrm>
            <a:off x="320040" y="3177540"/>
            <a:ext cx="15773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Ověřující učitel:</a:t>
            </a:r>
          </a:p>
        </p:txBody>
      </p:sp>
      <p:sp>
        <p:nvSpPr>
          <p:cNvPr id="2066" name="TextovéPole 17"/>
          <p:cNvSpPr txBox="1">
            <a:spLocks noChangeArrowheads="1"/>
          </p:cNvSpPr>
          <p:nvPr/>
        </p:nvSpPr>
        <p:spPr bwMode="auto">
          <a:xfrm>
            <a:off x="2160270" y="902970"/>
            <a:ext cx="1763658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Čtyřúhelníky</a:t>
            </a:r>
          </a:p>
        </p:txBody>
      </p:sp>
      <p:sp>
        <p:nvSpPr>
          <p:cNvPr id="2067" name="TextovéPole 18"/>
          <p:cNvSpPr txBox="1">
            <a:spLocks noChangeArrowheads="1"/>
          </p:cNvSpPr>
          <p:nvPr/>
        </p:nvSpPr>
        <p:spPr bwMode="auto">
          <a:xfrm>
            <a:off x="2160270" y="116586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Eva Veselá</a:t>
            </a:r>
          </a:p>
        </p:txBody>
      </p:sp>
      <p:sp>
        <p:nvSpPr>
          <p:cNvPr id="2068" name="TextovéPole 19"/>
          <p:cNvSpPr txBox="1">
            <a:spLocks noChangeArrowheads="1"/>
          </p:cNvSpPr>
          <p:nvPr/>
        </p:nvSpPr>
        <p:spPr bwMode="auto">
          <a:xfrm>
            <a:off x="1120140" y="1908810"/>
            <a:ext cx="4663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069" name="TextovéPole 20"/>
          <p:cNvSpPr txBox="1">
            <a:spLocks noChangeArrowheads="1"/>
          </p:cNvSpPr>
          <p:nvPr/>
        </p:nvSpPr>
        <p:spPr bwMode="auto">
          <a:xfrm>
            <a:off x="7246620" y="1908810"/>
            <a:ext cx="1623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Matematika</a:t>
            </a:r>
          </a:p>
        </p:txBody>
      </p:sp>
      <p:sp>
        <p:nvSpPr>
          <p:cNvPr id="2070" name="TextovéPole 21"/>
          <p:cNvSpPr txBox="1">
            <a:spLocks noChangeArrowheads="1"/>
          </p:cNvSpPr>
          <p:nvPr/>
        </p:nvSpPr>
        <p:spPr bwMode="auto">
          <a:xfrm>
            <a:off x="1120140" y="2171700"/>
            <a:ext cx="845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32-7</a:t>
            </a:r>
          </a:p>
        </p:txBody>
      </p:sp>
      <p:sp>
        <p:nvSpPr>
          <p:cNvPr id="2071" name="TextovéPole 22"/>
          <p:cNvSpPr txBox="1">
            <a:spLocks noChangeArrowheads="1"/>
          </p:cNvSpPr>
          <p:nvPr/>
        </p:nvSpPr>
        <p:spPr bwMode="auto">
          <a:xfrm>
            <a:off x="7246620" y="2148840"/>
            <a:ext cx="11887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32-7-15</a:t>
            </a:r>
          </a:p>
        </p:txBody>
      </p:sp>
      <p:sp>
        <p:nvSpPr>
          <p:cNvPr id="2072" name="TextovéPole 23"/>
          <p:cNvSpPr txBox="1">
            <a:spLocks noChangeArrowheads="1"/>
          </p:cNvSpPr>
          <p:nvPr/>
        </p:nvSpPr>
        <p:spPr bwMode="auto">
          <a:xfrm>
            <a:off x="2160270" y="316611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 </a:t>
            </a:r>
            <a:r>
              <a:rPr lang="cs-CZ" sz="1100" dirty="0">
                <a:latin typeface="Arial - 16"/>
              </a:rPr>
              <a:t>Eva Veselá</a:t>
            </a:r>
          </a:p>
        </p:txBody>
      </p:sp>
      <p:sp>
        <p:nvSpPr>
          <p:cNvPr id="2073" name="TextovéPole 24"/>
          <p:cNvSpPr txBox="1">
            <a:spLocks noChangeArrowheads="1"/>
          </p:cNvSpPr>
          <p:nvPr/>
        </p:nvSpPr>
        <p:spPr bwMode="auto">
          <a:xfrm>
            <a:off x="2160270" y="3424982"/>
            <a:ext cx="6629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 </a:t>
            </a:r>
            <a:r>
              <a:rPr lang="cs-CZ" sz="1100" dirty="0">
                <a:latin typeface="Arial - 16"/>
              </a:rPr>
              <a:t>9. třída</a:t>
            </a:r>
          </a:p>
        </p:txBody>
      </p:sp>
      <p:sp>
        <p:nvSpPr>
          <p:cNvPr id="2074" name="TextovéPole 25"/>
          <p:cNvSpPr txBox="1">
            <a:spLocks noChangeArrowheads="1"/>
          </p:cNvSpPr>
          <p:nvPr/>
        </p:nvSpPr>
        <p:spPr bwMode="auto">
          <a:xfrm>
            <a:off x="2160270" y="2914651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17. 01. 2013</a:t>
            </a:r>
          </a:p>
        </p:txBody>
      </p:sp>
    </p:spTree>
    <p:extLst>
      <p:ext uri="{BB962C8B-B14F-4D97-AF65-F5344CB8AC3E}">
        <p14:creationId xmlns:p14="http://schemas.microsoft.com/office/powerpoint/2010/main" val="295345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856" y="407651"/>
            <a:ext cx="8229600" cy="792000"/>
          </a:xfrm>
        </p:spPr>
        <p:txBody>
          <a:bodyPr/>
          <a:lstStyle/>
          <a:p>
            <a:r>
              <a:rPr lang="cs-CZ" b="1" dirty="0"/>
              <a:t> Různoběžníky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187624" y="2708920"/>
            <a:ext cx="1584176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771800" y="2708920"/>
            <a:ext cx="1008112" cy="5484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77428" y="1340768"/>
            <a:ext cx="7396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FF99"/>
                </a:solidFill>
              </a:rPr>
              <a:t>žádné dvě strany nejsou rovnoběžné ani shodné </a:t>
            </a:r>
          </a:p>
        </p:txBody>
      </p:sp>
      <p:cxnSp>
        <p:nvCxnSpPr>
          <p:cNvPr id="26" name="Přímá spojnice 25"/>
          <p:cNvCxnSpPr/>
          <p:nvPr/>
        </p:nvCxnSpPr>
        <p:spPr>
          <a:xfrm flipH="1">
            <a:off x="2267744" y="3257364"/>
            <a:ext cx="1512168" cy="22598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1177636" y="4149080"/>
            <a:ext cx="1090108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3851920" y="2284909"/>
            <a:ext cx="1728192" cy="3960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851920" y="2284909"/>
            <a:ext cx="288032" cy="22242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139952" y="3429000"/>
            <a:ext cx="335796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6804248" y="2284909"/>
            <a:ext cx="1080120" cy="9724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4475748" y="2680953"/>
            <a:ext cx="1104364" cy="7480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868144" y="3257364"/>
            <a:ext cx="1152128" cy="31239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>
            <a:off x="7020272" y="3257364"/>
            <a:ext cx="864096" cy="31239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H="1">
            <a:off x="5868144" y="2284909"/>
            <a:ext cx="936104" cy="9724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4716016" y="4315290"/>
            <a:ext cx="1152128" cy="6258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4782939" y="6309320"/>
            <a:ext cx="869181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4716016" y="4315290"/>
            <a:ext cx="66923" cy="23540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5652120" y="4941168"/>
            <a:ext cx="216024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024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152000"/>
          </a:xfrm>
        </p:spPr>
        <p:txBody>
          <a:bodyPr>
            <a:normAutofit fontScale="90000"/>
          </a:bodyPr>
          <a:lstStyle/>
          <a:p>
            <a:r>
              <a:rPr lang="cs-CZ" sz="3100" b="1" dirty="0">
                <a:solidFill>
                  <a:srgbClr val="FFC000"/>
                </a:solidFill>
              </a:rPr>
              <a:t>ÚKOL:</a:t>
            </a:r>
            <a:br>
              <a:rPr lang="cs-CZ" sz="3100" b="1" dirty="0"/>
            </a:br>
            <a:r>
              <a:rPr lang="cs-CZ" sz="3100" b="1" dirty="0">
                <a:solidFill>
                  <a:srgbClr val="FFC000"/>
                </a:solidFill>
              </a:rPr>
              <a:t> načrtni si do sešitu čtyřúhelník EFGH a vypiš jeho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3887787" cy="4525963"/>
          </a:xfrm>
        </p:spPr>
        <p:txBody>
          <a:bodyPr>
            <a:normAutofit/>
          </a:bodyPr>
          <a:lstStyle/>
          <a:p>
            <a:r>
              <a:rPr lang="cs-CZ" sz="2400" dirty="0"/>
              <a:t>vrcholy:</a:t>
            </a:r>
          </a:p>
          <a:p>
            <a:r>
              <a:rPr lang="cs-CZ" sz="2400" dirty="0"/>
              <a:t>strany:</a:t>
            </a:r>
          </a:p>
          <a:p>
            <a:r>
              <a:rPr lang="cs-CZ" sz="2400" dirty="0"/>
              <a:t>dvojice protějších stran:</a:t>
            </a:r>
          </a:p>
          <a:p>
            <a:r>
              <a:rPr lang="cs-CZ" sz="2400" dirty="0"/>
              <a:t>dvojice sousedních stran:</a:t>
            </a:r>
            <a:br>
              <a:rPr lang="cs-CZ" sz="2400" dirty="0"/>
            </a:b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úhlopříčky:</a:t>
            </a:r>
          </a:p>
          <a:p>
            <a:r>
              <a:rPr lang="cs-CZ" sz="2400" dirty="0"/>
              <a:t>dvojice protějších úhlů:</a:t>
            </a:r>
          </a:p>
          <a:p>
            <a:r>
              <a:rPr lang="cs-CZ" sz="2400" dirty="0"/>
              <a:t>dvojice sousedních úhlů:</a:t>
            </a:r>
          </a:p>
        </p:txBody>
      </p:sp>
      <p:grpSp>
        <p:nvGrpSpPr>
          <p:cNvPr id="97309" name="Group 29"/>
          <p:cNvGrpSpPr>
            <a:grpSpLocks/>
          </p:cNvGrpSpPr>
          <p:nvPr/>
        </p:nvGrpSpPr>
        <p:grpSpPr bwMode="auto">
          <a:xfrm>
            <a:off x="5183188" y="1725613"/>
            <a:ext cx="3960812" cy="4098925"/>
            <a:chOff x="3061" y="1087"/>
            <a:chExt cx="2495" cy="2582"/>
          </a:xfrm>
        </p:grpSpPr>
        <p:grpSp>
          <p:nvGrpSpPr>
            <p:cNvPr id="97308" name="Group 28"/>
            <p:cNvGrpSpPr>
              <a:grpSpLocks/>
            </p:cNvGrpSpPr>
            <p:nvPr/>
          </p:nvGrpSpPr>
          <p:grpSpPr bwMode="auto">
            <a:xfrm>
              <a:off x="3243" y="1290"/>
              <a:ext cx="2086" cy="2095"/>
              <a:chOff x="3243" y="1290"/>
              <a:chExt cx="2086" cy="2095"/>
            </a:xfrm>
          </p:grpSpPr>
          <p:grpSp>
            <p:nvGrpSpPr>
              <p:cNvPr id="97307" name="Group 27"/>
              <p:cNvGrpSpPr>
                <a:grpSpLocks/>
              </p:cNvGrpSpPr>
              <p:nvPr/>
            </p:nvGrpSpPr>
            <p:grpSpPr bwMode="auto">
              <a:xfrm>
                <a:off x="4968" y="1661"/>
                <a:ext cx="361" cy="1279"/>
                <a:chOff x="4968" y="1661"/>
                <a:chExt cx="361" cy="1279"/>
              </a:xfrm>
            </p:grpSpPr>
            <p:sp>
              <p:nvSpPr>
                <p:cNvPr id="97289" name="Line 9"/>
                <p:cNvSpPr>
                  <a:spLocks noChangeShapeType="1"/>
                </p:cNvSpPr>
                <p:nvPr/>
              </p:nvSpPr>
              <p:spPr bwMode="auto">
                <a:xfrm>
                  <a:off x="5057" y="1661"/>
                  <a:ext cx="272" cy="12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7295" name="Arc 15"/>
                <p:cNvSpPr>
                  <a:spLocks/>
                </p:cNvSpPr>
                <p:nvPr/>
              </p:nvSpPr>
              <p:spPr bwMode="auto">
                <a:xfrm rot="15769365">
                  <a:off x="4963" y="2620"/>
                  <a:ext cx="325" cy="316"/>
                </a:xfrm>
                <a:custGeom>
                  <a:avLst/>
                  <a:gdLst>
                    <a:gd name="G0" fmla="+- 4204 0 0"/>
                    <a:gd name="G1" fmla="+- 21600 0 0"/>
                    <a:gd name="G2" fmla="+- 21600 0 0"/>
                    <a:gd name="T0" fmla="*/ 0 w 25804"/>
                    <a:gd name="T1" fmla="*/ 413 h 25129"/>
                    <a:gd name="T2" fmla="*/ 25514 w 25804"/>
                    <a:gd name="T3" fmla="*/ 25129 h 25129"/>
                    <a:gd name="T4" fmla="*/ 4204 w 25804"/>
                    <a:gd name="T5" fmla="*/ 21600 h 25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5804" h="25129" fill="none" extrusionOk="0">
                      <a:moveTo>
                        <a:pt x="0" y="413"/>
                      </a:moveTo>
                      <a:cubicBezTo>
                        <a:pt x="1384" y="138"/>
                        <a:pt x="2792" y="-1"/>
                        <a:pt x="4204" y="0"/>
                      </a:cubicBezTo>
                      <a:cubicBezTo>
                        <a:pt x="16133" y="0"/>
                        <a:pt x="25804" y="9670"/>
                        <a:pt x="25804" y="21600"/>
                      </a:cubicBezTo>
                      <a:cubicBezTo>
                        <a:pt x="25804" y="22782"/>
                        <a:pt x="25706" y="23962"/>
                        <a:pt x="25513" y="25128"/>
                      </a:cubicBezTo>
                    </a:path>
                    <a:path w="25804" h="25129" stroke="0" extrusionOk="0">
                      <a:moveTo>
                        <a:pt x="0" y="413"/>
                      </a:moveTo>
                      <a:cubicBezTo>
                        <a:pt x="1384" y="138"/>
                        <a:pt x="2792" y="-1"/>
                        <a:pt x="4204" y="0"/>
                      </a:cubicBezTo>
                      <a:cubicBezTo>
                        <a:pt x="16133" y="0"/>
                        <a:pt x="25804" y="9670"/>
                        <a:pt x="25804" y="21600"/>
                      </a:cubicBezTo>
                      <a:cubicBezTo>
                        <a:pt x="25804" y="22782"/>
                        <a:pt x="25706" y="23962"/>
                        <a:pt x="25513" y="25128"/>
                      </a:cubicBezTo>
                      <a:lnTo>
                        <a:pt x="4204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97306" name="Group 26"/>
              <p:cNvGrpSpPr>
                <a:grpSpLocks/>
              </p:cNvGrpSpPr>
              <p:nvPr/>
            </p:nvGrpSpPr>
            <p:grpSpPr bwMode="auto">
              <a:xfrm>
                <a:off x="3243" y="1290"/>
                <a:ext cx="2086" cy="2095"/>
                <a:chOff x="3243" y="1290"/>
                <a:chExt cx="2086" cy="2095"/>
              </a:xfrm>
            </p:grpSpPr>
            <p:sp>
              <p:nvSpPr>
                <p:cNvPr id="9728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3243" y="2886"/>
                  <a:ext cx="2086" cy="49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728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243" y="1290"/>
                  <a:ext cx="681" cy="209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7288" name="Line 8"/>
                <p:cNvSpPr>
                  <a:spLocks noChangeShapeType="1"/>
                </p:cNvSpPr>
                <p:nvPr/>
              </p:nvSpPr>
              <p:spPr bwMode="auto">
                <a:xfrm>
                  <a:off x="3924" y="1290"/>
                  <a:ext cx="1133" cy="37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7292" name="Arc 12"/>
                <p:cNvSpPr>
                  <a:spLocks/>
                </p:cNvSpPr>
                <p:nvPr/>
              </p:nvSpPr>
              <p:spPr bwMode="auto">
                <a:xfrm>
                  <a:off x="3346" y="3022"/>
                  <a:ext cx="306" cy="272"/>
                </a:xfrm>
                <a:custGeom>
                  <a:avLst/>
                  <a:gdLst>
                    <a:gd name="G0" fmla="+- 2679 0 0"/>
                    <a:gd name="G1" fmla="+- 21600 0 0"/>
                    <a:gd name="G2" fmla="+- 21600 0 0"/>
                    <a:gd name="T0" fmla="*/ 0 w 24279"/>
                    <a:gd name="T1" fmla="*/ 167 h 21600"/>
                    <a:gd name="T2" fmla="*/ 24279 w 24279"/>
                    <a:gd name="T3" fmla="*/ 21600 h 21600"/>
                    <a:gd name="T4" fmla="*/ 2679 w 2427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279" h="21600" fill="none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4608" y="0"/>
                        <a:pt x="24279" y="9670"/>
                        <a:pt x="24279" y="21600"/>
                      </a:cubicBezTo>
                    </a:path>
                    <a:path w="24279" h="21600" stroke="0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4608" y="0"/>
                        <a:pt x="24279" y="9670"/>
                        <a:pt x="24279" y="21600"/>
                      </a:cubicBezTo>
                      <a:lnTo>
                        <a:pt x="267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97296" name="Arc 16"/>
                <p:cNvSpPr>
                  <a:spLocks/>
                </p:cNvSpPr>
                <p:nvPr/>
              </p:nvSpPr>
              <p:spPr bwMode="auto">
                <a:xfrm rot="9951653">
                  <a:off x="4769" y="1539"/>
                  <a:ext cx="306" cy="350"/>
                </a:xfrm>
                <a:custGeom>
                  <a:avLst/>
                  <a:gdLst>
                    <a:gd name="G0" fmla="+- 2679 0 0"/>
                    <a:gd name="G1" fmla="+- 21600 0 0"/>
                    <a:gd name="G2" fmla="+- 21600 0 0"/>
                    <a:gd name="T0" fmla="*/ 0 w 24279"/>
                    <a:gd name="T1" fmla="*/ 167 h 27732"/>
                    <a:gd name="T2" fmla="*/ 23390 w 24279"/>
                    <a:gd name="T3" fmla="*/ 27732 h 27732"/>
                    <a:gd name="T4" fmla="*/ 2679 w 24279"/>
                    <a:gd name="T5" fmla="*/ 21600 h 277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279" h="27732" fill="none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4608" y="0"/>
                        <a:pt x="24279" y="9670"/>
                        <a:pt x="24279" y="21600"/>
                      </a:cubicBezTo>
                      <a:cubicBezTo>
                        <a:pt x="24279" y="23676"/>
                        <a:pt x="23979" y="25741"/>
                        <a:pt x="23390" y="27732"/>
                      </a:cubicBezTo>
                    </a:path>
                    <a:path w="24279" h="27732" stroke="0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4608" y="0"/>
                        <a:pt x="24279" y="9670"/>
                        <a:pt x="24279" y="21600"/>
                      </a:cubicBezTo>
                      <a:cubicBezTo>
                        <a:pt x="24279" y="23676"/>
                        <a:pt x="23979" y="25741"/>
                        <a:pt x="23390" y="27732"/>
                      </a:cubicBezTo>
                      <a:lnTo>
                        <a:pt x="267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97297" name="Arc 17"/>
                <p:cNvSpPr>
                  <a:spLocks/>
                </p:cNvSpPr>
                <p:nvPr/>
              </p:nvSpPr>
              <p:spPr bwMode="auto">
                <a:xfrm rot="6538225">
                  <a:off x="3831" y="1337"/>
                  <a:ext cx="305" cy="272"/>
                </a:xfrm>
                <a:custGeom>
                  <a:avLst/>
                  <a:gdLst>
                    <a:gd name="G0" fmla="+- 2679 0 0"/>
                    <a:gd name="G1" fmla="+- 21600 0 0"/>
                    <a:gd name="G2" fmla="+- 21600 0 0"/>
                    <a:gd name="T0" fmla="*/ 0 w 24189"/>
                    <a:gd name="T1" fmla="*/ 167 h 21600"/>
                    <a:gd name="T2" fmla="*/ 24189 w 24189"/>
                    <a:gd name="T3" fmla="*/ 19630 h 21600"/>
                    <a:gd name="T4" fmla="*/ 2679 w 24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89" h="21600" fill="none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3845" y="0"/>
                        <a:pt x="23170" y="8510"/>
                        <a:pt x="24188" y="19630"/>
                      </a:cubicBezTo>
                    </a:path>
                    <a:path w="24189" h="21600" stroke="0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3845" y="0"/>
                        <a:pt x="23170" y="8510"/>
                        <a:pt x="24188" y="19630"/>
                      </a:cubicBezTo>
                      <a:lnTo>
                        <a:pt x="267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9729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4" y="3022"/>
                  <a:ext cx="23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l-GR" sz="2400">
                      <a:latin typeface="Times New Roman" pitchFamily="18" charset="0"/>
                      <a:cs typeface="Times New Roman" pitchFamily="18" charset="0"/>
                    </a:rPr>
                    <a:t>α</a:t>
                  </a:r>
                </a:p>
              </p:txBody>
            </p:sp>
            <p:sp>
              <p:nvSpPr>
                <p:cNvPr id="9729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012" y="2659"/>
                  <a:ext cx="23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l-GR" sz="2400">
                      <a:latin typeface="Times New Roman" pitchFamily="18" charset="0"/>
                      <a:cs typeface="Times New Roman" pitchFamily="18" charset="0"/>
                    </a:rPr>
                    <a:t>β</a:t>
                  </a:r>
                </a:p>
              </p:txBody>
            </p:sp>
            <p:sp>
              <p:nvSpPr>
                <p:cNvPr id="9730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830" y="1570"/>
                  <a:ext cx="23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l-GR" sz="2400">
                      <a:latin typeface="Times New Roman" pitchFamily="18" charset="0"/>
                      <a:cs typeface="Times New Roman" pitchFamily="18" charset="0"/>
                    </a:rPr>
                    <a:t>γ</a:t>
                  </a:r>
                </a:p>
              </p:txBody>
            </p:sp>
            <p:sp>
              <p:nvSpPr>
                <p:cNvPr id="9730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864" y="1290"/>
                  <a:ext cx="23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l-GR" sz="2400" dirty="0">
                      <a:latin typeface="Times New Roman" pitchFamily="18" charset="0"/>
                      <a:cs typeface="Times New Roman" pitchFamily="18" charset="0"/>
                    </a:rPr>
                    <a:t>δ</a:t>
                  </a:r>
                </a:p>
              </p:txBody>
            </p:sp>
          </p:grpSp>
        </p:grpSp>
        <p:sp>
          <p:nvSpPr>
            <p:cNvPr id="97302" name="Text Box 22"/>
            <p:cNvSpPr txBox="1">
              <a:spLocks noChangeArrowheads="1"/>
            </p:cNvSpPr>
            <p:nvPr/>
          </p:nvSpPr>
          <p:spPr bwMode="auto">
            <a:xfrm>
              <a:off x="3061" y="3339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800" b="1" dirty="0"/>
                <a:t>E</a:t>
              </a:r>
            </a:p>
          </p:txBody>
        </p:sp>
        <p:sp>
          <p:nvSpPr>
            <p:cNvPr id="97303" name="Text Box 23"/>
            <p:cNvSpPr txBox="1">
              <a:spLocks noChangeArrowheads="1"/>
            </p:cNvSpPr>
            <p:nvPr/>
          </p:nvSpPr>
          <p:spPr bwMode="auto">
            <a:xfrm>
              <a:off x="5193" y="2886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800" b="1" dirty="0"/>
                <a:t>F</a:t>
              </a:r>
            </a:p>
          </p:txBody>
        </p:sp>
        <p:sp>
          <p:nvSpPr>
            <p:cNvPr id="97304" name="Text Box 24"/>
            <p:cNvSpPr txBox="1">
              <a:spLocks noChangeArrowheads="1"/>
            </p:cNvSpPr>
            <p:nvPr/>
          </p:nvSpPr>
          <p:spPr bwMode="auto">
            <a:xfrm>
              <a:off x="4967" y="1389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800" b="1" dirty="0"/>
                <a:t>G</a:t>
              </a:r>
            </a:p>
          </p:txBody>
        </p:sp>
        <p:sp>
          <p:nvSpPr>
            <p:cNvPr id="97305" name="Text Box 25"/>
            <p:cNvSpPr txBox="1">
              <a:spLocks noChangeArrowheads="1"/>
            </p:cNvSpPr>
            <p:nvPr/>
          </p:nvSpPr>
          <p:spPr bwMode="auto">
            <a:xfrm>
              <a:off x="3606" y="1087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800" b="1" dirty="0"/>
                <a:t>H</a:t>
              </a:r>
            </a:p>
          </p:txBody>
        </p:sp>
      </p:grpSp>
      <p:sp>
        <p:nvSpPr>
          <p:cNvPr id="97311" name="Text Box 31"/>
          <p:cNvSpPr txBox="1">
            <a:spLocks noChangeArrowheads="1"/>
          </p:cNvSpPr>
          <p:nvPr/>
        </p:nvSpPr>
        <p:spPr bwMode="auto">
          <a:xfrm>
            <a:off x="2097409" y="1651001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FFC000"/>
                </a:solidFill>
              </a:rPr>
              <a:t>E, F, G, H</a:t>
            </a:r>
          </a:p>
        </p:txBody>
      </p:sp>
      <p:sp>
        <p:nvSpPr>
          <p:cNvPr id="97312" name="Text Box 32"/>
          <p:cNvSpPr txBox="1">
            <a:spLocks noChangeArrowheads="1"/>
          </p:cNvSpPr>
          <p:nvPr/>
        </p:nvSpPr>
        <p:spPr bwMode="auto">
          <a:xfrm>
            <a:off x="2069091" y="2047236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FFC000"/>
                </a:solidFill>
              </a:rPr>
              <a:t>EF, FG, GH, HE</a:t>
            </a:r>
          </a:p>
        </p:txBody>
      </p:sp>
      <p:sp>
        <p:nvSpPr>
          <p:cNvPr id="97313" name="Text Box 33"/>
          <p:cNvSpPr txBox="1">
            <a:spLocks noChangeArrowheads="1"/>
          </p:cNvSpPr>
          <p:nvPr/>
        </p:nvSpPr>
        <p:spPr bwMode="auto">
          <a:xfrm>
            <a:off x="3619502" y="2552701"/>
            <a:ext cx="2376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FFC000"/>
                </a:solidFill>
              </a:rPr>
              <a:t>EF a HG, FG a EH</a:t>
            </a:r>
          </a:p>
        </p:txBody>
      </p:sp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2065723" y="3359390"/>
            <a:ext cx="227924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FFC000"/>
                </a:solidFill>
              </a:rPr>
              <a:t>EF a FG, FG a GH, </a:t>
            </a:r>
          </a:p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FFC000"/>
                </a:solidFill>
              </a:rPr>
              <a:t>GH a HE, HE a EF</a:t>
            </a:r>
          </a:p>
        </p:txBody>
      </p:sp>
      <p:sp>
        <p:nvSpPr>
          <p:cNvPr id="97315" name="Text Box 35"/>
          <p:cNvSpPr txBox="1">
            <a:spLocks noChangeArrowheads="1"/>
          </p:cNvSpPr>
          <p:nvPr/>
        </p:nvSpPr>
        <p:spPr bwMode="auto">
          <a:xfrm>
            <a:off x="2111057" y="4206427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FFC000"/>
                </a:solidFill>
              </a:rPr>
              <a:t>EG, FH</a:t>
            </a:r>
          </a:p>
        </p:txBody>
      </p:sp>
      <p:sp>
        <p:nvSpPr>
          <p:cNvPr id="97316" name="Text Box 36"/>
          <p:cNvSpPr txBox="1">
            <a:spLocks noChangeArrowheads="1"/>
          </p:cNvSpPr>
          <p:nvPr/>
        </p:nvSpPr>
        <p:spPr bwMode="auto">
          <a:xfrm>
            <a:off x="3537272" y="4603302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2060903" y="5417499"/>
            <a:ext cx="31171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1792802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1" grpId="0"/>
      <p:bldP spid="97312" grpId="0"/>
      <p:bldP spid="97313" grpId="0"/>
      <p:bldP spid="97314" grpId="0"/>
      <p:bldP spid="97315" grpId="0"/>
      <p:bldP spid="97316" grpId="0"/>
      <p:bldP spid="97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solidFill>
                  <a:srgbClr val="FFC000"/>
                </a:solidFill>
              </a:rPr>
              <a:t>ÚKOL:</a:t>
            </a:r>
            <a:br>
              <a:rPr lang="cs-CZ" sz="2800" b="1" dirty="0"/>
            </a:br>
            <a:r>
              <a:rPr lang="cs-CZ" sz="2800" b="1" dirty="0">
                <a:solidFill>
                  <a:srgbClr val="FFC000"/>
                </a:solidFill>
              </a:rPr>
              <a:t> pojmenuj každý ze čtyřúhelníků na obrázku a popiš jeho vlastnosti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4246" y="1722513"/>
            <a:ext cx="8278233" cy="49971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91882" y="2367390"/>
            <a:ext cx="1585590" cy="158559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77990" y="4221089"/>
            <a:ext cx="2150194" cy="147724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798761" y="2323486"/>
            <a:ext cx="1375451" cy="1300163"/>
          </a:xfrm>
          <a:prstGeom prst="parallelogram">
            <a:avLst>
              <a:gd name="adj" fmla="val 33211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10800000">
            <a:off x="6257181" y="2321245"/>
            <a:ext cx="2376487" cy="1223963"/>
          </a:xfrm>
          <a:custGeom>
            <a:avLst/>
            <a:gdLst>
              <a:gd name="G0" fmla="+- 5396 0 0"/>
              <a:gd name="G1" fmla="+- 21600 0 5396"/>
              <a:gd name="G2" fmla="*/ 5396 1 2"/>
              <a:gd name="G3" fmla="+- 21600 0 G2"/>
              <a:gd name="G4" fmla="+/ 5396 21600 2"/>
              <a:gd name="G5" fmla="+/ G1 0 2"/>
              <a:gd name="G6" fmla="*/ 21600 21600 5396"/>
              <a:gd name="G7" fmla="*/ G6 1 2"/>
              <a:gd name="G8" fmla="+- 21600 0 G7"/>
              <a:gd name="G9" fmla="*/ 21600 1 2"/>
              <a:gd name="G10" fmla="+- 5396 0 G9"/>
              <a:gd name="G11" fmla="?: G10 G8 0"/>
              <a:gd name="G12" fmla="?: G10 G7 21600"/>
              <a:gd name="T0" fmla="*/ 18902 w 21600"/>
              <a:gd name="T1" fmla="*/ 10800 h 21600"/>
              <a:gd name="T2" fmla="*/ 10800 w 21600"/>
              <a:gd name="T3" fmla="*/ 21600 h 21600"/>
              <a:gd name="T4" fmla="*/ 2698 w 21600"/>
              <a:gd name="T5" fmla="*/ 10800 h 21600"/>
              <a:gd name="T6" fmla="*/ 10800 w 21600"/>
              <a:gd name="T7" fmla="*/ 0 h 21600"/>
              <a:gd name="T8" fmla="*/ 4498 w 21600"/>
              <a:gd name="T9" fmla="*/ 4498 h 21600"/>
              <a:gd name="T10" fmla="*/ 17102 w 21600"/>
              <a:gd name="T11" fmla="*/ 1710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6" y="21600"/>
                </a:lnTo>
                <a:lnTo>
                  <a:pt x="16204" y="21600"/>
                </a:lnTo>
                <a:lnTo>
                  <a:pt x="2160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899593" y="4149726"/>
            <a:ext cx="2592610" cy="1548606"/>
            <a:chOff x="2064" y="1434"/>
            <a:chExt cx="1406" cy="771"/>
          </a:xfrm>
        </p:grpSpPr>
        <p:grpSp>
          <p:nvGrpSpPr>
            <p:cNvPr id="11" name="Group 34"/>
            <p:cNvGrpSpPr>
              <a:grpSpLocks/>
            </p:cNvGrpSpPr>
            <p:nvPr/>
          </p:nvGrpSpPr>
          <p:grpSpPr bwMode="auto">
            <a:xfrm>
              <a:off x="2064" y="1434"/>
              <a:ext cx="1406" cy="771"/>
              <a:chOff x="2064" y="1434"/>
              <a:chExt cx="1406" cy="771"/>
            </a:xfrm>
          </p:grpSpPr>
          <p:grpSp>
            <p:nvGrpSpPr>
              <p:cNvPr id="13" name="Group 9"/>
              <p:cNvGrpSpPr>
                <a:grpSpLocks/>
              </p:cNvGrpSpPr>
              <p:nvPr/>
            </p:nvGrpSpPr>
            <p:grpSpPr bwMode="auto">
              <a:xfrm>
                <a:off x="2064" y="1434"/>
                <a:ext cx="1406" cy="771"/>
                <a:chOff x="1746" y="1434"/>
                <a:chExt cx="1406" cy="771"/>
              </a:xfrm>
            </p:grpSpPr>
            <p:sp>
              <p:nvSpPr>
                <p:cNvPr id="15" name="Line 5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6" name="Line 6"/>
                <p:cNvSpPr>
                  <a:spLocks noChangeShapeType="1"/>
                </p:cNvSpPr>
                <p:nvPr/>
              </p:nvSpPr>
              <p:spPr bwMode="auto">
                <a:xfrm>
                  <a:off x="1746" y="2205"/>
                  <a:ext cx="140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" name="Line 7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7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8" name="Line 8"/>
                <p:cNvSpPr>
                  <a:spLocks noChangeShapeType="1"/>
                </p:cNvSpPr>
                <p:nvPr/>
              </p:nvSpPr>
              <p:spPr bwMode="auto">
                <a:xfrm>
                  <a:off x="2472" y="1434"/>
                  <a:ext cx="68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4" name="Arc 31"/>
              <p:cNvSpPr>
                <a:spLocks/>
              </p:cNvSpPr>
              <p:nvPr/>
            </p:nvSpPr>
            <p:spPr bwMode="auto">
              <a:xfrm>
                <a:off x="2064" y="2024"/>
                <a:ext cx="181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" name="Oval 32"/>
            <p:cNvSpPr>
              <a:spLocks noChangeArrowheads="1"/>
            </p:cNvSpPr>
            <p:nvPr/>
          </p:nvSpPr>
          <p:spPr bwMode="auto">
            <a:xfrm>
              <a:off x="2109" y="2115"/>
              <a:ext cx="45" cy="4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6516216" y="3861048"/>
            <a:ext cx="2232248" cy="1584871"/>
            <a:chOff x="2562" y="1207"/>
            <a:chExt cx="1316" cy="862"/>
          </a:xfrm>
        </p:grpSpPr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3016" y="1207"/>
              <a:ext cx="862" cy="5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H="1">
              <a:off x="2562" y="1207"/>
              <a:ext cx="454" cy="8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2562" y="2024"/>
              <a:ext cx="862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V="1">
              <a:off x="3424" y="1797"/>
              <a:ext cx="454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4" name="TextovéPole 23"/>
          <p:cNvSpPr txBox="1"/>
          <p:nvPr/>
        </p:nvSpPr>
        <p:spPr>
          <a:xfrm>
            <a:off x="1758274" y="4688450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B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933454" y="4549537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D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247294" y="2610060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E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247294" y="4549538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F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068913" y="2813624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C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305906" y="253116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A</a:t>
            </a:r>
          </a:p>
        </p:txBody>
      </p:sp>
      <p:sp>
        <p:nvSpPr>
          <p:cNvPr id="4" name="Vývojový diagram: údaje 3"/>
          <p:cNvSpPr/>
          <p:nvPr/>
        </p:nvSpPr>
        <p:spPr>
          <a:xfrm>
            <a:off x="4644008" y="2321245"/>
            <a:ext cx="1699567" cy="113871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167653" y="2610060"/>
            <a:ext cx="700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36165426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611560" y="3645024"/>
            <a:ext cx="7776864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Objekty, použité k vytvoření sešitu, jsou součástí SW Smart Notebook nebo pocházejí z veřejných knihoven obrázků (public </a:t>
            </a:r>
            <a:r>
              <a:rPr lang="cs-CZ" sz="1100" dirty="0" err="1">
                <a:solidFill>
                  <a:srgbClr val="000000"/>
                </a:solidFill>
                <a:latin typeface="Arial - 16"/>
              </a:rPr>
              <a:t>domain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) nebo jsou vlastní originální tvorbou autora.</a:t>
            </a:r>
          </a:p>
        </p:txBody>
      </p:sp>
      <p:sp>
        <p:nvSpPr>
          <p:cNvPr id="3077" name="TextovéPole 4"/>
          <p:cNvSpPr txBox="1">
            <a:spLocks noChangeArrowheads="1"/>
          </p:cNvSpPr>
          <p:nvPr/>
        </p:nvSpPr>
        <p:spPr bwMode="auto">
          <a:xfrm>
            <a:off x="205740" y="182880"/>
            <a:ext cx="4434840" cy="29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Arial - 20"/>
              </a:rPr>
              <a:t>Seznam použité literatury a pramenů:</a:t>
            </a:r>
            <a:endParaRPr lang="cs-CZ" sz="14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751344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/>
          </a:p>
        </p:txBody>
      </p:sp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2857500" y="4869160"/>
            <a:ext cx="3566160" cy="9294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Mgr. Eva Veselá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Základní škola Červená Voda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vesela.eva@email.cz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val="108119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77990" y="1920813"/>
            <a:ext cx="7726458" cy="42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ctr" anchorCtr="0" compatLnSpc="1">
            <a:prstTxWarp prst="textNoShape">
              <a:avLst/>
            </a:prstTxWarp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  <a:tabLst>
                <a:tab pos="891540" algn="l"/>
                <a:tab pos="2025968" algn="l"/>
                <a:tab pos="2430304" algn="l"/>
                <a:tab pos="3403283" algn="l"/>
                <a:tab pos="4374833" algn="l"/>
              </a:tabLst>
            </a:pPr>
            <a:r>
              <a:rPr lang="cs-CZ" sz="1100" dirty="0" bmk="Text10"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r>
              <a:rPr lang="cs-CZ" sz="1300" b="1" dirty="0"/>
              <a:t>Metodický list</a:t>
            </a:r>
            <a:endParaRPr lang="cs-CZ" sz="1300" dirty="0"/>
          </a:p>
          <a:p>
            <a:r>
              <a:rPr lang="cs-CZ" sz="1300" b="1" dirty="0"/>
              <a:t>Název materiálu:</a:t>
            </a:r>
            <a:r>
              <a:rPr lang="cs-CZ" sz="1300" dirty="0"/>
              <a:t>	Čtyřúhelníky</a:t>
            </a:r>
          </a:p>
          <a:p>
            <a:r>
              <a:rPr lang="cs-CZ" sz="1300" b="1" dirty="0"/>
              <a:t>Autor materiálu:	</a:t>
            </a:r>
            <a:r>
              <a:rPr lang="cs-CZ" sz="1300" dirty="0"/>
              <a:t>Eva Veselá</a:t>
            </a:r>
          </a:p>
          <a:p>
            <a:endParaRPr lang="cs-CZ" sz="1300" dirty="0"/>
          </a:p>
          <a:p>
            <a:r>
              <a:rPr lang="cs-CZ" sz="1300" b="1" dirty="0"/>
              <a:t>Zařazení materiálu:</a:t>
            </a:r>
            <a:endParaRPr lang="cs-CZ" sz="1300" dirty="0"/>
          </a:p>
          <a:p>
            <a:r>
              <a:rPr lang="cs-CZ" sz="1300" dirty="0"/>
              <a:t>Šablona:	Inovace a zkvalitnění výuky prostřednictvím ICT (III/2)		</a:t>
            </a:r>
          </a:p>
          <a:p>
            <a:r>
              <a:rPr lang="cs-CZ" sz="1300" dirty="0"/>
              <a:t>Sada: 32-7	     Číslo DUM: 32-7-15	    Předmět: Matematika	</a:t>
            </a:r>
          </a:p>
          <a:p>
            <a:r>
              <a:rPr lang="cs-CZ" sz="1300" dirty="0"/>
              <a:t>     </a:t>
            </a:r>
          </a:p>
          <a:p>
            <a:r>
              <a:rPr lang="cs-CZ" sz="1300" b="1" dirty="0"/>
              <a:t>Ověření materiálu ve výuce:</a:t>
            </a:r>
            <a:endParaRPr lang="cs-CZ" sz="1300" dirty="0"/>
          </a:p>
          <a:p>
            <a:r>
              <a:rPr lang="cs-CZ" sz="1300" dirty="0"/>
              <a:t>Datum ověření: 17. 01. 2013      Třída: 9. třída	     Ověřující učitel: Eva Veselá</a:t>
            </a:r>
          </a:p>
          <a:p>
            <a:r>
              <a:rPr lang="cs-CZ" sz="1300" dirty="0"/>
              <a:t>	     </a:t>
            </a:r>
          </a:p>
          <a:p>
            <a:pPr algn="just"/>
            <a:r>
              <a:rPr lang="cs-CZ" sz="1300" b="1" dirty="0"/>
              <a:t>Anotace materiálu</a:t>
            </a:r>
            <a:r>
              <a:rPr lang="cs-CZ" sz="1300" dirty="0"/>
              <a:t>: Prezentace vysvětluje a popisuje základní prvky čtyřúhelníku, druhy čtyřúhelníků a jejich vlastnosti.  Zahrnuje dvě aktivity k procvičení.</a:t>
            </a:r>
          </a:p>
          <a:p>
            <a:pPr algn="just"/>
            <a:r>
              <a:rPr lang="cs-CZ" sz="1300" dirty="0"/>
              <a:t>     </a:t>
            </a:r>
          </a:p>
          <a:p>
            <a:pPr algn="just"/>
            <a:r>
              <a:rPr lang="cs-CZ" sz="1300" b="1" dirty="0"/>
              <a:t>Podrobný metodický popis možností použití materiálu: </a:t>
            </a:r>
            <a:r>
              <a:rPr lang="cs-CZ" sz="1300" dirty="0"/>
              <a:t>Prezentaci lze využít k frontální výuce </a:t>
            </a:r>
            <a:br>
              <a:rPr lang="cs-CZ" sz="1300" dirty="0"/>
            </a:br>
            <a:r>
              <a:rPr lang="cs-CZ" sz="1300" dirty="0"/>
              <a:t>i samostudiu.   Obsahuje dvě zadání úloh k procvičení (snímek 11 a 12). </a:t>
            </a:r>
          </a:p>
          <a:p>
            <a:pPr algn="just"/>
            <a:endParaRPr lang="cs-CZ" sz="1300" dirty="0"/>
          </a:p>
          <a:p>
            <a:pPr lvl="0"/>
            <a:r>
              <a:rPr lang="cs-CZ" sz="1300" b="1" dirty="0"/>
              <a:t>Seznam literatury a pramenů: </a:t>
            </a:r>
            <a:r>
              <a:rPr lang="cs-CZ" sz="1300" dirty="0"/>
              <a:t> Snímek 13 </a:t>
            </a:r>
            <a:endParaRPr lang="cs-CZ" sz="1300" b="1" dirty="0">
              <a:cs typeface="Arial" pitchFamily="34" charset="0"/>
            </a:endParaRPr>
          </a:p>
          <a:p>
            <a:pPr algn="just"/>
            <a:endParaRPr lang="cs-CZ" sz="1300" b="1" dirty="0"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cs-CZ" sz="1300" b="1" dirty="0">
                <a:ea typeface="Times New Roman" pitchFamily="18" charset="0"/>
                <a:cs typeface="Arial" pitchFamily="34" charset="0"/>
              </a:rPr>
              <a:t>Poznámka:</a:t>
            </a:r>
            <a:r>
              <a:rPr lang="cs-CZ" sz="1300" dirty="0">
                <a:ea typeface="Times New Roman" pitchFamily="18" charset="0"/>
                <a:cs typeface="Arial" pitchFamily="34" charset="0"/>
              </a:rPr>
              <a:t>  Volný pracovní list, pomůcky na rýsování </a:t>
            </a:r>
            <a:r>
              <a:rPr lang="cs-CZ" sz="1300" dirty="0"/>
              <a:t>    </a:t>
            </a:r>
          </a:p>
        </p:txBody>
      </p:sp>
      <p:pic>
        <p:nvPicPr>
          <p:cNvPr id="3" name="obrázek 3" descr="Logolink OPVK - oříznutý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120" y="383062"/>
            <a:ext cx="4937760" cy="97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902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/>
          </a:bodyPr>
          <a:lstStyle/>
          <a:p>
            <a:r>
              <a:rPr lang="cs-CZ" sz="8000" dirty="0"/>
              <a:t>ČTYŘÚHELNÍKY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1752600"/>
          </a:xfrm>
        </p:spPr>
        <p:txBody>
          <a:bodyPr>
            <a:noAutofit/>
          </a:bodyPr>
          <a:lstStyle/>
          <a:p>
            <a:r>
              <a:rPr lang="cs-CZ" sz="3600" dirty="0"/>
              <a:t>Základní prvky čtyřúhelníku</a:t>
            </a:r>
          </a:p>
          <a:p>
            <a:r>
              <a:rPr lang="cs-CZ" sz="3600" dirty="0"/>
              <a:t>Druhy čtyřúhelníků</a:t>
            </a:r>
          </a:p>
          <a:p>
            <a:r>
              <a:rPr lang="cs-CZ" sz="3600" dirty="0"/>
              <a:t>Vlastnosti čtyřúhelníků</a:t>
            </a:r>
          </a:p>
        </p:txBody>
      </p:sp>
    </p:spTree>
    <p:extLst>
      <p:ext uri="{BB962C8B-B14F-4D97-AF65-F5344CB8AC3E}">
        <p14:creationId xmlns:p14="http://schemas.microsoft.com/office/powerpoint/2010/main" val="290501193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prvky čtyřúhelníku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56266" y="2050530"/>
            <a:ext cx="4968875" cy="314801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100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cs-CZ" dirty="0">
                <a:latin typeface="+mj-lt"/>
              </a:rPr>
              <a:t>vrcholy: A, B, C, D</a:t>
            </a:r>
          </a:p>
          <a:p>
            <a:pPr marL="0" indent="0">
              <a:lnSpc>
                <a:spcPct val="90000"/>
              </a:lnSpc>
              <a:buNone/>
            </a:pPr>
            <a:endParaRPr lang="cs-CZ" sz="100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cs-CZ" dirty="0">
                <a:latin typeface="+mj-lt"/>
              </a:rPr>
              <a:t>strany: AB, BC, CD, AD</a:t>
            </a:r>
          </a:p>
          <a:p>
            <a:pPr marL="0" indent="0">
              <a:lnSpc>
                <a:spcPct val="90000"/>
              </a:lnSpc>
              <a:buNone/>
            </a:pPr>
            <a:endParaRPr lang="cs-CZ" sz="100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cs-CZ" dirty="0">
                <a:latin typeface="+mj-lt"/>
              </a:rPr>
              <a:t>úhlopříčky: AC, BD</a:t>
            </a:r>
          </a:p>
          <a:p>
            <a:pPr marL="0" indent="0">
              <a:lnSpc>
                <a:spcPct val="90000"/>
              </a:lnSpc>
              <a:buNone/>
            </a:pPr>
            <a:endParaRPr lang="cs-CZ" sz="100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cs-CZ" dirty="0">
                <a:latin typeface="+mj-lt"/>
              </a:rPr>
              <a:t>vnitřní úhly: </a:t>
            </a:r>
            <a:r>
              <a:rPr lang="el-GR" dirty="0">
                <a:latin typeface="+mj-lt"/>
                <a:cs typeface="Times New Roman" pitchFamily="18" charset="0"/>
              </a:rPr>
              <a:t>α</a:t>
            </a:r>
            <a:r>
              <a:rPr lang="cs-CZ" dirty="0">
                <a:latin typeface="+mj-lt"/>
                <a:cs typeface="Times New Roman" pitchFamily="18" charset="0"/>
              </a:rPr>
              <a:t>, </a:t>
            </a:r>
            <a:r>
              <a:rPr lang="el-GR" dirty="0">
                <a:latin typeface="+mj-lt"/>
                <a:cs typeface="Times New Roman" pitchFamily="18" charset="0"/>
              </a:rPr>
              <a:t>β</a:t>
            </a:r>
            <a:r>
              <a:rPr lang="cs-CZ" dirty="0">
                <a:latin typeface="+mj-lt"/>
                <a:cs typeface="Times New Roman" pitchFamily="18" charset="0"/>
              </a:rPr>
              <a:t>, </a:t>
            </a:r>
            <a:r>
              <a:rPr lang="el-GR" dirty="0">
                <a:latin typeface="+mj-lt"/>
                <a:cs typeface="Times New Roman" pitchFamily="18" charset="0"/>
              </a:rPr>
              <a:t>γ</a:t>
            </a:r>
            <a:r>
              <a:rPr lang="cs-CZ" dirty="0">
                <a:latin typeface="+mj-lt"/>
                <a:cs typeface="Times New Roman" pitchFamily="18" charset="0"/>
              </a:rPr>
              <a:t>, </a:t>
            </a:r>
            <a:r>
              <a:rPr lang="el-GR" dirty="0">
                <a:latin typeface="+mj-lt"/>
                <a:cs typeface="Times New Roman" pitchFamily="18" charset="0"/>
              </a:rPr>
              <a:t>δ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36537" y="5006972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/>
              <a:t>A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348038" y="4969940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/>
              <a:t>B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0694" y="1731384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/>
              <a:t>D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276600" y="170021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/>
              <a:t>C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611188" y="2133600"/>
            <a:ext cx="2881312" cy="2951163"/>
          </a:xfrm>
          <a:prstGeom prst="parallelogram">
            <a:avLst>
              <a:gd name="adj" fmla="val 477"/>
            </a:avLst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611188" y="2133600"/>
            <a:ext cx="2881312" cy="2951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11188" y="2126671"/>
            <a:ext cx="2837872" cy="294893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9" name="Arc 15"/>
          <p:cNvSpPr>
            <a:spLocks/>
          </p:cNvSpPr>
          <p:nvPr/>
        </p:nvSpPr>
        <p:spPr bwMode="auto">
          <a:xfrm>
            <a:off x="611188" y="4643810"/>
            <a:ext cx="403225" cy="431800"/>
          </a:xfrm>
          <a:custGeom>
            <a:avLst/>
            <a:gdLst>
              <a:gd name="G0" fmla="+- 2551 0 0"/>
              <a:gd name="G1" fmla="+- 21600 0 0"/>
              <a:gd name="G2" fmla="+- 21600 0 0"/>
              <a:gd name="T0" fmla="*/ 0 w 24151"/>
              <a:gd name="T1" fmla="*/ 151 h 21600"/>
              <a:gd name="T2" fmla="*/ 24151 w 24151"/>
              <a:gd name="T3" fmla="*/ 21600 h 21600"/>
              <a:gd name="T4" fmla="*/ 2551 w 24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51" h="21600" fill="none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</a:path>
              <a:path w="24151" h="21600" stroke="0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  <a:lnTo>
                  <a:pt x="2551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0" name="Arc 16"/>
          <p:cNvSpPr>
            <a:spLocks/>
          </p:cNvSpPr>
          <p:nvPr/>
        </p:nvSpPr>
        <p:spPr bwMode="auto">
          <a:xfrm rot="10608092">
            <a:off x="3026782" y="2132014"/>
            <a:ext cx="454025" cy="431800"/>
          </a:xfrm>
          <a:custGeom>
            <a:avLst/>
            <a:gdLst>
              <a:gd name="G0" fmla="+- 5641 0 0"/>
              <a:gd name="G1" fmla="+- 21600 0 0"/>
              <a:gd name="G2" fmla="+- 21600 0 0"/>
              <a:gd name="T0" fmla="*/ 0 w 27241"/>
              <a:gd name="T1" fmla="*/ 750 h 21600"/>
              <a:gd name="T2" fmla="*/ 27241 w 27241"/>
              <a:gd name="T3" fmla="*/ 21600 h 21600"/>
              <a:gd name="T4" fmla="*/ 5641 w 2724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41" h="21600" fill="none" extrusionOk="0">
                <a:moveTo>
                  <a:pt x="-1" y="749"/>
                </a:moveTo>
                <a:cubicBezTo>
                  <a:pt x="1838" y="252"/>
                  <a:pt x="3735" y="-1"/>
                  <a:pt x="5641" y="0"/>
                </a:cubicBezTo>
                <a:cubicBezTo>
                  <a:pt x="17570" y="0"/>
                  <a:pt x="27241" y="9670"/>
                  <a:pt x="27241" y="21600"/>
                </a:cubicBezTo>
              </a:path>
              <a:path w="27241" h="21600" stroke="0" extrusionOk="0">
                <a:moveTo>
                  <a:pt x="-1" y="749"/>
                </a:moveTo>
                <a:cubicBezTo>
                  <a:pt x="1838" y="252"/>
                  <a:pt x="3735" y="-1"/>
                  <a:pt x="5641" y="0"/>
                </a:cubicBezTo>
                <a:cubicBezTo>
                  <a:pt x="17570" y="0"/>
                  <a:pt x="27241" y="9670"/>
                  <a:pt x="27241" y="21600"/>
                </a:cubicBezTo>
                <a:lnTo>
                  <a:pt x="5641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1" name="Arc 17"/>
          <p:cNvSpPr>
            <a:spLocks/>
          </p:cNvSpPr>
          <p:nvPr/>
        </p:nvSpPr>
        <p:spPr bwMode="auto">
          <a:xfrm rot="5654183">
            <a:off x="676290" y="2087086"/>
            <a:ext cx="403225" cy="431800"/>
          </a:xfrm>
          <a:custGeom>
            <a:avLst/>
            <a:gdLst>
              <a:gd name="G0" fmla="+- 2551 0 0"/>
              <a:gd name="G1" fmla="+- 21600 0 0"/>
              <a:gd name="G2" fmla="+- 21600 0 0"/>
              <a:gd name="T0" fmla="*/ 0 w 24151"/>
              <a:gd name="T1" fmla="*/ 151 h 21600"/>
              <a:gd name="T2" fmla="*/ 24151 w 24151"/>
              <a:gd name="T3" fmla="*/ 21600 h 21600"/>
              <a:gd name="T4" fmla="*/ 2551 w 24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51" h="21600" fill="none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</a:path>
              <a:path w="24151" h="21600" stroke="0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  <a:lnTo>
                  <a:pt x="2551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2" name="Arc 18"/>
          <p:cNvSpPr>
            <a:spLocks/>
          </p:cNvSpPr>
          <p:nvPr/>
        </p:nvSpPr>
        <p:spPr bwMode="auto">
          <a:xfrm rot="-4508979">
            <a:off x="2919411" y="4638674"/>
            <a:ext cx="568325" cy="454025"/>
          </a:xfrm>
          <a:custGeom>
            <a:avLst/>
            <a:gdLst>
              <a:gd name="G0" fmla="+- 7008 0 0"/>
              <a:gd name="G1" fmla="+- 21600 0 0"/>
              <a:gd name="G2" fmla="+- 21600 0 0"/>
              <a:gd name="T0" fmla="*/ 0 w 28608"/>
              <a:gd name="T1" fmla="*/ 1168 h 22668"/>
              <a:gd name="T2" fmla="*/ 28582 w 28608"/>
              <a:gd name="T3" fmla="*/ 22668 h 22668"/>
              <a:gd name="T4" fmla="*/ 7008 w 28608"/>
              <a:gd name="T5" fmla="*/ 21600 h 22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08" h="22668" fill="none" extrusionOk="0">
                <a:moveTo>
                  <a:pt x="0" y="1168"/>
                </a:moveTo>
                <a:cubicBezTo>
                  <a:pt x="2255" y="394"/>
                  <a:pt x="4623" y="-1"/>
                  <a:pt x="7008" y="0"/>
                </a:cubicBezTo>
                <a:cubicBezTo>
                  <a:pt x="18937" y="0"/>
                  <a:pt x="28608" y="9670"/>
                  <a:pt x="28608" y="21600"/>
                </a:cubicBezTo>
                <a:cubicBezTo>
                  <a:pt x="28608" y="21956"/>
                  <a:pt x="28599" y="22312"/>
                  <a:pt x="28581" y="22667"/>
                </a:cubicBezTo>
              </a:path>
              <a:path w="28608" h="22668" stroke="0" extrusionOk="0">
                <a:moveTo>
                  <a:pt x="0" y="1168"/>
                </a:moveTo>
                <a:cubicBezTo>
                  <a:pt x="2255" y="394"/>
                  <a:pt x="4623" y="-1"/>
                  <a:pt x="7008" y="0"/>
                </a:cubicBezTo>
                <a:cubicBezTo>
                  <a:pt x="18937" y="0"/>
                  <a:pt x="28608" y="9670"/>
                  <a:pt x="28608" y="21600"/>
                </a:cubicBezTo>
                <a:cubicBezTo>
                  <a:pt x="28608" y="21956"/>
                  <a:pt x="28599" y="22312"/>
                  <a:pt x="28581" y="22667"/>
                </a:cubicBezTo>
                <a:lnTo>
                  <a:pt x="7008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987675" y="20605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69119" y="4632323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97721" y="20542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924646" y="47529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777711" y="5006972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dirty="0"/>
              <a:t>a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451441" y="34004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dirty="0"/>
              <a:t>b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799431" y="162877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dirty="0"/>
              <a:t>c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20694" y="3368676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dirty="0"/>
              <a:t>d</a:t>
            </a:r>
          </a:p>
        </p:txBody>
      </p:sp>
      <p:sp>
        <p:nvSpPr>
          <p:cNvPr id="2" name="Obdélník 1"/>
          <p:cNvSpPr/>
          <p:nvPr/>
        </p:nvSpPr>
        <p:spPr>
          <a:xfrm>
            <a:off x="565350" y="5733256"/>
            <a:ext cx="8172774" cy="535531"/>
          </a:xfrm>
          <a:prstGeom prst="rect">
            <a:avLst/>
          </a:prstGeom>
          <a:ln>
            <a:solidFill>
              <a:srgbClr val="FFFF99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3200" b="1" dirty="0">
                <a:solidFill>
                  <a:srgbClr val="FFFF99"/>
                </a:solidFill>
              </a:rPr>
              <a:t>Součet vnitřních úhlů čtyřúhelníku je vždy 360°</a:t>
            </a:r>
          </a:p>
        </p:txBody>
      </p:sp>
    </p:spTree>
    <p:extLst>
      <p:ext uri="{BB962C8B-B14F-4D97-AF65-F5344CB8AC3E}">
        <p14:creationId xmlns:p14="http://schemas.microsoft.com/office/powerpoint/2010/main" val="650623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4" grpId="0"/>
      <p:bldP spid="6155" grpId="0"/>
      <p:bldP spid="6156" grpId="0" animBg="1"/>
      <p:bldP spid="6157" grpId="0" animBg="1"/>
      <p:bldP spid="6159" grpId="0" animBg="1"/>
      <p:bldP spid="6160" grpId="0" animBg="1"/>
      <p:bldP spid="6161" grpId="0" animBg="1"/>
      <p:bldP spid="6162" grpId="0" animBg="1"/>
      <p:bldP spid="6165" grpId="0"/>
      <p:bldP spid="6163" grpId="0"/>
      <p:bldP spid="6164" grpId="0"/>
      <p:bldP spid="6169" grpId="0"/>
      <p:bldP spid="6170" grpId="0"/>
      <p:bldP spid="6171" grpId="0"/>
      <p:bldP spid="6172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čtyřúhelníků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ROVNOBĚŽNÍKY	 LICHOBĚŽNÍKY  RŮZNOBĚŽNÍKY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204864"/>
            <a:ext cx="79928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030162" y="2357264"/>
            <a:ext cx="54006" cy="4024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163298" y="2357264"/>
            <a:ext cx="0" cy="4024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36485" y="2387133"/>
            <a:ext cx="170046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čtverec</a:t>
            </a:r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obdélník</a:t>
            </a:r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kosočtverec</a:t>
            </a:r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kosodélník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2032680" y="2387133"/>
            <a:ext cx="739120" cy="68182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1907704" y="3517157"/>
            <a:ext cx="1008112" cy="57606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Kosoúhelník 24"/>
          <p:cNvSpPr/>
          <p:nvPr/>
        </p:nvSpPr>
        <p:spPr>
          <a:xfrm>
            <a:off x="2195736" y="4581128"/>
            <a:ext cx="857718" cy="576064"/>
          </a:xfrm>
          <a:prstGeom prst="parallelogram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Kosoúhelník 25"/>
          <p:cNvSpPr/>
          <p:nvPr/>
        </p:nvSpPr>
        <p:spPr>
          <a:xfrm>
            <a:off x="2123728" y="5373216"/>
            <a:ext cx="857718" cy="936104"/>
          </a:xfrm>
          <a:prstGeom prst="parallelogram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3262600" y="2535071"/>
            <a:ext cx="21602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obecný</a:t>
            </a:r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pravoúhlý</a:t>
            </a:r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rovnoramenný</a:t>
            </a:r>
          </a:p>
        </p:txBody>
      </p:sp>
      <p:sp>
        <p:nvSpPr>
          <p:cNvPr id="28" name="Lichoběžník 27"/>
          <p:cNvSpPr/>
          <p:nvPr/>
        </p:nvSpPr>
        <p:spPr>
          <a:xfrm>
            <a:off x="4499992" y="5447838"/>
            <a:ext cx="1116124" cy="664221"/>
          </a:xfrm>
          <a:prstGeom prst="trapezoid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Vývojový diagram: ruční vstup 31"/>
          <p:cNvSpPr/>
          <p:nvPr/>
        </p:nvSpPr>
        <p:spPr>
          <a:xfrm rot="5400000">
            <a:off x="5022627" y="3475370"/>
            <a:ext cx="661338" cy="1152128"/>
          </a:xfrm>
          <a:prstGeom prst="flowChartManualInpu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ysClr val="windowText" lastClr="000000"/>
                </a:solidFill>
              </a:ln>
              <a:solidFill>
                <a:srgbClr val="FFFF99"/>
              </a:solidFill>
            </a:endParaRPr>
          </a:p>
        </p:txBody>
      </p:sp>
      <p:sp>
        <p:nvSpPr>
          <p:cNvPr id="39" name="Vývojový diagram: ruční vstup 38"/>
          <p:cNvSpPr/>
          <p:nvPr/>
        </p:nvSpPr>
        <p:spPr>
          <a:xfrm rot="5400000">
            <a:off x="4837453" y="2515475"/>
            <a:ext cx="621221" cy="720081"/>
          </a:xfrm>
          <a:prstGeom prst="flowChartManualInpu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ysClr val="windowText" lastClr="000000"/>
                </a:solidFill>
              </a:ln>
              <a:solidFill>
                <a:srgbClr val="FFFF99"/>
              </a:solidFill>
            </a:endParaRPr>
          </a:p>
        </p:txBody>
      </p:sp>
      <p:sp>
        <p:nvSpPr>
          <p:cNvPr id="40" name="Rovnoramenný trojúhelník 39"/>
          <p:cNvSpPr/>
          <p:nvPr/>
        </p:nvSpPr>
        <p:spPr>
          <a:xfrm>
            <a:off x="4139952" y="2564903"/>
            <a:ext cx="648071" cy="621223"/>
          </a:xfrm>
          <a:prstGeom prst="triangle">
            <a:avLst>
              <a:gd name="adj" fmla="val 100000"/>
            </a:avLst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1" name="Group 10"/>
          <p:cNvGrpSpPr>
            <a:grpSpLocks/>
          </p:cNvGrpSpPr>
          <p:nvPr/>
        </p:nvGrpSpPr>
        <p:grpSpPr bwMode="auto">
          <a:xfrm>
            <a:off x="6683422" y="2761539"/>
            <a:ext cx="1417248" cy="1440160"/>
            <a:chOff x="567" y="1661"/>
            <a:chExt cx="1360" cy="1089"/>
          </a:xfrm>
        </p:grpSpPr>
        <p:sp>
          <p:nvSpPr>
            <p:cNvPr id="42" name="Line 6"/>
            <p:cNvSpPr>
              <a:spLocks noChangeShapeType="1"/>
            </p:cNvSpPr>
            <p:nvPr/>
          </p:nvSpPr>
          <p:spPr bwMode="auto">
            <a:xfrm flipV="1">
              <a:off x="793" y="1661"/>
              <a:ext cx="1134" cy="408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Line 7"/>
            <p:cNvSpPr>
              <a:spLocks noChangeShapeType="1"/>
            </p:cNvSpPr>
            <p:nvPr/>
          </p:nvSpPr>
          <p:spPr bwMode="auto">
            <a:xfrm flipH="1">
              <a:off x="567" y="2069"/>
              <a:ext cx="226" cy="590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>
              <a:off x="567" y="2659"/>
              <a:ext cx="1179" cy="91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Line 9"/>
            <p:cNvSpPr>
              <a:spLocks noChangeShapeType="1"/>
            </p:cNvSpPr>
            <p:nvPr/>
          </p:nvSpPr>
          <p:spPr bwMode="auto">
            <a:xfrm flipV="1">
              <a:off x="1746" y="1661"/>
              <a:ext cx="181" cy="1089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" name="Line 21"/>
          <p:cNvSpPr>
            <a:spLocks noChangeShapeType="1"/>
          </p:cNvSpPr>
          <p:nvPr/>
        </p:nvSpPr>
        <p:spPr bwMode="auto">
          <a:xfrm rot="12382892">
            <a:off x="7206590" y="5350585"/>
            <a:ext cx="1063870" cy="257852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1" name="Skupina 50"/>
          <p:cNvGrpSpPr/>
          <p:nvPr/>
        </p:nvGrpSpPr>
        <p:grpSpPr>
          <a:xfrm>
            <a:off x="6527413" y="4304183"/>
            <a:ext cx="1583729" cy="1726150"/>
            <a:chOff x="6527413" y="4304183"/>
            <a:chExt cx="1583729" cy="1726150"/>
          </a:xfrm>
        </p:grpSpPr>
        <p:sp>
          <p:nvSpPr>
            <p:cNvPr id="48" name="Line 22"/>
            <p:cNvSpPr>
              <a:spLocks noChangeShapeType="1"/>
            </p:cNvSpPr>
            <p:nvPr/>
          </p:nvSpPr>
          <p:spPr bwMode="auto">
            <a:xfrm rot="12382892">
              <a:off x="7108301" y="4463366"/>
              <a:ext cx="366669" cy="614835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Line 23"/>
            <p:cNvSpPr>
              <a:spLocks noChangeShapeType="1"/>
            </p:cNvSpPr>
            <p:nvPr/>
          </p:nvSpPr>
          <p:spPr bwMode="auto">
            <a:xfrm rot="12382892" flipV="1">
              <a:off x="6795793" y="4304183"/>
              <a:ext cx="153191" cy="1453766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Line 24"/>
            <p:cNvSpPr>
              <a:spLocks noChangeShapeType="1"/>
            </p:cNvSpPr>
            <p:nvPr/>
          </p:nvSpPr>
          <p:spPr bwMode="auto">
            <a:xfrm rot="12382892" flipV="1">
              <a:off x="6527413" y="5449254"/>
              <a:ext cx="1583729" cy="581079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004143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8" grpId="0" animBg="1"/>
      <p:bldP spid="32" grpId="0" animBg="1"/>
      <p:bldP spid="39" grpId="0" animBg="1"/>
      <p:bldP spid="40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6000"/>
          </a:xfrm>
        </p:spPr>
        <p:txBody>
          <a:bodyPr/>
          <a:lstStyle/>
          <a:p>
            <a:r>
              <a:rPr lang="cs-CZ" b="1" dirty="0"/>
              <a:t>Vlastnosti čtyřúhelníků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564" y="2132856"/>
            <a:ext cx="7596844" cy="2808312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/>
              <a:t>Strany – délku a rovnoběžnost</a:t>
            </a:r>
          </a:p>
          <a:p>
            <a:pPr marL="0" indent="0"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3600" b="1" dirty="0"/>
              <a:t>Úhly – velikost a shodnost</a:t>
            </a:r>
          </a:p>
          <a:p>
            <a:pPr marL="0" indent="0"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3600" b="1" dirty="0"/>
              <a:t>Úhlopříčky – délku a úhel, který svírají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28803" y="1337644"/>
            <a:ext cx="2447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/>
              <a:t>Zkoumáme: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47198" y="540326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>
                <a:solidFill>
                  <a:srgbClr val="FFFF99"/>
                </a:solidFill>
              </a:rPr>
              <a:t>Pomůcky: dva trojúhelníky, kružítko, úhloměr</a:t>
            </a:r>
          </a:p>
        </p:txBody>
      </p:sp>
    </p:spTree>
    <p:extLst>
      <p:ext uri="{BB962C8B-B14F-4D97-AF65-F5344CB8AC3E}">
        <p14:creationId xmlns:p14="http://schemas.microsoft.com/office/powerpoint/2010/main" val="2888561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9541" y="116632"/>
            <a:ext cx="8229600" cy="792000"/>
          </a:xfrm>
        </p:spPr>
        <p:txBody>
          <a:bodyPr/>
          <a:lstStyle/>
          <a:p>
            <a:r>
              <a:rPr lang="cs-CZ" b="1" dirty="0"/>
              <a:t> Rovnoběžníky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934980" y="3059412"/>
            <a:ext cx="2087463" cy="194463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cs-CZ" dirty="0"/>
              <a:t>        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923058" y="3064315"/>
            <a:ext cx="2088232" cy="194421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923058" y="3086286"/>
            <a:ext cx="2088232" cy="194421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louk 10"/>
          <p:cNvSpPr/>
          <p:nvPr/>
        </p:nvSpPr>
        <p:spPr>
          <a:xfrm>
            <a:off x="1525411" y="3698354"/>
            <a:ext cx="792088" cy="360040"/>
          </a:xfrm>
          <a:prstGeom prst="arc">
            <a:avLst>
              <a:gd name="adj1" fmla="val 12319781"/>
              <a:gd name="adj2" fmla="val 20415877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921455" y="3832655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190133" y="2276870"/>
            <a:ext cx="1508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 čtverec</a:t>
            </a:r>
          </a:p>
        </p:txBody>
      </p:sp>
      <p:grpSp>
        <p:nvGrpSpPr>
          <p:cNvPr id="21" name="Skupina 20"/>
          <p:cNvGrpSpPr/>
          <p:nvPr/>
        </p:nvGrpSpPr>
        <p:grpSpPr>
          <a:xfrm>
            <a:off x="4786642" y="3184636"/>
            <a:ext cx="3528392" cy="1823895"/>
            <a:chOff x="4799586" y="1983659"/>
            <a:chExt cx="3528392" cy="1823895"/>
          </a:xfrm>
        </p:grpSpPr>
        <p:sp>
          <p:nvSpPr>
            <p:cNvPr id="14" name="Obdélník 13"/>
            <p:cNvSpPr/>
            <p:nvPr/>
          </p:nvSpPr>
          <p:spPr>
            <a:xfrm>
              <a:off x="4799586" y="1983659"/>
              <a:ext cx="3528392" cy="1823895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" name="Přímá spojnice 14"/>
            <p:cNvCxnSpPr/>
            <p:nvPr/>
          </p:nvCxnSpPr>
          <p:spPr>
            <a:xfrm flipH="1" flipV="1">
              <a:off x="4799586" y="1983659"/>
              <a:ext cx="3528392" cy="181941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H="1">
              <a:off x="4799586" y="1983659"/>
              <a:ext cx="3528392" cy="181941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bdélník 21"/>
          <p:cNvSpPr/>
          <p:nvPr/>
        </p:nvSpPr>
        <p:spPr>
          <a:xfrm>
            <a:off x="5824151" y="2276871"/>
            <a:ext cx="16706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obdélník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65513" y="1199651"/>
            <a:ext cx="828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800" b="1" dirty="0">
                <a:solidFill>
                  <a:srgbClr val="FFFF99"/>
                </a:solidFill>
              </a:rPr>
              <a:t>každé dvě protější strany jsou rovnoběžné a shodné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b="1" dirty="0">
                <a:solidFill>
                  <a:srgbClr val="FFFF99"/>
                </a:solidFill>
              </a:rPr>
              <a:t>všechny čtyři  vnitřní úhly jsou pravé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53303" y="5301208"/>
            <a:ext cx="3226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99"/>
                </a:solidFill>
              </a:rPr>
              <a:t>úhlopříčky jsou shodné, svírají pravý úhel </a:t>
            </a:r>
          </a:p>
          <a:p>
            <a:pPr algn="ctr"/>
            <a:r>
              <a:rPr lang="cs-CZ" sz="2400" b="1" dirty="0">
                <a:solidFill>
                  <a:srgbClr val="FFFF99"/>
                </a:solidFill>
              </a:rPr>
              <a:t>a navzájem se půlí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937533" y="5485873"/>
            <a:ext cx="3226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99"/>
                </a:solidFill>
              </a:rPr>
              <a:t>úhlopříčky jsou shodné</a:t>
            </a:r>
          </a:p>
          <a:p>
            <a:pPr algn="ctr"/>
            <a:r>
              <a:rPr lang="cs-CZ" sz="2400" b="1" dirty="0">
                <a:solidFill>
                  <a:srgbClr val="FFFF99"/>
                </a:solidFill>
              </a:rPr>
              <a:t>a navzájem se půlí</a:t>
            </a:r>
          </a:p>
        </p:txBody>
      </p:sp>
    </p:spTree>
    <p:extLst>
      <p:ext uri="{BB962C8B-B14F-4D97-AF65-F5344CB8AC3E}">
        <p14:creationId xmlns:p14="http://schemas.microsoft.com/office/powerpoint/2010/main" val="3190744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1" grpId="0" animBg="1"/>
      <p:bldP spid="12" grpId="0" animBg="1"/>
      <p:bldP spid="13" grpId="0"/>
      <p:bldP spid="22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Kosoúhelník 25"/>
          <p:cNvSpPr/>
          <p:nvPr/>
        </p:nvSpPr>
        <p:spPr>
          <a:xfrm>
            <a:off x="736109" y="2968140"/>
            <a:ext cx="2616499" cy="2176678"/>
          </a:xfrm>
          <a:prstGeom prst="parallelogram">
            <a:avLst>
              <a:gd name="adj" fmla="val 17265"/>
            </a:avLst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00"/>
          </a:xfrm>
        </p:spPr>
        <p:txBody>
          <a:bodyPr/>
          <a:lstStyle/>
          <a:p>
            <a:r>
              <a:rPr lang="cs-CZ" b="1" dirty="0"/>
              <a:t> Rovnoběžníky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863731" y="2276872"/>
            <a:ext cx="2206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kosočtverec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5540175" y="2315510"/>
            <a:ext cx="20213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kosodélník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95536" y="1196752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FFFF99"/>
                </a:solidFill>
              </a:rPr>
              <a:t>každé dvě protější strany jsou rovnoběžné a shodné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FFFF99"/>
                </a:solidFill>
              </a:rPr>
              <a:t>každé dva protější vnitřní úhly jsou shodné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95536" y="5301208"/>
            <a:ext cx="3816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99"/>
                </a:solidFill>
              </a:rPr>
              <a:t>úhlopříčky svírají pravý úhel </a:t>
            </a:r>
          </a:p>
          <a:p>
            <a:pPr algn="ctr"/>
            <a:r>
              <a:rPr lang="cs-CZ" sz="2400" b="1" dirty="0">
                <a:solidFill>
                  <a:srgbClr val="FFFF99"/>
                </a:solidFill>
              </a:rPr>
              <a:t>a navzájem se půlí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355975" y="5301209"/>
            <a:ext cx="4536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99"/>
                </a:solidFill>
              </a:rPr>
              <a:t>úhlopříčky se</a:t>
            </a:r>
          </a:p>
          <a:p>
            <a:pPr algn="ctr"/>
            <a:r>
              <a:rPr lang="cs-CZ" sz="2400" b="1" dirty="0">
                <a:solidFill>
                  <a:srgbClr val="FFFF99"/>
                </a:solidFill>
              </a:rPr>
              <a:t>navzájem  půlí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1106204" y="2968140"/>
            <a:ext cx="1882993" cy="218272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739452" y="2974183"/>
            <a:ext cx="2616499" cy="217667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louk 10"/>
          <p:cNvSpPr/>
          <p:nvPr/>
        </p:nvSpPr>
        <p:spPr>
          <a:xfrm>
            <a:off x="1651656" y="3721808"/>
            <a:ext cx="792088" cy="360040"/>
          </a:xfrm>
          <a:prstGeom prst="arc">
            <a:avLst>
              <a:gd name="adj1" fmla="val 12478314"/>
              <a:gd name="adj2" fmla="val 20415877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2048825" y="3880256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louk 29"/>
          <p:cNvSpPr/>
          <p:nvPr/>
        </p:nvSpPr>
        <p:spPr>
          <a:xfrm rot="2154938">
            <a:off x="618788" y="4803426"/>
            <a:ext cx="792088" cy="376259"/>
          </a:xfrm>
          <a:prstGeom prst="arc">
            <a:avLst>
              <a:gd name="adj1" fmla="val 11915954"/>
              <a:gd name="adj2" fmla="val 21007831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13527214">
            <a:off x="2787653" y="3008999"/>
            <a:ext cx="792088" cy="376259"/>
          </a:xfrm>
          <a:prstGeom prst="arc">
            <a:avLst>
              <a:gd name="adj1" fmla="val 11915954"/>
              <a:gd name="adj2" fmla="val 21007831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 rot="19264522">
            <a:off x="2481836" y="4834065"/>
            <a:ext cx="792088" cy="376259"/>
          </a:xfrm>
          <a:prstGeom prst="arc">
            <a:avLst>
              <a:gd name="adj1" fmla="val 11915954"/>
              <a:gd name="adj2" fmla="val 20525795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louk 39"/>
          <p:cNvSpPr/>
          <p:nvPr/>
        </p:nvSpPr>
        <p:spPr>
          <a:xfrm rot="8904123">
            <a:off x="925569" y="2888538"/>
            <a:ext cx="792088" cy="376259"/>
          </a:xfrm>
          <a:prstGeom prst="arc">
            <a:avLst>
              <a:gd name="adj1" fmla="val 11611795"/>
              <a:gd name="adj2" fmla="val 21006439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Kosoúhelník 40"/>
          <p:cNvSpPr/>
          <p:nvPr/>
        </p:nvSpPr>
        <p:spPr>
          <a:xfrm rot="4780235">
            <a:off x="5295951" y="2402855"/>
            <a:ext cx="2472818" cy="3390381"/>
          </a:xfrm>
          <a:prstGeom prst="parallelogram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42"/>
          <p:cNvCxnSpPr/>
          <p:nvPr/>
        </p:nvCxnSpPr>
        <p:spPr>
          <a:xfrm>
            <a:off x="4619557" y="3184635"/>
            <a:ext cx="3813693" cy="179442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4932040" y="3197128"/>
            <a:ext cx="3168352" cy="179442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louk 48"/>
          <p:cNvSpPr/>
          <p:nvPr/>
        </p:nvSpPr>
        <p:spPr>
          <a:xfrm rot="8904123">
            <a:off x="4564521" y="3087742"/>
            <a:ext cx="792088" cy="376259"/>
          </a:xfrm>
          <a:prstGeom prst="arc">
            <a:avLst>
              <a:gd name="adj1" fmla="val 11611795"/>
              <a:gd name="adj2" fmla="val 21006439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louk 50"/>
          <p:cNvSpPr/>
          <p:nvPr/>
        </p:nvSpPr>
        <p:spPr>
          <a:xfrm rot="19142192">
            <a:off x="7704348" y="4640468"/>
            <a:ext cx="792088" cy="376259"/>
          </a:xfrm>
          <a:prstGeom prst="arc">
            <a:avLst>
              <a:gd name="adj1" fmla="val 11611795"/>
              <a:gd name="adj2" fmla="val 21006439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louk 51"/>
          <p:cNvSpPr/>
          <p:nvPr/>
        </p:nvSpPr>
        <p:spPr>
          <a:xfrm rot="13207479">
            <a:off x="7601655" y="3158600"/>
            <a:ext cx="792088" cy="376259"/>
          </a:xfrm>
          <a:prstGeom prst="arc">
            <a:avLst>
              <a:gd name="adj1" fmla="val 11915954"/>
              <a:gd name="adj2" fmla="val 21007831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blouk 52"/>
          <p:cNvSpPr/>
          <p:nvPr/>
        </p:nvSpPr>
        <p:spPr>
          <a:xfrm rot="2210111">
            <a:off x="4648424" y="4628807"/>
            <a:ext cx="792088" cy="376259"/>
          </a:xfrm>
          <a:prstGeom prst="arc">
            <a:avLst>
              <a:gd name="adj1" fmla="val 11915954"/>
              <a:gd name="adj2" fmla="val 21195876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728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3" grpId="0"/>
      <p:bldP spid="22" grpId="0"/>
      <p:bldP spid="24" grpId="0"/>
      <p:bldP spid="25" grpId="0"/>
      <p:bldP spid="11" grpId="0" animBg="1"/>
      <p:bldP spid="29" grpId="0" animBg="1"/>
      <p:bldP spid="30" grpId="0" animBg="1"/>
      <p:bldP spid="34" grpId="0" animBg="1"/>
      <p:bldP spid="36" grpId="0" animBg="1"/>
      <p:bldP spid="40" grpId="0" animBg="1"/>
      <p:bldP spid="41" grpId="0" animBg="1"/>
      <p:bldP spid="49" grpId="0" animBg="1"/>
      <p:bldP spid="51" grpId="0" animBg="1"/>
      <p:bldP spid="52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00"/>
          </a:xfrm>
        </p:spPr>
        <p:txBody>
          <a:bodyPr/>
          <a:lstStyle/>
          <a:p>
            <a:r>
              <a:rPr lang="cs-CZ" b="1" dirty="0"/>
              <a:t> Lichoběžníky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863731" y="2276872"/>
            <a:ext cx="1409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obecný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5540175" y="2315510"/>
            <a:ext cx="26850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rovnoramenný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79513" y="1196752"/>
            <a:ext cx="8712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FFFF99"/>
                </a:solidFill>
              </a:rPr>
              <a:t>dvě protější strany jsou rovnoběžné (</a:t>
            </a:r>
            <a:r>
              <a:rPr lang="cs-CZ" sz="2800" b="1" i="1" u="sng" dirty="0">
                <a:solidFill>
                  <a:srgbClr val="FFFF99"/>
                </a:solidFill>
              </a:rPr>
              <a:t>základny)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FFFF99"/>
                </a:solidFill>
              </a:rPr>
              <a:t>zbývající dvě protější strany jsou různoběžné (</a:t>
            </a:r>
            <a:r>
              <a:rPr lang="cs-CZ" sz="2800" b="1" i="1" u="sng" dirty="0">
                <a:solidFill>
                  <a:srgbClr val="FFFF99"/>
                </a:solidFill>
              </a:rPr>
              <a:t>ramena</a:t>
            </a:r>
            <a:r>
              <a:rPr lang="cs-CZ" sz="2800" b="1" i="1" dirty="0">
                <a:solidFill>
                  <a:srgbClr val="FFFF99"/>
                </a:solidFill>
              </a:rPr>
              <a:t>)</a:t>
            </a:r>
            <a:r>
              <a:rPr lang="cs-CZ" sz="2800" b="1" dirty="0">
                <a:solidFill>
                  <a:srgbClr val="FFFF99"/>
                </a:solidFill>
              </a:rPr>
              <a:t>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807715" y="4653136"/>
            <a:ext cx="2592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99"/>
                </a:solidFill>
              </a:rPr>
              <a:t>dva vnitřní úhly jsou pravé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250394" y="4653136"/>
            <a:ext cx="3642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99"/>
                </a:solidFill>
              </a:rPr>
              <a:t>shodná ramena</a:t>
            </a:r>
          </a:p>
          <a:p>
            <a:pPr algn="ctr"/>
            <a:r>
              <a:rPr lang="cs-CZ" sz="2400" b="1" dirty="0">
                <a:solidFill>
                  <a:srgbClr val="FFFF99"/>
                </a:solidFill>
              </a:rPr>
              <a:t>dvě dvojice shodných úhlů </a:t>
            </a:r>
          </a:p>
          <a:p>
            <a:pPr algn="ctr"/>
            <a:r>
              <a:rPr lang="cs-CZ" sz="2400" b="1" dirty="0">
                <a:solidFill>
                  <a:srgbClr val="FFFF99"/>
                </a:solidFill>
              </a:rPr>
              <a:t>shodné úhlopříčky</a:t>
            </a:r>
          </a:p>
        </p:txBody>
      </p:sp>
      <p:cxnSp>
        <p:nvCxnSpPr>
          <p:cNvPr id="43" name="Přímá spojnice 42"/>
          <p:cNvCxnSpPr/>
          <p:nvPr/>
        </p:nvCxnSpPr>
        <p:spPr>
          <a:xfrm>
            <a:off x="6432094" y="3133832"/>
            <a:ext cx="1812537" cy="1223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5868143" y="3133832"/>
            <a:ext cx="1809851" cy="1223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louk 48"/>
          <p:cNvSpPr/>
          <p:nvPr/>
        </p:nvSpPr>
        <p:spPr>
          <a:xfrm rot="8904123">
            <a:off x="6225357" y="3042930"/>
            <a:ext cx="650957" cy="376259"/>
          </a:xfrm>
          <a:prstGeom prst="arc">
            <a:avLst>
              <a:gd name="adj1" fmla="val 11611795"/>
              <a:gd name="adj2" fmla="val 21006439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louk 50"/>
          <p:cNvSpPr/>
          <p:nvPr/>
        </p:nvSpPr>
        <p:spPr>
          <a:xfrm rot="12830580">
            <a:off x="7269776" y="3087876"/>
            <a:ext cx="607698" cy="376259"/>
          </a:xfrm>
          <a:prstGeom prst="arc">
            <a:avLst>
              <a:gd name="adj1" fmla="val 11611795"/>
              <a:gd name="adj2" fmla="val 21006439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louk 51"/>
          <p:cNvSpPr/>
          <p:nvPr/>
        </p:nvSpPr>
        <p:spPr>
          <a:xfrm rot="13207479">
            <a:off x="7601655" y="3158600"/>
            <a:ext cx="792088" cy="376259"/>
          </a:xfrm>
          <a:prstGeom prst="arc">
            <a:avLst>
              <a:gd name="adj1" fmla="val 11915954"/>
              <a:gd name="adj2" fmla="val 21007831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6" name="Group 28"/>
          <p:cNvGrpSpPr>
            <a:grpSpLocks/>
          </p:cNvGrpSpPr>
          <p:nvPr/>
        </p:nvGrpSpPr>
        <p:grpSpPr bwMode="auto">
          <a:xfrm>
            <a:off x="325902" y="3114876"/>
            <a:ext cx="2268537" cy="1223963"/>
            <a:chOff x="0" y="1480"/>
            <a:chExt cx="1429" cy="771"/>
          </a:xfrm>
        </p:grpSpPr>
        <p:grpSp>
          <p:nvGrpSpPr>
            <p:cNvPr id="27" name="Group 27"/>
            <p:cNvGrpSpPr>
              <a:grpSpLocks/>
            </p:cNvGrpSpPr>
            <p:nvPr/>
          </p:nvGrpSpPr>
          <p:grpSpPr bwMode="auto">
            <a:xfrm>
              <a:off x="0" y="1480"/>
              <a:ext cx="1429" cy="771"/>
              <a:chOff x="0" y="1480"/>
              <a:chExt cx="1429" cy="771"/>
            </a:xfrm>
          </p:grpSpPr>
          <p:sp>
            <p:nvSpPr>
              <p:cNvPr id="31" name="Line 23"/>
              <p:cNvSpPr>
                <a:spLocks noChangeShapeType="1"/>
              </p:cNvSpPr>
              <p:nvPr/>
            </p:nvSpPr>
            <p:spPr bwMode="auto">
              <a:xfrm flipH="1">
                <a:off x="0" y="1480"/>
                <a:ext cx="521" cy="77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0" y="2251"/>
                <a:ext cx="14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521" y="1480"/>
                <a:ext cx="7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247" y="1480"/>
              <a:ext cx="182" cy="7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3018369" y="3133831"/>
            <a:ext cx="2232025" cy="1223963"/>
            <a:chOff x="2064" y="1434"/>
            <a:chExt cx="1406" cy="771"/>
          </a:xfrm>
        </p:grpSpPr>
        <p:grpSp>
          <p:nvGrpSpPr>
            <p:cNvPr id="37" name="Group 34"/>
            <p:cNvGrpSpPr>
              <a:grpSpLocks/>
            </p:cNvGrpSpPr>
            <p:nvPr/>
          </p:nvGrpSpPr>
          <p:grpSpPr bwMode="auto">
            <a:xfrm>
              <a:off x="2064" y="1434"/>
              <a:ext cx="1406" cy="771"/>
              <a:chOff x="2064" y="1434"/>
              <a:chExt cx="1406" cy="771"/>
            </a:xfrm>
          </p:grpSpPr>
          <p:grpSp>
            <p:nvGrpSpPr>
              <p:cNvPr id="39" name="Group 9"/>
              <p:cNvGrpSpPr>
                <a:grpSpLocks/>
              </p:cNvGrpSpPr>
              <p:nvPr/>
            </p:nvGrpSpPr>
            <p:grpSpPr bwMode="auto">
              <a:xfrm>
                <a:off x="2064" y="1434"/>
                <a:ext cx="1406" cy="771"/>
                <a:chOff x="1746" y="1434"/>
                <a:chExt cx="1406" cy="771"/>
              </a:xfrm>
            </p:grpSpPr>
            <p:sp>
              <p:nvSpPr>
                <p:cNvPr id="44" name="Line 5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6" name="Line 6"/>
                <p:cNvSpPr>
                  <a:spLocks noChangeShapeType="1"/>
                </p:cNvSpPr>
                <p:nvPr/>
              </p:nvSpPr>
              <p:spPr bwMode="auto">
                <a:xfrm>
                  <a:off x="1746" y="2205"/>
                  <a:ext cx="140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7" name="Line 7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7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8" name="Line 8"/>
                <p:cNvSpPr>
                  <a:spLocks noChangeShapeType="1"/>
                </p:cNvSpPr>
                <p:nvPr/>
              </p:nvSpPr>
              <p:spPr bwMode="auto">
                <a:xfrm>
                  <a:off x="2472" y="1434"/>
                  <a:ext cx="68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2" name="Arc 31"/>
              <p:cNvSpPr>
                <a:spLocks/>
              </p:cNvSpPr>
              <p:nvPr/>
            </p:nvSpPr>
            <p:spPr bwMode="auto">
              <a:xfrm>
                <a:off x="2064" y="2024"/>
                <a:ext cx="181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38" name="Oval 32"/>
            <p:cNvSpPr>
              <a:spLocks noChangeArrowheads="1"/>
            </p:cNvSpPr>
            <p:nvPr/>
          </p:nvSpPr>
          <p:spPr bwMode="auto">
            <a:xfrm>
              <a:off x="2109" y="2115"/>
              <a:ext cx="45" cy="4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0" name="AutoShape 4"/>
          <p:cNvSpPr>
            <a:spLocks noChangeArrowheads="1"/>
          </p:cNvSpPr>
          <p:nvPr/>
        </p:nvSpPr>
        <p:spPr bwMode="auto">
          <a:xfrm rot="10800000">
            <a:off x="5868144" y="3133832"/>
            <a:ext cx="2376487" cy="1223963"/>
          </a:xfrm>
          <a:custGeom>
            <a:avLst/>
            <a:gdLst>
              <a:gd name="G0" fmla="+- 5396 0 0"/>
              <a:gd name="G1" fmla="+- 21600 0 5396"/>
              <a:gd name="G2" fmla="*/ 5396 1 2"/>
              <a:gd name="G3" fmla="+- 21600 0 G2"/>
              <a:gd name="G4" fmla="+/ 5396 21600 2"/>
              <a:gd name="G5" fmla="+/ G1 0 2"/>
              <a:gd name="G6" fmla="*/ 21600 21600 5396"/>
              <a:gd name="G7" fmla="*/ G6 1 2"/>
              <a:gd name="G8" fmla="+- 21600 0 G7"/>
              <a:gd name="G9" fmla="*/ 21600 1 2"/>
              <a:gd name="G10" fmla="+- 5396 0 G9"/>
              <a:gd name="G11" fmla="?: G10 G8 0"/>
              <a:gd name="G12" fmla="?: G10 G7 21600"/>
              <a:gd name="T0" fmla="*/ 18902 w 21600"/>
              <a:gd name="T1" fmla="*/ 10800 h 21600"/>
              <a:gd name="T2" fmla="*/ 10800 w 21600"/>
              <a:gd name="T3" fmla="*/ 21600 h 21600"/>
              <a:gd name="T4" fmla="*/ 2698 w 21600"/>
              <a:gd name="T5" fmla="*/ 10800 h 21600"/>
              <a:gd name="T6" fmla="*/ 10800 w 21600"/>
              <a:gd name="T7" fmla="*/ 0 h 21600"/>
              <a:gd name="T8" fmla="*/ 4498 w 21600"/>
              <a:gd name="T9" fmla="*/ 4498 h 21600"/>
              <a:gd name="T10" fmla="*/ 17102 w 21600"/>
              <a:gd name="T11" fmla="*/ 1710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6" y="21600"/>
                </a:lnTo>
                <a:lnTo>
                  <a:pt x="16204" y="21600"/>
                </a:lnTo>
                <a:lnTo>
                  <a:pt x="2160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blouk 53"/>
          <p:cNvSpPr/>
          <p:nvPr/>
        </p:nvSpPr>
        <p:spPr>
          <a:xfrm rot="18493124">
            <a:off x="7580068" y="3961893"/>
            <a:ext cx="576275" cy="376259"/>
          </a:xfrm>
          <a:prstGeom prst="arc">
            <a:avLst>
              <a:gd name="adj1" fmla="val 11611795"/>
              <a:gd name="adj2" fmla="val 21006439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louk 54"/>
          <p:cNvSpPr/>
          <p:nvPr/>
        </p:nvSpPr>
        <p:spPr>
          <a:xfrm rot="2590979">
            <a:off x="5921066" y="4008257"/>
            <a:ext cx="579500" cy="376259"/>
          </a:xfrm>
          <a:prstGeom prst="arc">
            <a:avLst>
              <a:gd name="adj1" fmla="val 11611795"/>
              <a:gd name="adj2" fmla="val 21006439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2622674" y="2313205"/>
            <a:ext cx="1882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pravoúhlý</a:t>
            </a:r>
          </a:p>
        </p:txBody>
      </p:sp>
    </p:spTree>
    <p:extLst>
      <p:ext uri="{BB962C8B-B14F-4D97-AF65-F5344CB8AC3E}">
        <p14:creationId xmlns:p14="http://schemas.microsoft.com/office/powerpoint/2010/main" val="1227920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4" grpId="0"/>
      <p:bldP spid="25" grpId="0"/>
      <p:bldP spid="49" grpId="0" animBg="1"/>
      <p:bldP spid="51" grpId="0" animBg="1"/>
      <p:bldP spid="52" grpId="0" animBg="1"/>
      <p:bldP spid="50" grpId="0" animBg="1"/>
      <p:bldP spid="54" grpId="0" animBg="1"/>
      <p:bldP spid="55" grpId="0" animBg="1"/>
      <p:bldP spid="34" grpId="0"/>
    </p:bldLst>
  </p:timing>
</p:sld>
</file>

<file path=ppt/theme/theme1.xml><?xml version="1.0" encoding="utf-8"?>
<a:theme xmlns:a="http://schemas.openxmlformats.org/drawingml/2006/main" name="Motiv sady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703</Words>
  <Application>Microsoft Office PowerPoint</Application>
  <PresentationFormat>Předvádění na obrazovce (4:3)</PresentationFormat>
  <Paragraphs>168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Arial</vt:lpstr>
      <vt:lpstr>Arial - 16</vt:lpstr>
      <vt:lpstr>Arial - 20</vt:lpstr>
      <vt:lpstr>Calibri</vt:lpstr>
      <vt:lpstr>Times New Roman</vt:lpstr>
      <vt:lpstr>Times New Roman - 14</vt:lpstr>
      <vt:lpstr>Times New Roman - 16</vt:lpstr>
      <vt:lpstr>Wingdings</vt:lpstr>
      <vt:lpstr>Motiv sady Office</vt:lpstr>
      <vt:lpstr>Prezentace aplikace PowerPoint</vt:lpstr>
      <vt:lpstr>Prezentace aplikace PowerPoint</vt:lpstr>
      <vt:lpstr>ČTYŘÚHELNÍKY</vt:lpstr>
      <vt:lpstr>Základní prvky čtyřúhelníku</vt:lpstr>
      <vt:lpstr>Druhy čtyřúhelníků</vt:lpstr>
      <vt:lpstr>Vlastnosti čtyřúhelníků</vt:lpstr>
      <vt:lpstr> Rovnoběžníky</vt:lpstr>
      <vt:lpstr> Rovnoběžníky</vt:lpstr>
      <vt:lpstr> Lichoběžníky</vt:lpstr>
      <vt:lpstr> Různoběžníky</vt:lpstr>
      <vt:lpstr>ÚKOL:  načrtni si do sešitu čtyřúhelník EFGH a vypiš jeho</vt:lpstr>
      <vt:lpstr>ÚKOL:  pojmenuj každý ze čtyřúhelníků na obrázku a popiš jeho vlastnosti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ČTYŘÚHELNÍKY</dc:title>
  <dc:creator>Veselá Eva</dc:creator>
  <cp:lastModifiedBy>František Fojtík</cp:lastModifiedBy>
  <cp:revision>46</cp:revision>
  <dcterms:created xsi:type="dcterms:W3CDTF">2012-08-24T19:46:18Z</dcterms:created>
  <dcterms:modified xsi:type="dcterms:W3CDTF">2020-03-28T20:47:57Z</dcterms:modified>
</cp:coreProperties>
</file>