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5" r:id="rId11"/>
    <p:sldId id="264" r:id="rId12"/>
    <p:sldId id="263" r:id="rId13"/>
    <p:sldId id="266" r:id="rId14"/>
    <p:sldId id="267" r:id="rId15"/>
    <p:sldId id="271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FF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6323" autoAdjust="0"/>
  </p:normalViewPr>
  <p:slideViewPr>
    <p:cSldViewPr>
      <p:cViewPr varScale="1">
        <p:scale>
          <a:sx n="65" d="100"/>
          <a:sy n="65" d="100"/>
        </p:scale>
        <p:origin x="109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C8452F6-3A51-4A12-B719-4D0EAAFC941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1910842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ovéPole 1"/>
          <p:cNvSpPr txBox="1">
            <a:spLocks noChangeArrowheads="1"/>
          </p:cNvSpPr>
          <p:nvPr/>
        </p:nvSpPr>
        <p:spPr bwMode="auto">
          <a:xfrm>
            <a:off x="1645920" y="171450"/>
            <a:ext cx="619506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296" tIns="41148" rIns="82296" bIns="41148">
            <a:spAutoFit/>
          </a:bodyPr>
          <a:lstStyle/>
          <a:p>
            <a:r>
              <a:rPr lang="cs-CZ" sz="1100" dirty="0">
                <a:latin typeface="Times New Roman - 16"/>
              </a:rPr>
              <a:t>Projekt: ZŠ Červená Voda – moderní škola, registrační číslo projektu CZ.1.07/1.4.00/21.2543</a:t>
            </a:r>
          </a:p>
        </p:txBody>
      </p:sp>
      <p:sp>
        <p:nvSpPr>
          <p:cNvPr id="2051" name="TextovéPole 2"/>
          <p:cNvSpPr txBox="1">
            <a:spLocks noChangeArrowheads="1"/>
          </p:cNvSpPr>
          <p:nvPr/>
        </p:nvSpPr>
        <p:spPr bwMode="auto">
          <a:xfrm>
            <a:off x="708660" y="434340"/>
            <a:ext cx="772668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pPr algn="ctr"/>
            <a:r>
              <a:rPr lang="cs-CZ" sz="1100" dirty="0">
                <a:latin typeface="Times New Roman - 16"/>
              </a:rPr>
              <a:t>Příjemce: Základní škola a mateřská škola Červená Voda, Červená Voda 341, 561 61</a:t>
            </a:r>
          </a:p>
        </p:txBody>
      </p:sp>
      <p:pic>
        <p:nvPicPr>
          <p:cNvPr id="2052" name="Obrázek 3" descr="Logolink OPVK - oříznutý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35894" y="5292090"/>
            <a:ext cx="6272213" cy="1208723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2053" name="TextovéPole 4"/>
          <p:cNvSpPr txBox="1">
            <a:spLocks noChangeArrowheads="1"/>
          </p:cNvSpPr>
          <p:nvPr/>
        </p:nvSpPr>
        <p:spPr bwMode="auto">
          <a:xfrm>
            <a:off x="788670" y="4869180"/>
            <a:ext cx="7566660" cy="221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pPr algn="ctr"/>
            <a:r>
              <a:rPr lang="cs-CZ" sz="900" b="1" dirty="0">
                <a:latin typeface="Times New Roman - 14"/>
              </a:rPr>
              <a:t>Tento výukový materiál vznikl v rámci Operačního programu Vzdělání pro konkurenceschopnost.</a:t>
            </a:r>
          </a:p>
        </p:txBody>
      </p:sp>
      <p:sp>
        <p:nvSpPr>
          <p:cNvPr id="2054" name="TextovéPole 5"/>
          <p:cNvSpPr txBox="1">
            <a:spLocks noChangeArrowheads="1"/>
          </p:cNvSpPr>
          <p:nvPr/>
        </p:nvSpPr>
        <p:spPr bwMode="auto">
          <a:xfrm>
            <a:off x="0" y="4354830"/>
            <a:ext cx="9304020" cy="360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pPr algn="ctr"/>
            <a:r>
              <a:rPr lang="cs-CZ" sz="900" b="1">
                <a:solidFill>
                  <a:srgbClr val="FF0000"/>
                </a:solidFill>
                <a:latin typeface="Times New Roman - 14"/>
              </a:rPr>
              <a:t>Materiál je určen k bezplatnému používání pro potřeby výuky a vzdělávání na všech typech škol a školských zařízení.</a:t>
            </a:r>
          </a:p>
          <a:p>
            <a:pPr algn="ctr"/>
            <a:r>
              <a:rPr lang="cs-CZ" sz="900" b="1">
                <a:solidFill>
                  <a:srgbClr val="FF0000"/>
                </a:solidFill>
                <a:latin typeface="Times New Roman - 14"/>
              </a:rPr>
              <a:t>Jakékoliv další používání podléhá autorskému zákonu.</a:t>
            </a:r>
          </a:p>
        </p:txBody>
      </p:sp>
      <p:sp>
        <p:nvSpPr>
          <p:cNvPr id="2055" name="TextovéPole 6"/>
          <p:cNvSpPr txBox="1">
            <a:spLocks noChangeArrowheads="1"/>
          </p:cNvSpPr>
          <p:nvPr/>
        </p:nvSpPr>
        <p:spPr bwMode="auto">
          <a:xfrm>
            <a:off x="320040" y="1165860"/>
            <a:ext cx="171450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b="1" dirty="0">
                <a:latin typeface="Arial - 16"/>
              </a:rPr>
              <a:t>Autor materiálu</a:t>
            </a:r>
            <a:r>
              <a:rPr lang="cs-CZ" sz="1100" b="1" dirty="0">
                <a:solidFill>
                  <a:srgbClr val="000000"/>
                </a:solidFill>
                <a:latin typeface="Arial - 16"/>
              </a:rPr>
              <a:t>:</a:t>
            </a:r>
          </a:p>
        </p:txBody>
      </p:sp>
      <p:sp>
        <p:nvSpPr>
          <p:cNvPr id="2056" name="TextovéPole 7"/>
          <p:cNvSpPr txBox="1">
            <a:spLocks noChangeArrowheads="1"/>
          </p:cNvSpPr>
          <p:nvPr/>
        </p:nvSpPr>
        <p:spPr bwMode="auto">
          <a:xfrm>
            <a:off x="323850" y="902970"/>
            <a:ext cx="1943100" cy="42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b="1" dirty="0">
                <a:latin typeface="Arial - 16"/>
              </a:rPr>
              <a:t>Název materiálu:	</a:t>
            </a:r>
          </a:p>
        </p:txBody>
      </p:sp>
      <p:sp>
        <p:nvSpPr>
          <p:cNvPr id="2057" name="TextovéPole 8"/>
          <p:cNvSpPr txBox="1">
            <a:spLocks noChangeArrowheads="1"/>
          </p:cNvSpPr>
          <p:nvPr/>
        </p:nvSpPr>
        <p:spPr bwMode="auto">
          <a:xfrm>
            <a:off x="320040" y="2171700"/>
            <a:ext cx="77724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>
                <a:latin typeface="Arial - 16"/>
              </a:rPr>
              <a:t>Sada:</a:t>
            </a:r>
          </a:p>
        </p:txBody>
      </p:sp>
      <p:sp>
        <p:nvSpPr>
          <p:cNvPr id="2058" name="TextovéPole 9"/>
          <p:cNvSpPr txBox="1">
            <a:spLocks noChangeArrowheads="1"/>
          </p:cNvSpPr>
          <p:nvPr/>
        </p:nvSpPr>
        <p:spPr bwMode="auto">
          <a:xfrm>
            <a:off x="5943600" y="1908810"/>
            <a:ext cx="105156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>
                <a:latin typeface="Arial - 16"/>
              </a:rPr>
              <a:t>Předmět:</a:t>
            </a:r>
          </a:p>
        </p:txBody>
      </p:sp>
      <p:sp>
        <p:nvSpPr>
          <p:cNvPr id="2059" name="TextovéPole 10"/>
          <p:cNvSpPr txBox="1">
            <a:spLocks noChangeArrowheads="1"/>
          </p:cNvSpPr>
          <p:nvPr/>
        </p:nvSpPr>
        <p:spPr bwMode="auto">
          <a:xfrm>
            <a:off x="320040" y="1645920"/>
            <a:ext cx="198882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b="1" dirty="0">
                <a:latin typeface="Arial - 16"/>
              </a:rPr>
              <a:t>Zařazení materiálu:</a:t>
            </a:r>
          </a:p>
        </p:txBody>
      </p:sp>
      <p:sp>
        <p:nvSpPr>
          <p:cNvPr id="2060" name="TextovéPole 11"/>
          <p:cNvSpPr txBox="1">
            <a:spLocks noChangeArrowheads="1"/>
          </p:cNvSpPr>
          <p:nvPr/>
        </p:nvSpPr>
        <p:spPr bwMode="auto">
          <a:xfrm>
            <a:off x="320040" y="1908810"/>
            <a:ext cx="102870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>
                <a:latin typeface="Arial - 16"/>
              </a:rPr>
              <a:t>Šablona:</a:t>
            </a:r>
          </a:p>
        </p:txBody>
      </p:sp>
      <p:sp>
        <p:nvSpPr>
          <p:cNvPr id="2061" name="TextovéPole 12"/>
          <p:cNvSpPr txBox="1">
            <a:spLocks noChangeArrowheads="1"/>
          </p:cNvSpPr>
          <p:nvPr/>
        </p:nvSpPr>
        <p:spPr bwMode="auto">
          <a:xfrm>
            <a:off x="5943600" y="2183130"/>
            <a:ext cx="123444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>
                <a:latin typeface="Arial - 16"/>
              </a:rPr>
              <a:t>Číslo DUM:</a:t>
            </a:r>
          </a:p>
        </p:txBody>
      </p:sp>
      <p:sp>
        <p:nvSpPr>
          <p:cNvPr id="2062" name="TextovéPole 13"/>
          <p:cNvSpPr txBox="1">
            <a:spLocks noChangeArrowheads="1"/>
          </p:cNvSpPr>
          <p:nvPr/>
        </p:nvSpPr>
        <p:spPr bwMode="auto">
          <a:xfrm>
            <a:off x="320040" y="2651760"/>
            <a:ext cx="276606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b="1" dirty="0">
                <a:latin typeface="Arial - 16"/>
              </a:rPr>
              <a:t>Ověření materiálu ve výuce:</a:t>
            </a:r>
          </a:p>
        </p:txBody>
      </p:sp>
      <p:sp>
        <p:nvSpPr>
          <p:cNvPr id="2063" name="TextovéPole 14"/>
          <p:cNvSpPr txBox="1">
            <a:spLocks noChangeArrowheads="1"/>
          </p:cNvSpPr>
          <p:nvPr/>
        </p:nvSpPr>
        <p:spPr bwMode="auto">
          <a:xfrm>
            <a:off x="320040" y="2914650"/>
            <a:ext cx="155448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>
                <a:latin typeface="Arial - 16"/>
              </a:rPr>
              <a:t>Datum ověření:</a:t>
            </a:r>
          </a:p>
        </p:txBody>
      </p:sp>
      <p:sp>
        <p:nvSpPr>
          <p:cNvPr id="2064" name="TextovéPole 15"/>
          <p:cNvSpPr txBox="1">
            <a:spLocks noChangeArrowheads="1"/>
          </p:cNvSpPr>
          <p:nvPr/>
        </p:nvSpPr>
        <p:spPr bwMode="auto">
          <a:xfrm>
            <a:off x="320040" y="3429000"/>
            <a:ext cx="77724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>
                <a:latin typeface="Arial - 16"/>
              </a:rPr>
              <a:t>Třída:</a:t>
            </a:r>
          </a:p>
        </p:txBody>
      </p:sp>
      <p:sp>
        <p:nvSpPr>
          <p:cNvPr id="2065" name="TextovéPole 16"/>
          <p:cNvSpPr txBox="1">
            <a:spLocks noChangeArrowheads="1"/>
          </p:cNvSpPr>
          <p:nvPr/>
        </p:nvSpPr>
        <p:spPr bwMode="auto">
          <a:xfrm>
            <a:off x="320040" y="3177540"/>
            <a:ext cx="157734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>
                <a:latin typeface="Arial - 16"/>
              </a:rPr>
              <a:t>Ověřující učitel:</a:t>
            </a:r>
          </a:p>
        </p:txBody>
      </p:sp>
      <p:sp>
        <p:nvSpPr>
          <p:cNvPr id="2066" name="TextovéPole 17"/>
          <p:cNvSpPr txBox="1">
            <a:spLocks noChangeArrowheads="1"/>
          </p:cNvSpPr>
          <p:nvPr/>
        </p:nvSpPr>
        <p:spPr bwMode="auto">
          <a:xfrm>
            <a:off x="2160270" y="902970"/>
            <a:ext cx="1763658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296" tIns="41148" rIns="82296" bIns="41148">
            <a:spAutoFit/>
          </a:bodyPr>
          <a:lstStyle/>
          <a:p>
            <a:r>
              <a:rPr lang="cs-CZ" sz="1100" dirty="0">
                <a:latin typeface="Arial - 16"/>
              </a:rPr>
              <a:t>Osová souměrnost</a:t>
            </a:r>
          </a:p>
        </p:txBody>
      </p:sp>
      <p:sp>
        <p:nvSpPr>
          <p:cNvPr id="2067" name="TextovéPole 18"/>
          <p:cNvSpPr txBox="1">
            <a:spLocks noChangeArrowheads="1"/>
          </p:cNvSpPr>
          <p:nvPr/>
        </p:nvSpPr>
        <p:spPr bwMode="auto">
          <a:xfrm>
            <a:off x="2160270" y="1165860"/>
            <a:ext cx="160020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>
                <a:latin typeface="Arial - 16"/>
              </a:rPr>
              <a:t>Eva Veselá</a:t>
            </a:r>
          </a:p>
        </p:txBody>
      </p:sp>
      <p:sp>
        <p:nvSpPr>
          <p:cNvPr id="2068" name="TextovéPole 19"/>
          <p:cNvSpPr txBox="1">
            <a:spLocks noChangeArrowheads="1"/>
          </p:cNvSpPr>
          <p:nvPr/>
        </p:nvSpPr>
        <p:spPr bwMode="auto">
          <a:xfrm>
            <a:off x="1120140" y="1908810"/>
            <a:ext cx="466344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>
                <a:latin typeface="Arial - 16"/>
              </a:rPr>
              <a:t>Inovace a zkvalitnění výuky prostřednictvím ICT (III/2)</a:t>
            </a:r>
          </a:p>
        </p:txBody>
      </p:sp>
      <p:sp>
        <p:nvSpPr>
          <p:cNvPr id="2069" name="TextovéPole 20"/>
          <p:cNvSpPr txBox="1">
            <a:spLocks noChangeArrowheads="1"/>
          </p:cNvSpPr>
          <p:nvPr/>
        </p:nvSpPr>
        <p:spPr bwMode="auto">
          <a:xfrm>
            <a:off x="7246620" y="1908810"/>
            <a:ext cx="162306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>
                <a:latin typeface="Arial - 16"/>
              </a:rPr>
              <a:t>Matematika</a:t>
            </a:r>
          </a:p>
        </p:txBody>
      </p:sp>
      <p:sp>
        <p:nvSpPr>
          <p:cNvPr id="2070" name="TextovéPole 21"/>
          <p:cNvSpPr txBox="1">
            <a:spLocks noChangeArrowheads="1"/>
          </p:cNvSpPr>
          <p:nvPr/>
        </p:nvSpPr>
        <p:spPr bwMode="auto">
          <a:xfrm>
            <a:off x="1120140" y="2171700"/>
            <a:ext cx="84582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>
                <a:latin typeface="Arial - 16"/>
              </a:rPr>
              <a:t>32-7</a:t>
            </a:r>
          </a:p>
        </p:txBody>
      </p:sp>
      <p:sp>
        <p:nvSpPr>
          <p:cNvPr id="2071" name="TextovéPole 22"/>
          <p:cNvSpPr txBox="1">
            <a:spLocks noChangeArrowheads="1"/>
          </p:cNvSpPr>
          <p:nvPr/>
        </p:nvSpPr>
        <p:spPr bwMode="auto">
          <a:xfrm>
            <a:off x="7246620" y="2183130"/>
            <a:ext cx="118872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>
                <a:latin typeface="Arial - 16"/>
              </a:rPr>
              <a:t>32-7-18</a:t>
            </a:r>
          </a:p>
        </p:txBody>
      </p:sp>
      <p:sp>
        <p:nvSpPr>
          <p:cNvPr id="2072" name="TextovéPole 23"/>
          <p:cNvSpPr txBox="1">
            <a:spLocks noChangeArrowheads="1"/>
          </p:cNvSpPr>
          <p:nvPr/>
        </p:nvSpPr>
        <p:spPr bwMode="auto">
          <a:xfrm>
            <a:off x="2160270" y="3166110"/>
            <a:ext cx="160020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>
                <a:solidFill>
                  <a:srgbClr val="000000"/>
                </a:solidFill>
                <a:latin typeface="Arial - 16"/>
              </a:rPr>
              <a:t> </a:t>
            </a:r>
            <a:r>
              <a:rPr lang="cs-CZ" sz="1100" dirty="0">
                <a:latin typeface="Arial - 16"/>
              </a:rPr>
              <a:t>Eva Veselá</a:t>
            </a:r>
          </a:p>
        </p:txBody>
      </p:sp>
      <p:sp>
        <p:nvSpPr>
          <p:cNvPr id="2073" name="TextovéPole 24"/>
          <p:cNvSpPr txBox="1">
            <a:spLocks noChangeArrowheads="1"/>
          </p:cNvSpPr>
          <p:nvPr/>
        </p:nvSpPr>
        <p:spPr bwMode="auto">
          <a:xfrm>
            <a:off x="2160270" y="3424982"/>
            <a:ext cx="66294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>
                <a:solidFill>
                  <a:srgbClr val="000000"/>
                </a:solidFill>
                <a:latin typeface="Arial - 16"/>
              </a:rPr>
              <a:t> </a:t>
            </a:r>
            <a:r>
              <a:rPr lang="cs-CZ" sz="1100" dirty="0">
                <a:latin typeface="Arial - 16"/>
              </a:rPr>
              <a:t>6. třída</a:t>
            </a:r>
          </a:p>
        </p:txBody>
      </p:sp>
      <p:sp>
        <p:nvSpPr>
          <p:cNvPr id="2074" name="TextovéPole 25"/>
          <p:cNvSpPr txBox="1">
            <a:spLocks noChangeArrowheads="1"/>
          </p:cNvSpPr>
          <p:nvPr/>
        </p:nvSpPr>
        <p:spPr bwMode="auto">
          <a:xfrm>
            <a:off x="2160270" y="2914651"/>
            <a:ext cx="160020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296" tIns="41148" rIns="82296" bIns="41148">
            <a:spAutoFit/>
          </a:bodyPr>
          <a:lstStyle/>
          <a:p>
            <a:r>
              <a:rPr lang="cs-CZ" sz="1100" dirty="0">
                <a:latin typeface="Arial - 16"/>
              </a:rPr>
              <a:t>23. 01. 2013</a:t>
            </a:r>
          </a:p>
        </p:txBody>
      </p:sp>
    </p:spTree>
    <p:extLst>
      <p:ext uri="{BB962C8B-B14F-4D97-AF65-F5344CB8AC3E}">
        <p14:creationId xmlns:p14="http://schemas.microsoft.com/office/powerpoint/2010/main" val="630021447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80920" cy="1143000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3200" dirty="0"/>
              <a:t>Některé obrazce mají více než jednu osu souměrnosti.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48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ÚKOL: Najdi všechny osy souměrnosti</a:t>
            </a:r>
          </a:p>
        </p:txBody>
      </p:sp>
      <p:sp>
        <p:nvSpPr>
          <p:cNvPr id="4" name="Obdélník 3"/>
          <p:cNvSpPr/>
          <p:nvPr/>
        </p:nvSpPr>
        <p:spPr>
          <a:xfrm>
            <a:off x="604290" y="2582161"/>
            <a:ext cx="1440160" cy="1440160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483768" y="2582161"/>
            <a:ext cx="2088232" cy="1152128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Rovnoramenný trojúhelník 5"/>
          <p:cNvSpPr/>
          <p:nvPr/>
        </p:nvSpPr>
        <p:spPr>
          <a:xfrm>
            <a:off x="4954779" y="2222121"/>
            <a:ext cx="2171761" cy="1872208"/>
          </a:xfrm>
          <a:prstGeom prst="triangl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Kosoúhelník 7"/>
          <p:cNvSpPr/>
          <p:nvPr/>
        </p:nvSpPr>
        <p:spPr>
          <a:xfrm>
            <a:off x="611560" y="4581128"/>
            <a:ext cx="2016224" cy="1515958"/>
          </a:xfrm>
          <a:prstGeom prst="parallelogram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7117276" y="2200418"/>
            <a:ext cx="1477908" cy="1477908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Rovnoramenný trojúhelník 9"/>
          <p:cNvSpPr/>
          <p:nvPr/>
        </p:nvSpPr>
        <p:spPr>
          <a:xfrm>
            <a:off x="2771800" y="4748063"/>
            <a:ext cx="2880320" cy="979530"/>
          </a:xfrm>
          <a:prstGeom prst="triangle">
            <a:avLst>
              <a:gd name="adj" fmla="val 49724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estiúhelník 11"/>
          <p:cNvSpPr/>
          <p:nvPr/>
        </p:nvSpPr>
        <p:spPr>
          <a:xfrm>
            <a:off x="6444208" y="4581128"/>
            <a:ext cx="1872208" cy="1613972"/>
          </a:xfrm>
          <a:prstGeom prst="hexagon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018302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1540" y="620688"/>
            <a:ext cx="8280920" cy="828000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3200" dirty="0"/>
              <a:t>ÚKOL: Najdi všechny osy souměrnosti</a:t>
            </a:r>
          </a:p>
        </p:txBody>
      </p:sp>
      <p:sp>
        <p:nvSpPr>
          <p:cNvPr id="4" name="Obdélník 3"/>
          <p:cNvSpPr/>
          <p:nvPr/>
        </p:nvSpPr>
        <p:spPr>
          <a:xfrm>
            <a:off x="604290" y="2582161"/>
            <a:ext cx="1440160" cy="1440160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483768" y="2582161"/>
            <a:ext cx="2088232" cy="1152128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Rovnoramenný trojúhelník 5"/>
          <p:cNvSpPr/>
          <p:nvPr/>
        </p:nvSpPr>
        <p:spPr>
          <a:xfrm>
            <a:off x="4954779" y="2222121"/>
            <a:ext cx="2171761" cy="1872208"/>
          </a:xfrm>
          <a:prstGeom prst="triangl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Kosoúhelník 7"/>
          <p:cNvSpPr/>
          <p:nvPr/>
        </p:nvSpPr>
        <p:spPr>
          <a:xfrm>
            <a:off x="611560" y="4581128"/>
            <a:ext cx="2016224" cy="1515958"/>
          </a:xfrm>
          <a:prstGeom prst="parallelogram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7117276" y="2200418"/>
            <a:ext cx="1477908" cy="1477908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Rovnoramenný trojúhelník 9"/>
          <p:cNvSpPr/>
          <p:nvPr/>
        </p:nvSpPr>
        <p:spPr>
          <a:xfrm>
            <a:off x="2771800" y="4748063"/>
            <a:ext cx="2880320" cy="979530"/>
          </a:xfrm>
          <a:prstGeom prst="triangle">
            <a:avLst>
              <a:gd name="adj" fmla="val 49724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estiúhelník 11"/>
          <p:cNvSpPr/>
          <p:nvPr/>
        </p:nvSpPr>
        <p:spPr>
          <a:xfrm>
            <a:off x="6444208" y="4581128"/>
            <a:ext cx="1872208" cy="1613972"/>
          </a:xfrm>
          <a:prstGeom prst="hexagon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4" name="Přímá spojnice 13"/>
          <p:cNvCxnSpPr/>
          <p:nvPr/>
        </p:nvCxnSpPr>
        <p:spPr>
          <a:xfrm>
            <a:off x="352262" y="2348880"/>
            <a:ext cx="1944216" cy="194777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 flipH="1">
            <a:off x="395536" y="2420888"/>
            <a:ext cx="1800200" cy="18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>
            <a:off x="1324370" y="2348880"/>
            <a:ext cx="0" cy="187220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>
            <a:off x="352262" y="3322766"/>
            <a:ext cx="194421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3527884" y="2132856"/>
            <a:ext cx="0" cy="196147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2195736" y="3158124"/>
            <a:ext cx="254301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>
            <a:off x="6040659" y="2060848"/>
            <a:ext cx="0" cy="23042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 flipV="1">
            <a:off x="4572000" y="2939372"/>
            <a:ext cx="2376264" cy="135728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 flipH="1" flipV="1">
            <a:off x="5220072" y="2992345"/>
            <a:ext cx="2098617" cy="120687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7856230" y="2060848"/>
            <a:ext cx="0" cy="187220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/>
          <p:cNvCxnSpPr/>
          <p:nvPr/>
        </p:nvCxnSpPr>
        <p:spPr>
          <a:xfrm>
            <a:off x="7207040" y="2280654"/>
            <a:ext cx="1298379" cy="131743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 flipH="1">
            <a:off x="6660232" y="2939372"/>
            <a:ext cx="230425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48"/>
          <p:cNvCxnSpPr/>
          <p:nvPr/>
        </p:nvCxnSpPr>
        <p:spPr>
          <a:xfrm>
            <a:off x="7524328" y="2132856"/>
            <a:ext cx="720080" cy="172819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50"/>
          <p:cNvCxnSpPr/>
          <p:nvPr/>
        </p:nvCxnSpPr>
        <p:spPr>
          <a:xfrm flipH="1">
            <a:off x="7126540" y="2280654"/>
            <a:ext cx="1388143" cy="138814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>
            <a:off x="755576" y="4296653"/>
            <a:ext cx="1656184" cy="201266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58"/>
          <p:cNvCxnSpPr/>
          <p:nvPr/>
        </p:nvCxnSpPr>
        <p:spPr>
          <a:xfrm flipH="1">
            <a:off x="323528" y="4296653"/>
            <a:ext cx="2664296" cy="201266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nice 61"/>
          <p:cNvCxnSpPr/>
          <p:nvPr/>
        </p:nvCxnSpPr>
        <p:spPr>
          <a:xfrm>
            <a:off x="4211960" y="4296653"/>
            <a:ext cx="0" cy="180043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nice 67"/>
          <p:cNvCxnSpPr/>
          <p:nvPr/>
        </p:nvCxnSpPr>
        <p:spPr>
          <a:xfrm>
            <a:off x="6660232" y="4296653"/>
            <a:ext cx="1440160" cy="215668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Přímá spojnice 70"/>
          <p:cNvCxnSpPr/>
          <p:nvPr/>
        </p:nvCxnSpPr>
        <p:spPr>
          <a:xfrm flipH="1">
            <a:off x="6660232" y="4296653"/>
            <a:ext cx="1440160" cy="222869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Přímá spojnice 73"/>
          <p:cNvCxnSpPr/>
          <p:nvPr/>
        </p:nvCxnSpPr>
        <p:spPr>
          <a:xfrm>
            <a:off x="6040659" y="5410998"/>
            <a:ext cx="255452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římá spojnice 75"/>
          <p:cNvCxnSpPr/>
          <p:nvPr/>
        </p:nvCxnSpPr>
        <p:spPr>
          <a:xfrm flipH="1">
            <a:off x="7380312" y="4187527"/>
            <a:ext cx="768" cy="22541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Přímá spojnice 78"/>
          <p:cNvCxnSpPr/>
          <p:nvPr/>
        </p:nvCxnSpPr>
        <p:spPr>
          <a:xfrm flipH="1">
            <a:off x="6444208" y="4869160"/>
            <a:ext cx="1872208" cy="108012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římá spojnice 80"/>
          <p:cNvCxnSpPr/>
          <p:nvPr/>
        </p:nvCxnSpPr>
        <p:spPr>
          <a:xfrm>
            <a:off x="6372200" y="4869160"/>
            <a:ext cx="1944216" cy="10081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42820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0"/>
                            </p:stCondLst>
                            <p:childTnLst>
                              <p:par>
                                <p:cTn id="1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8000"/>
          </a:xfrm>
        </p:spPr>
        <p:txBody>
          <a:bodyPr>
            <a:normAutofit/>
          </a:bodyPr>
          <a:lstStyle/>
          <a:p>
            <a:r>
              <a:rPr lang="cs-CZ" sz="3200" dirty="0"/>
              <a:t>Existují obrazce, které </a:t>
            </a:r>
            <a:r>
              <a:rPr lang="cs-CZ" sz="3200" b="1" dirty="0"/>
              <a:t>nemají osu souměrnosti.</a:t>
            </a:r>
          </a:p>
        </p:txBody>
      </p:sp>
      <p:pic>
        <p:nvPicPr>
          <p:cNvPr id="1027" name="Picture 3" descr="C:\Users\vesela\AppData\Local\Microsoft\Windows\Temporary Internet Files\Content.IE5\AM1I8PN9\MP90040680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268760"/>
            <a:ext cx="3419872" cy="2279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vesela\AppData\Local\Microsoft\Windows\Temporary Internet Files\Content.IE5\AM1I8PN9\MC900441706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037467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170427"/>
            <a:ext cx="2417018" cy="2054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 descr="C:\Users\vesela\AppData\Local\Microsoft\Windows\Temporary Internet Files\Content.IE5\DE4CGPLA\MC900441379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780667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vesela\AppData\Local\Microsoft\Windows\Temporary Internet Files\Content.IE5\S7687CZ2\MC900244347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6901" y="3349070"/>
            <a:ext cx="2702966" cy="3174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83568" y="3212976"/>
            <a:ext cx="5084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/>
              <a:t>Obr. 1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5695630" y="5978671"/>
            <a:ext cx="5084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/>
              <a:t>Obr. 5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4607496" y="5978671"/>
            <a:ext cx="5084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/>
              <a:t>Obr. 4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647443" y="5589240"/>
            <a:ext cx="5084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/>
              <a:t>Obr. 3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8108919" y="3063772"/>
            <a:ext cx="5084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/>
              <a:t>Obr. 2</a:t>
            </a:r>
          </a:p>
        </p:txBody>
      </p:sp>
    </p:spTree>
    <p:extLst>
      <p:ext uri="{BB962C8B-B14F-4D97-AF65-F5344CB8AC3E}">
        <p14:creationId xmlns:p14="http://schemas.microsoft.com/office/powerpoint/2010/main" val="23122511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4" grpId="0"/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ÚKOL: vypracuj úlohy v samostatné práci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/>
              <a:t>Narýsuj podle vzoru a sestroj obraz útvaru podle osy souměrnosti o:</a:t>
            </a:r>
          </a:p>
          <a:p>
            <a:pPr marL="514350" indent="-514350">
              <a:buAutoNum type="arabicPeriod"/>
            </a:pPr>
            <a:endParaRPr lang="cs-CZ" dirty="0"/>
          </a:p>
        </p:txBody>
      </p:sp>
      <p:sp>
        <p:nvSpPr>
          <p:cNvPr id="6" name="Rovnoramenný trojúhelník 5"/>
          <p:cNvSpPr/>
          <p:nvPr/>
        </p:nvSpPr>
        <p:spPr>
          <a:xfrm>
            <a:off x="1835696" y="2708920"/>
            <a:ext cx="1584176" cy="1296144"/>
          </a:xfrm>
          <a:prstGeom prst="triangl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7"/>
          <p:cNvCxnSpPr/>
          <p:nvPr/>
        </p:nvCxnSpPr>
        <p:spPr>
          <a:xfrm flipH="1">
            <a:off x="3779912" y="2708920"/>
            <a:ext cx="432048" cy="172819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bdélník 8"/>
          <p:cNvSpPr/>
          <p:nvPr/>
        </p:nvSpPr>
        <p:spPr>
          <a:xfrm rot="11627765">
            <a:off x="5105097" y="2984400"/>
            <a:ext cx="1656184" cy="864096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Přímá spojnice 9"/>
          <p:cNvCxnSpPr/>
          <p:nvPr/>
        </p:nvCxnSpPr>
        <p:spPr>
          <a:xfrm>
            <a:off x="6705061" y="2300064"/>
            <a:ext cx="1119270" cy="165618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vnoramenný trojúhelník 13"/>
          <p:cNvSpPr/>
          <p:nvPr/>
        </p:nvSpPr>
        <p:spPr>
          <a:xfrm>
            <a:off x="4825917" y="4131282"/>
            <a:ext cx="1354228" cy="1944216"/>
          </a:xfrm>
          <a:prstGeom prst="triangl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6" name="Přímá spojnice 15"/>
          <p:cNvCxnSpPr/>
          <p:nvPr/>
        </p:nvCxnSpPr>
        <p:spPr>
          <a:xfrm flipV="1">
            <a:off x="5503031" y="4437112"/>
            <a:ext cx="896954" cy="194421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ál 16"/>
          <p:cNvSpPr/>
          <p:nvPr/>
        </p:nvSpPr>
        <p:spPr>
          <a:xfrm>
            <a:off x="1331640" y="4455318"/>
            <a:ext cx="1296144" cy="1296144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9" name="Přímá spojnice 18"/>
          <p:cNvCxnSpPr/>
          <p:nvPr/>
        </p:nvCxnSpPr>
        <p:spPr>
          <a:xfrm flipV="1">
            <a:off x="1475656" y="5103390"/>
            <a:ext cx="2520280" cy="113392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1423458" y="3669617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A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1801826" y="4641725"/>
            <a:ext cx="33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6232311" y="5670351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E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4447287" y="5703401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D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5099581" y="4037036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F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2153798" y="2568558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C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3433002" y="3681803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B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4818739" y="2516567"/>
            <a:ext cx="386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N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6862332" y="3185615"/>
            <a:ext cx="453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M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6519754" y="3975447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L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4574547" y="3416447"/>
            <a:ext cx="462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K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6350653" y="4491282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o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3605024" y="5178387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o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3870055" y="3871481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o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7735413" y="3438784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o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4360761" y="2666490"/>
            <a:ext cx="445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b)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1175633" y="2666491"/>
            <a:ext cx="4331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a)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4653625" y="4333146"/>
            <a:ext cx="445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d)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922554" y="4333146"/>
            <a:ext cx="409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c)</a:t>
            </a:r>
          </a:p>
        </p:txBody>
      </p:sp>
    </p:spTree>
    <p:extLst>
      <p:ext uri="{BB962C8B-B14F-4D97-AF65-F5344CB8AC3E}">
        <p14:creationId xmlns:p14="http://schemas.microsoft.com/office/powerpoint/2010/main" val="3179759120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3200" dirty="0"/>
              <a:t>2. Rozhodni, která písmena jsou osově</a:t>
            </a:r>
            <a:br>
              <a:rPr lang="cs-CZ" sz="3200" dirty="0"/>
            </a:br>
            <a:r>
              <a:rPr lang="cs-CZ" sz="3200" dirty="0"/>
              <a:t>    souměrná, osy souměrnosti načrtni: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9600" dirty="0"/>
              <a:t>  A   B   D   E	   H</a:t>
            </a:r>
          </a:p>
          <a:p>
            <a:pPr marL="0" indent="0">
              <a:buNone/>
            </a:pPr>
            <a:r>
              <a:rPr lang="cs-CZ" sz="9600" dirty="0"/>
              <a:t>   I	 K   M  O   P</a:t>
            </a:r>
          </a:p>
          <a:p>
            <a:pPr marL="0" indent="0">
              <a:buNone/>
            </a:pPr>
            <a:r>
              <a:rPr lang="cs-CZ" sz="9600" dirty="0"/>
              <a:t>   S   T   U   V    Z</a:t>
            </a:r>
          </a:p>
        </p:txBody>
      </p:sp>
    </p:spTree>
    <p:extLst>
      <p:ext uri="{BB962C8B-B14F-4D97-AF65-F5344CB8AC3E}">
        <p14:creationId xmlns:p14="http://schemas.microsoft.com/office/powerpoint/2010/main" val="442504595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ovéPole 3"/>
          <p:cNvSpPr txBox="1">
            <a:spLocks noChangeArrowheads="1"/>
          </p:cNvSpPr>
          <p:nvPr/>
        </p:nvSpPr>
        <p:spPr bwMode="auto">
          <a:xfrm>
            <a:off x="611560" y="3645024"/>
            <a:ext cx="7776864" cy="42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296" tIns="41148" rIns="82296" bIns="41148">
            <a:spAutoFit/>
          </a:bodyPr>
          <a:lstStyle/>
          <a:p>
            <a:pPr algn="ctr"/>
            <a:r>
              <a:rPr lang="cs-CZ" sz="1100" dirty="0">
                <a:latin typeface="Arial - 16"/>
              </a:rPr>
              <a:t>Objekty, použité k vytvoření sešitu, jsou součástí SW Smart Notebook nebo pocházejí z veřejných knihoven obrázků (public </a:t>
            </a:r>
            <a:r>
              <a:rPr lang="cs-CZ" sz="1100" dirty="0" err="1">
                <a:latin typeface="Arial - 16"/>
              </a:rPr>
              <a:t>domain</a:t>
            </a:r>
            <a:r>
              <a:rPr lang="cs-CZ" sz="1100" dirty="0">
                <a:latin typeface="Arial - 16"/>
              </a:rPr>
              <a:t>) nebo jsou vlastní originální tvorbou autora.</a:t>
            </a:r>
          </a:p>
        </p:txBody>
      </p:sp>
      <p:sp>
        <p:nvSpPr>
          <p:cNvPr id="3077" name="TextovéPole 4"/>
          <p:cNvSpPr txBox="1">
            <a:spLocks noChangeArrowheads="1"/>
          </p:cNvSpPr>
          <p:nvPr/>
        </p:nvSpPr>
        <p:spPr bwMode="auto">
          <a:xfrm>
            <a:off x="205740" y="182880"/>
            <a:ext cx="4434840" cy="29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pl-PL" sz="1400" b="1" dirty="0">
                <a:latin typeface="Arial - 20"/>
              </a:rPr>
              <a:t>Seznam použité literatury a pramenů:</a:t>
            </a:r>
            <a:endParaRPr lang="cs-CZ" sz="1400" b="1" dirty="0">
              <a:latin typeface="Arial - 2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611560" y="751344"/>
            <a:ext cx="80648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/>
              <a:t>Obr. 1, 2, 3, 4, 5: MICROSOFT OFFICE</a:t>
            </a:r>
          </a:p>
        </p:txBody>
      </p:sp>
      <p:sp>
        <p:nvSpPr>
          <p:cNvPr id="9" name="TextovéPole 2"/>
          <p:cNvSpPr txBox="1">
            <a:spLocks noChangeArrowheads="1"/>
          </p:cNvSpPr>
          <p:nvPr/>
        </p:nvSpPr>
        <p:spPr bwMode="auto">
          <a:xfrm>
            <a:off x="2857500" y="4869160"/>
            <a:ext cx="3566160" cy="92948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>
                <a:solidFill>
                  <a:srgbClr val="000000"/>
                </a:solidFill>
                <a:latin typeface="Arial - 16"/>
              </a:rPr>
              <a:t>Autor:</a:t>
            </a:r>
          </a:p>
          <a:p>
            <a:pPr algn="ctr"/>
            <a:r>
              <a:rPr lang="cs-CZ" sz="1100" dirty="0">
                <a:solidFill>
                  <a:srgbClr val="000000"/>
                </a:solidFill>
                <a:latin typeface="Arial - 16"/>
              </a:rPr>
              <a:t>Mgr. Eva Veselá</a:t>
            </a:r>
          </a:p>
          <a:p>
            <a:pPr algn="ctr"/>
            <a:r>
              <a:rPr lang="cs-CZ" sz="1100" dirty="0">
                <a:solidFill>
                  <a:srgbClr val="000000"/>
                </a:solidFill>
                <a:latin typeface="Arial - 16"/>
              </a:rPr>
              <a:t>Základní škola Červená Voda</a:t>
            </a:r>
          </a:p>
          <a:p>
            <a:pPr algn="ctr"/>
            <a:r>
              <a:rPr lang="cs-CZ" sz="1100" dirty="0">
                <a:solidFill>
                  <a:srgbClr val="000000"/>
                </a:solidFill>
                <a:latin typeface="Arial - 16"/>
              </a:rPr>
              <a:t>vesela.eva@email.cz</a:t>
            </a:r>
          </a:p>
          <a:p>
            <a:pPr algn="ctr"/>
            <a:r>
              <a:rPr lang="cs-CZ" sz="1100" dirty="0">
                <a:solidFill>
                  <a:srgbClr val="000000"/>
                </a:solidFill>
                <a:latin typeface="Arial - 16"/>
              </a:rPr>
              <a:t> 2012</a:t>
            </a:r>
          </a:p>
        </p:txBody>
      </p:sp>
    </p:spTree>
    <p:extLst>
      <p:ext uri="{BB962C8B-B14F-4D97-AF65-F5344CB8AC3E}">
        <p14:creationId xmlns:p14="http://schemas.microsoft.com/office/powerpoint/2010/main" val="308280446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877990" y="1720759"/>
            <a:ext cx="7726458" cy="4653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296" tIns="41148" rIns="82296" bIns="41148" numCol="1" anchor="ctr" anchorCtr="0" compatLnSpc="1">
            <a:prstTxWarp prst="textNoShape">
              <a:avLst/>
            </a:prstTxWarp>
            <a:spAutoFit/>
          </a:bodyPr>
          <a:lstStyle/>
          <a:p>
            <a:pPr defTabSz="822960" eaLnBrk="0" fontAlgn="base" hangingPunct="0">
              <a:spcBef>
                <a:spcPct val="0"/>
              </a:spcBef>
              <a:spcAft>
                <a:spcPct val="0"/>
              </a:spcAft>
              <a:tabLst>
                <a:tab pos="891540" algn="l"/>
                <a:tab pos="2025968" algn="l"/>
                <a:tab pos="2430304" algn="l"/>
                <a:tab pos="3403283" algn="l"/>
                <a:tab pos="4374833" algn="l"/>
              </a:tabLst>
            </a:pPr>
            <a:r>
              <a:rPr lang="cs-CZ" sz="1100" dirty="0" bmk="Text10"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endParaRPr lang="cs-CZ" sz="800" dirty="0">
              <a:latin typeface="Arial" pitchFamily="34" charset="0"/>
              <a:cs typeface="Arial" pitchFamily="34" charset="0"/>
            </a:endParaRPr>
          </a:p>
          <a:p>
            <a:r>
              <a:rPr lang="cs-CZ" sz="1300" b="1" dirty="0"/>
              <a:t>Metodický list</a:t>
            </a:r>
            <a:endParaRPr lang="cs-CZ" sz="1300" dirty="0"/>
          </a:p>
          <a:p>
            <a:r>
              <a:rPr lang="cs-CZ" sz="1300" b="1" dirty="0"/>
              <a:t>Název materiálu:</a:t>
            </a:r>
            <a:r>
              <a:rPr lang="cs-CZ" sz="1300" dirty="0"/>
              <a:t>	Osová souměrnost</a:t>
            </a:r>
          </a:p>
          <a:p>
            <a:r>
              <a:rPr lang="cs-CZ" sz="1300" b="1" dirty="0"/>
              <a:t>Autor materiálu:	</a:t>
            </a:r>
            <a:r>
              <a:rPr lang="cs-CZ" sz="1300" dirty="0"/>
              <a:t>Eva Veselá</a:t>
            </a:r>
          </a:p>
          <a:p>
            <a:endParaRPr lang="cs-CZ" sz="1300" dirty="0"/>
          </a:p>
          <a:p>
            <a:r>
              <a:rPr lang="cs-CZ" sz="1300" b="1" dirty="0"/>
              <a:t>Zařazení materiálu:</a:t>
            </a:r>
            <a:endParaRPr lang="cs-CZ" sz="1300" dirty="0"/>
          </a:p>
          <a:p>
            <a:r>
              <a:rPr lang="cs-CZ" sz="1300" dirty="0"/>
              <a:t>Šablona:	Inovace a zkvalitnění výuky prostřednictvím ICT (III/2)		</a:t>
            </a:r>
          </a:p>
          <a:p>
            <a:r>
              <a:rPr lang="cs-CZ" sz="1300" dirty="0"/>
              <a:t>Sada: 32-7	     Číslo DUM: 32-7-18	    Předmět: Matematika	</a:t>
            </a:r>
          </a:p>
          <a:p>
            <a:r>
              <a:rPr lang="cs-CZ" sz="1300" dirty="0"/>
              <a:t>     </a:t>
            </a:r>
          </a:p>
          <a:p>
            <a:r>
              <a:rPr lang="cs-CZ" sz="1300" b="1" dirty="0"/>
              <a:t>Ověření materiálu ve výuce:</a:t>
            </a:r>
            <a:endParaRPr lang="cs-CZ" sz="1300" dirty="0"/>
          </a:p>
          <a:p>
            <a:r>
              <a:rPr lang="cs-CZ" sz="1300" dirty="0"/>
              <a:t>Datum ověření: 23. 01. 2013      Třída: 6. třída	     Ověřující učitel: Eva Veselá</a:t>
            </a:r>
          </a:p>
          <a:p>
            <a:r>
              <a:rPr lang="cs-CZ" sz="1300" dirty="0"/>
              <a:t>	     </a:t>
            </a:r>
          </a:p>
          <a:p>
            <a:pPr algn="just"/>
            <a:r>
              <a:rPr lang="cs-CZ" sz="1300" b="1" dirty="0"/>
              <a:t>Anotace materiálu</a:t>
            </a:r>
            <a:r>
              <a:rPr lang="cs-CZ" sz="1300" dirty="0"/>
              <a:t>: Prezentace vysvětluje a popisuje pojmy shodnost, shodné obrazce, osově souměrné obrazce a popisuje postup sestrojení obrazu rovinných útvarů v osové souměrnosti s danou osou. Obsahuje úlohy </a:t>
            </a:r>
            <a:br>
              <a:rPr lang="cs-CZ" sz="1300" dirty="0"/>
            </a:br>
            <a:r>
              <a:rPr lang="cs-CZ" sz="1300" dirty="0"/>
              <a:t>k procvičení (snímky 5, 10, 13 a 14). K úkolům na snímku 5, 9 a 13 je k dispozici správné řešení úkolů.</a:t>
            </a:r>
          </a:p>
          <a:p>
            <a:pPr algn="just"/>
            <a:r>
              <a:rPr lang="cs-CZ" sz="1300" dirty="0"/>
              <a:t>    </a:t>
            </a:r>
          </a:p>
          <a:p>
            <a:pPr algn="just"/>
            <a:r>
              <a:rPr lang="cs-CZ" sz="1300" b="1" dirty="0"/>
              <a:t>Podrobný metodický popis možností použití materiálu: </a:t>
            </a:r>
            <a:r>
              <a:rPr lang="cs-CZ" sz="1300" dirty="0"/>
              <a:t>Prezentaci lze využít k frontální výuce </a:t>
            </a:r>
            <a:br>
              <a:rPr lang="cs-CZ" sz="1300" dirty="0"/>
            </a:br>
            <a:r>
              <a:rPr lang="cs-CZ" sz="1300" dirty="0"/>
              <a:t>i samostudiu.   Obsahuje zadání úloh k procvičení (snímky 5,10, 13, a 14). </a:t>
            </a:r>
          </a:p>
          <a:p>
            <a:pPr algn="just"/>
            <a:endParaRPr lang="cs-CZ" sz="1300" dirty="0"/>
          </a:p>
          <a:p>
            <a:pPr algn="just"/>
            <a:r>
              <a:rPr lang="cs-CZ" sz="1300" b="1" dirty="0">
                <a:ea typeface="Times New Roman" pitchFamily="18" charset="0"/>
                <a:cs typeface="Arial" pitchFamily="34" charset="0"/>
              </a:rPr>
              <a:t>Poznámka:</a:t>
            </a:r>
            <a:r>
              <a:rPr lang="cs-CZ" sz="1300" dirty="0">
                <a:ea typeface="Times New Roman" pitchFamily="18" charset="0"/>
                <a:cs typeface="Arial" pitchFamily="34" charset="0"/>
              </a:rPr>
              <a:t>  Volný pracovní list, pomůcky na rýsování </a:t>
            </a:r>
          </a:p>
          <a:p>
            <a:pPr algn="just"/>
            <a:endParaRPr lang="cs-CZ" sz="1300" dirty="0">
              <a:cs typeface="Arial" pitchFamily="34" charset="0"/>
            </a:endParaRPr>
          </a:p>
          <a:p>
            <a:pPr lvl="0"/>
            <a:r>
              <a:rPr lang="cs-CZ" sz="1300" b="1" dirty="0"/>
              <a:t>Seznam literatury a pramenů: </a:t>
            </a:r>
            <a:r>
              <a:rPr lang="cs-CZ" sz="1300" dirty="0"/>
              <a:t> Snímek 15 </a:t>
            </a:r>
          </a:p>
          <a:p>
            <a:pPr algn="just"/>
            <a:r>
              <a:rPr lang="cs-CZ" sz="1300" dirty="0"/>
              <a:t>   </a:t>
            </a:r>
          </a:p>
        </p:txBody>
      </p:sp>
      <p:pic>
        <p:nvPicPr>
          <p:cNvPr id="3" name="obrázek 3" descr="Logolink OPVK - oříznutý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03120" y="383062"/>
            <a:ext cx="4937760" cy="976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67738428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000" b="1" dirty="0"/>
              <a:t>OSOVÁ SOUMĚRNOST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>
                <a:latin typeface="+mj-lt"/>
              </a:rPr>
              <a:t>SHODNÉ OBRAZCE</a:t>
            </a:r>
          </a:p>
          <a:p>
            <a:r>
              <a:rPr lang="cs-CZ" b="1" dirty="0">
                <a:latin typeface="+mj-lt"/>
              </a:rPr>
              <a:t>OSOVĚ SOUMĚRNÉ OBRAZCE</a:t>
            </a:r>
          </a:p>
        </p:txBody>
      </p:sp>
    </p:spTree>
    <p:extLst>
      <p:ext uri="{BB962C8B-B14F-4D97-AF65-F5344CB8AC3E}">
        <p14:creationId xmlns:p14="http://schemas.microsoft.com/office/powerpoint/2010/main" val="27423015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cípá hvězda 4"/>
          <p:cNvSpPr/>
          <p:nvPr/>
        </p:nvSpPr>
        <p:spPr>
          <a:xfrm>
            <a:off x="3663516" y="1393574"/>
            <a:ext cx="2304256" cy="2232248"/>
          </a:xfrm>
          <a:prstGeom prst="star7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7cípá hvězda 6"/>
          <p:cNvSpPr/>
          <p:nvPr/>
        </p:nvSpPr>
        <p:spPr>
          <a:xfrm>
            <a:off x="5967772" y="1393574"/>
            <a:ext cx="2304256" cy="2232248"/>
          </a:xfrm>
          <a:prstGeom prst="star7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611560" y="188640"/>
            <a:ext cx="7992888" cy="792000"/>
          </a:xfrm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cs-CZ" b="1" dirty="0"/>
              <a:t>SHODNÉ OBRAZCE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07247" y="1232756"/>
            <a:ext cx="3256269" cy="259228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Obrazce, které se po přemístění překrývají, jsou </a:t>
            </a:r>
            <a:r>
              <a:rPr lang="cs-CZ" b="1" dirty="0"/>
              <a:t>přímo shodné.</a:t>
            </a:r>
          </a:p>
        </p:txBody>
      </p:sp>
      <p:sp>
        <p:nvSpPr>
          <p:cNvPr id="11" name="Tvar L 10"/>
          <p:cNvSpPr/>
          <p:nvPr/>
        </p:nvSpPr>
        <p:spPr>
          <a:xfrm>
            <a:off x="827584" y="4437112"/>
            <a:ext cx="1080120" cy="1584176"/>
          </a:xfrm>
          <a:prstGeom prst="corne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var L 11"/>
          <p:cNvSpPr/>
          <p:nvPr/>
        </p:nvSpPr>
        <p:spPr>
          <a:xfrm flipH="1">
            <a:off x="2013711" y="4437112"/>
            <a:ext cx="1107740" cy="1584176"/>
          </a:xfrm>
          <a:prstGeom prst="corne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3491880" y="3954872"/>
            <a:ext cx="51125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latin typeface="+mj-lt"/>
              </a:rPr>
              <a:t>Obrazce, které se </a:t>
            </a:r>
          </a:p>
          <a:p>
            <a:pPr algn="ctr"/>
            <a:r>
              <a:rPr lang="cs-CZ" sz="3200" dirty="0">
                <a:latin typeface="+mj-lt"/>
              </a:rPr>
              <a:t>po přemístění překrývají  až po překlopení jednoho z nich, se nazývají </a:t>
            </a:r>
            <a:r>
              <a:rPr lang="cs-CZ" sz="3200" b="1" dirty="0">
                <a:latin typeface="+mj-lt"/>
              </a:rPr>
              <a:t>nepřímo shodné</a:t>
            </a:r>
            <a:r>
              <a:rPr lang="cs-CZ" sz="3200" dirty="0">
                <a:latin typeface="+mj-lt"/>
              </a:rPr>
              <a:t>.</a:t>
            </a:r>
          </a:p>
        </p:txBody>
      </p:sp>
      <p:cxnSp>
        <p:nvCxnSpPr>
          <p:cNvPr id="16" name="Přímá spojnice 15"/>
          <p:cNvCxnSpPr/>
          <p:nvPr/>
        </p:nvCxnSpPr>
        <p:spPr>
          <a:xfrm>
            <a:off x="611560" y="3954872"/>
            <a:ext cx="799288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29440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build="p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684213" y="1540748"/>
            <a:ext cx="1871662" cy="1008063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dirty="0"/>
              <a:t>	</a:t>
            </a:r>
            <a:r>
              <a:rPr lang="cs-CZ" sz="44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4842669" y="3073602"/>
            <a:ext cx="1871662" cy="10795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/>
            <a:r>
              <a:rPr lang="cs-CZ" sz="44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66569" name="AutoShape 9"/>
          <p:cNvSpPr>
            <a:spLocks noChangeArrowheads="1"/>
          </p:cNvSpPr>
          <p:nvPr/>
        </p:nvSpPr>
        <p:spPr bwMode="auto">
          <a:xfrm>
            <a:off x="2741885" y="3689656"/>
            <a:ext cx="1584325" cy="1152525"/>
          </a:xfrm>
          <a:prstGeom prst="rightArrow">
            <a:avLst>
              <a:gd name="adj1" fmla="val 50000"/>
              <a:gd name="adj2" fmla="val 34366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/>
            <a:r>
              <a:rPr lang="cs-CZ" sz="4400" b="1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66570" name="AutoShape 10"/>
          <p:cNvSpPr>
            <a:spLocks noChangeArrowheads="1"/>
          </p:cNvSpPr>
          <p:nvPr/>
        </p:nvSpPr>
        <p:spPr bwMode="auto">
          <a:xfrm rot="10800000">
            <a:off x="6948264" y="3000577"/>
            <a:ext cx="1584325" cy="1152525"/>
          </a:xfrm>
          <a:prstGeom prst="rightArrow">
            <a:avLst>
              <a:gd name="adj1" fmla="val 50000"/>
              <a:gd name="adj2" fmla="val 34366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horz" wrap="none" anchor="ctr"/>
          <a:lstStyle/>
          <a:p>
            <a:pPr lvl="1"/>
            <a:r>
              <a:rPr lang="cs-CZ" sz="44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66571" name="AutoShape 11"/>
          <p:cNvSpPr>
            <a:spLocks noChangeArrowheads="1"/>
          </p:cNvSpPr>
          <p:nvPr/>
        </p:nvSpPr>
        <p:spPr bwMode="auto">
          <a:xfrm>
            <a:off x="468313" y="4365625"/>
            <a:ext cx="2303462" cy="1800225"/>
          </a:xfrm>
          <a:prstGeom prst="star5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44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66572" name="AutoShape 12"/>
          <p:cNvSpPr>
            <a:spLocks noChangeArrowheads="1"/>
          </p:cNvSpPr>
          <p:nvPr/>
        </p:nvSpPr>
        <p:spPr bwMode="auto">
          <a:xfrm>
            <a:off x="6359586" y="1209122"/>
            <a:ext cx="2303462" cy="1800225"/>
          </a:xfrm>
          <a:prstGeom prst="star5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4400" b="1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66573" name="AutoShape 13"/>
          <p:cNvSpPr>
            <a:spLocks noChangeArrowheads="1"/>
          </p:cNvSpPr>
          <p:nvPr/>
        </p:nvSpPr>
        <p:spPr bwMode="auto">
          <a:xfrm>
            <a:off x="3451225" y="1457937"/>
            <a:ext cx="2232025" cy="1368425"/>
          </a:xfrm>
          <a:prstGeom prst="flowChartPunchedTap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/>
            <a:r>
              <a:rPr lang="cs-CZ" sz="4400" b="1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66574" name="AutoShape 14"/>
          <p:cNvSpPr>
            <a:spLocks noChangeArrowheads="1"/>
          </p:cNvSpPr>
          <p:nvPr/>
        </p:nvSpPr>
        <p:spPr bwMode="auto">
          <a:xfrm>
            <a:off x="3419475" y="4797425"/>
            <a:ext cx="2232025" cy="1368425"/>
          </a:xfrm>
          <a:prstGeom prst="flowChartPunchedTap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2"/>
            <a:r>
              <a:rPr lang="cs-CZ" sz="44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66578" name="AutoShape 18"/>
          <p:cNvSpPr>
            <a:spLocks noChangeArrowheads="1"/>
          </p:cNvSpPr>
          <p:nvPr/>
        </p:nvSpPr>
        <p:spPr bwMode="auto">
          <a:xfrm>
            <a:off x="684213" y="2826362"/>
            <a:ext cx="1460876" cy="1223962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lvl="1"/>
            <a:r>
              <a:rPr lang="cs-CZ" sz="44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6579" name="AutoShape 19"/>
          <p:cNvSpPr>
            <a:spLocks noChangeArrowheads="1"/>
          </p:cNvSpPr>
          <p:nvPr/>
        </p:nvSpPr>
        <p:spPr bwMode="auto">
          <a:xfrm flipV="1">
            <a:off x="6660256" y="4842181"/>
            <a:ext cx="1439863" cy="1223962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anchor="ctr"/>
          <a:lstStyle/>
          <a:p>
            <a:r>
              <a:rPr lang="cs-CZ" sz="4400" b="1" dirty="0">
                <a:solidFill>
                  <a:schemeClr val="bg1"/>
                </a:solidFill>
              </a:rPr>
              <a:t>7</a:t>
            </a:r>
          </a:p>
        </p:txBody>
      </p:sp>
      <p:cxnSp>
        <p:nvCxnSpPr>
          <p:cNvPr id="66580" name="AutoShape 20"/>
          <p:cNvCxnSpPr>
            <a:cxnSpLocks noChangeShapeType="1"/>
            <a:stCxn id="66565" idx="3"/>
            <a:endCxn id="66566" idx="1"/>
          </p:cNvCxnSpPr>
          <p:nvPr/>
        </p:nvCxnSpPr>
        <p:spPr bwMode="auto">
          <a:xfrm>
            <a:off x="2555875" y="2044780"/>
            <a:ext cx="2286794" cy="1568572"/>
          </a:xfrm>
          <a:prstGeom prst="straightConnector1">
            <a:avLst/>
          </a:prstGeom>
          <a:noFill/>
          <a:ln w="38100">
            <a:solidFill>
              <a:schemeClr val="bg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581" name="AutoShape 21"/>
          <p:cNvCxnSpPr>
            <a:cxnSpLocks noChangeShapeType="1"/>
            <a:stCxn id="66578" idx="3"/>
            <a:endCxn id="66579" idx="1"/>
          </p:cNvCxnSpPr>
          <p:nvPr/>
        </p:nvCxnSpPr>
        <p:spPr bwMode="auto">
          <a:xfrm>
            <a:off x="2145089" y="3438343"/>
            <a:ext cx="4515167" cy="2015819"/>
          </a:xfrm>
          <a:prstGeom prst="straightConnector1">
            <a:avLst/>
          </a:prstGeom>
          <a:noFill/>
          <a:ln w="38100">
            <a:solidFill>
              <a:schemeClr val="bg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583" name="AutoShape 23"/>
          <p:cNvCxnSpPr>
            <a:cxnSpLocks noChangeShapeType="1"/>
            <a:stCxn id="66569" idx="2"/>
            <a:endCxn id="66570" idx="2"/>
          </p:cNvCxnSpPr>
          <p:nvPr/>
        </p:nvCxnSpPr>
        <p:spPr bwMode="auto">
          <a:xfrm flipV="1">
            <a:off x="3930133" y="3000577"/>
            <a:ext cx="3414208" cy="1841604"/>
          </a:xfrm>
          <a:prstGeom prst="straightConnector1">
            <a:avLst/>
          </a:prstGeom>
          <a:noFill/>
          <a:ln w="38100">
            <a:solidFill>
              <a:schemeClr val="bg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584" name="AutoShape 24"/>
          <p:cNvCxnSpPr>
            <a:cxnSpLocks noChangeShapeType="1"/>
            <a:stCxn id="66571" idx="0"/>
            <a:endCxn id="66572" idx="1"/>
          </p:cNvCxnSpPr>
          <p:nvPr/>
        </p:nvCxnSpPr>
        <p:spPr bwMode="auto">
          <a:xfrm flipV="1">
            <a:off x="1620044" y="1896745"/>
            <a:ext cx="4739544" cy="2468880"/>
          </a:xfrm>
          <a:prstGeom prst="straightConnector1">
            <a:avLst/>
          </a:prstGeom>
          <a:noFill/>
          <a:ln w="38100">
            <a:solidFill>
              <a:schemeClr val="bg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585" name="AutoShape 25"/>
          <p:cNvCxnSpPr>
            <a:cxnSpLocks noChangeShapeType="1"/>
            <a:stCxn id="66573" idx="2"/>
            <a:endCxn id="66574" idx="0"/>
          </p:cNvCxnSpPr>
          <p:nvPr/>
        </p:nvCxnSpPr>
        <p:spPr bwMode="auto">
          <a:xfrm flipH="1">
            <a:off x="4535488" y="2689520"/>
            <a:ext cx="31750" cy="2244748"/>
          </a:xfrm>
          <a:prstGeom prst="straightConnector1">
            <a:avLst/>
          </a:prstGeom>
          <a:noFill/>
          <a:ln w="38100">
            <a:solidFill>
              <a:schemeClr val="bg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TextovéPole 35"/>
          <p:cNvSpPr txBox="1"/>
          <p:nvPr/>
        </p:nvSpPr>
        <p:spPr>
          <a:xfrm>
            <a:off x="684213" y="404664"/>
            <a:ext cx="83522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ÚKOL: Najdi dvojice a) přímo shodných obrazců</a:t>
            </a:r>
          </a:p>
          <a:p>
            <a:r>
              <a:rPr lang="cs-CZ" sz="2800" b="1" dirty="0"/>
              <a:t>		              b) nepřímo shodných obrazců</a:t>
            </a:r>
          </a:p>
        </p:txBody>
      </p:sp>
    </p:spTree>
    <p:extLst>
      <p:ext uri="{BB962C8B-B14F-4D97-AF65-F5344CB8AC3E}">
        <p14:creationId xmlns:p14="http://schemas.microsoft.com/office/powerpoint/2010/main" val="27500086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6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6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6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6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6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 </a:t>
            </a:r>
          </a:p>
        </p:txBody>
      </p:sp>
      <p:sp>
        <p:nvSpPr>
          <p:cNvPr id="9" name="Rovnoramenný trojúhelník 8"/>
          <p:cNvSpPr/>
          <p:nvPr/>
        </p:nvSpPr>
        <p:spPr>
          <a:xfrm>
            <a:off x="898090" y="2060848"/>
            <a:ext cx="1728192" cy="3240360"/>
          </a:xfrm>
          <a:prstGeom prst="triangl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VZOR</a:t>
            </a:r>
          </a:p>
        </p:txBody>
      </p:sp>
      <p:sp>
        <p:nvSpPr>
          <p:cNvPr id="12" name="Rovnoramenný trojúhelník 11"/>
          <p:cNvSpPr/>
          <p:nvPr/>
        </p:nvSpPr>
        <p:spPr>
          <a:xfrm>
            <a:off x="2627784" y="2060848"/>
            <a:ext cx="1728192" cy="3240360"/>
          </a:xfrm>
          <a:prstGeom prst="triangl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OBRAZ</a:t>
            </a:r>
          </a:p>
        </p:txBody>
      </p:sp>
      <p:cxnSp>
        <p:nvCxnSpPr>
          <p:cNvPr id="14" name="Přímá spojnice 13"/>
          <p:cNvCxnSpPr/>
          <p:nvPr/>
        </p:nvCxnSpPr>
        <p:spPr>
          <a:xfrm>
            <a:off x="2627784" y="1484784"/>
            <a:ext cx="0" cy="4387446"/>
          </a:xfrm>
          <a:prstGeom prst="line">
            <a:avLst/>
          </a:prstGeom>
          <a:ln w="2857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528978" y="5083966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A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2269993" y="5229200"/>
            <a:ext cx="91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B = B´</a:t>
            </a:r>
          </a:p>
        </p:txBody>
      </p:sp>
      <p:sp>
        <p:nvSpPr>
          <p:cNvPr id="21" name="Zástupný symbol pro obsah 20"/>
          <p:cNvSpPr txBox="1">
            <a:spLocks noGrp="1"/>
          </p:cNvSpPr>
          <p:nvPr>
            <p:ph idx="1"/>
          </p:nvPr>
        </p:nvSpPr>
        <p:spPr>
          <a:xfrm>
            <a:off x="1259632" y="1667339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cs-CZ" sz="2400" b="1" dirty="0"/>
              <a:t>C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4427984" y="5133566"/>
            <a:ext cx="463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A´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3563888" y="1625917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n>
                  <a:solidFill>
                    <a:schemeClr val="tx1"/>
                  </a:solidFill>
                </a:ln>
              </a:rPr>
              <a:t>C´</a:t>
            </a:r>
          </a:p>
        </p:txBody>
      </p:sp>
      <p:sp>
        <p:nvSpPr>
          <p:cNvPr id="25" name="Zástupný symbol pro obsah 20"/>
          <p:cNvSpPr txBox="1">
            <a:spLocks/>
          </p:cNvSpPr>
          <p:nvPr/>
        </p:nvSpPr>
        <p:spPr>
          <a:xfrm>
            <a:off x="2727810" y="1410460"/>
            <a:ext cx="34977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non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400" b="1" dirty="0"/>
              <a:t>o</a:t>
            </a:r>
          </a:p>
        </p:txBody>
      </p:sp>
      <p:cxnSp>
        <p:nvCxnSpPr>
          <p:cNvPr id="28" name="Přímá spojnice 27"/>
          <p:cNvCxnSpPr>
            <a:stCxn id="9" idx="2"/>
            <a:endCxn id="12" idx="4"/>
          </p:cNvCxnSpPr>
          <p:nvPr/>
        </p:nvCxnSpPr>
        <p:spPr>
          <a:xfrm>
            <a:off x="898090" y="5301208"/>
            <a:ext cx="3457886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>
            <a:stCxn id="9" idx="0"/>
            <a:endCxn id="12" idx="0"/>
          </p:cNvCxnSpPr>
          <p:nvPr/>
        </p:nvCxnSpPr>
        <p:spPr>
          <a:xfrm>
            <a:off x="1762186" y="2060848"/>
            <a:ext cx="1729694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>
            <a:off x="368030" y="332656"/>
            <a:ext cx="8375178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4000" b="1" dirty="0"/>
              <a:t>OSOVÁ SOUMĚRNOST- základní pojmy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4406388" y="3140968"/>
            <a:ext cx="4585839" cy="135421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/>
              <a:t>Píšeme:    O(o): A → A´</a:t>
            </a:r>
          </a:p>
          <a:p>
            <a:endParaRPr lang="cs-CZ" sz="1000" b="1" dirty="0"/>
          </a:p>
          <a:p>
            <a:pPr algn="ctr"/>
            <a:r>
              <a:rPr lang="cs-CZ" sz="2400" b="1" i="1" dirty="0"/>
              <a:t>Čteme: V osové souměrnosti </a:t>
            </a:r>
            <a:br>
              <a:rPr lang="cs-CZ" sz="2400" b="1" i="1" dirty="0"/>
            </a:br>
            <a:r>
              <a:rPr lang="cs-CZ" sz="2400" b="1" i="1" dirty="0"/>
              <a:t>s osou o je obrazem bodu A bod A</a:t>
            </a:r>
            <a:r>
              <a:rPr lang="cs-CZ" sz="2400" b="1" dirty="0"/>
              <a:t>´</a:t>
            </a:r>
          </a:p>
        </p:txBody>
      </p:sp>
      <p:sp>
        <p:nvSpPr>
          <p:cNvPr id="42" name="Obdélník 41"/>
          <p:cNvSpPr/>
          <p:nvPr/>
        </p:nvSpPr>
        <p:spPr>
          <a:xfrm>
            <a:off x="5014570" y="4767534"/>
            <a:ext cx="3269678" cy="138499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l-GR" sz="2400" b="1" dirty="0"/>
              <a:t>Δ</a:t>
            </a:r>
            <a:r>
              <a:rPr lang="cs-CZ" sz="2400" b="1" dirty="0"/>
              <a:t> ABC  - vzor</a:t>
            </a:r>
          </a:p>
          <a:p>
            <a:r>
              <a:rPr lang="el-GR" sz="2400" b="1" dirty="0"/>
              <a:t>Δ</a:t>
            </a:r>
            <a:r>
              <a:rPr lang="cs-CZ" sz="2400" b="1" dirty="0"/>
              <a:t> A´B´C´ - obraz</a:t>
            </a:r>
          </a:p>
          <a:p>
            <a:pPr>
              <a:spcBef>
                <a:spcPct val="50000"/>
              </a:spcBef>
            </a:pPr>
            <a:r>
              <a:rPr lang="cs-CZ" sz="2400" b="1" dirty="0"/>
              <a:t>O(o): </a:t>
            </a:r>
            <a:r>
              <a:rPr lang="el-GR" sz="2400" b="1" dirty="0"/>
              <a:t> Δ</a:t>
            </a:r>
            <a:r>
              <a:rPr lang="cs-CZ" sz="2400" b="1" dirty="0"/>
              <a:t> ABC → </a:t>
            </a:r>
            <a:r>
              <a:rPr lang="el-GR" sz="2400" b="1" dirty="0"/>
              <a:t>Δ</a:t>
            </a:r>
            <a:r>
              <a:rPr lang="cs-CZ" sz="2400" b="1" dirty="0"/>
              <a:t> A´B´C´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5004049" y="1410460"/>
            <a:ext cx="3269678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b="1" dirty="0"/>
              <a:t>o - osa souměrnosti</a:t>
            </a:r>
          </a:p>
          <a:p>
            <a:r>
              <a:rPr lang="cs-CZ" sz="2400" b="1" dirty="0"/>
              <a:t>A - vzor</a:t>
            </a:r>
          </a:p>
          <a:p>
            <a:r>
              <a:rPr lang="cs-CZ" sz="2400" b="1" dirty="0"/>
              <a:t>A´- obraz</a:t>
            </a:r>
          </a:p>
          <a:p>
            <a:r>
              <a:rPr lang="cs-CZ" sz="2400" b="1" dirty="0"/>
              <a:t>B = B´ - </a:t>
            </a:r>
            <a:r>
              <a:rPr lang="cs-CZ" sz="2400" b="1" dirty="0" err="1"/>
              <a:t>samodružný</a:t>
            </a:r>
            <a:r>
              <a:rPr lang="cs-CZ" sz="2400" b="1" dirty="0"/>
              <a:t> bod</a:t>
            </a:r>
          </a:p>
        </p:txBody>
      </p:sp>
    </p:spTree>
    <p:extLst>
      <p:ext uri="{BB962C8B-B14F-4D97-AF65-F5344CB8AC3E}">
        <p14:creationId xmlns:p14="http://schemas.microsoft.com/office/powerpoint/2010/main" val="11019476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691311" y="2923748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1800" b="0" dirty="0"/>
              <a:t>+</a:t>
            </a: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4351546" y="589344"/>
            <a:ext cx="0" cy="3744913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>
              <a:ln>
                <a:solidFill>
                  <a:schemeClr val="tx1"/>
                </a:solidFill>
                <a:prstDash val="dashDot"/>
              </a:ln>
            </a:endParaRP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1403349" y="3113629"/>
            <a:ext cx="59039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6898173" y="3042191"/>
            <a:ext cx="0" cy="142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cxnSp>
        <p:nvCxnSpPr>
          <p:cNvPr id="9227" name="AutoShape 11"/>
          <p:cNvCxnSpPr>
            <a:cxnSpLocks noChangeShapeType="1"/>
          </p:cNvCxnSpPr>
          <p:nvPr/>
        </p:nvCxnSpPr>
        <p:spPr bwMode="auto">
          <a:xfrm rot="16200000">
            <a:off x="4318096" y="542493"/>
            <a:ext cx="71438" cy="5040313"/>
          </a:xfrm>
          <a:prstGeom prst="curvedConnector3">
            <a:avLst>
              <a:gd name="adj1" fmla="val 3104440"/>
            </a:avLst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1619250" y="3113629"/>
            <a:ext cx="503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2400" b="1" dirty="0"/>
              <a:t>A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356100" y="3789363"/>
            <a:ext cx="358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2400" dirty="0"/>
              <a:t>o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6803033" y="3221905"/>
            <a:ext cx="649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2400" b="1" dirty="0"/>
              <a:t>A</a:t>
            </a:r>
            <a:r>
              <a:rPr lang="el-GR" sz="2400" b="1" dirty="0">
                <a:cs typeface="Arial" charset="0"/>
              </a:rPr>
              <a:t>΄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4545105" y="3152775"/>
            <a:ext cx="576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2400" dirty="0"/>
              <a:t>A</a:t>
            </a:r>
            <a:r>
              <a:rPr lang="cs-CZ" sz="2400" baseline="-25000" dirty="0"/>
              <a:t>0</a:t>
            </a:r>
            <a:endParaRPr lang="cs-CZ" sz="2400" dirty="0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4833236" y="3789363"/>
            <a:ext cx="24756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FFFF00"/>
                </a:solidFill>
              </a:rPr>
              <a:t>osa souměrnosti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419352" y="3450505"/>
            <a:ext cx="30241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 sz="1800" b="0"/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552427" y="3083785"/>
            <a:ext cx="9364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FFFF00"/>
                </a:solidFill>
              </a:rPr>
              <a:t>vzor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7452320" y="3067715"/>
            <a:ext cx="13681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FFFF00"/>
                </a:solidFill>
              </a:rPr>
              <a:t>obraz</a:t>
            </a:r>
          </a:p>
        </p:txBody>
      </p:sp>
      <p:sp>
        <p:nvSpPr>
          <p:cNvPr id="9237" name="Arc 21"/>
          <p:cNvSpPr>
            <a:spLocks/>
          </p:cNvSpPr>
          <p:nvPr/>
        </p:nvSpPr>
        <p:spPr bwMode="auto">
          <a:xfrm flipH="1">
            <a:off x="3924300" y="2672556"/>
            <a:ext cx="431800" cy="431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cs-CZ" sz="1800" dirty="0"/>
              <a:t>  .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649769" y="3633861"/>
            <a:ext cx="3206671" cy="83099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cs-CZ" sz="2400" dirty="0"/>
              <a:t> </a:t>
            </a:r>
            <a:r>
              <a:rPr lang="cs-CZ" sz="2400" b="1" dirty="0">
                <a:solidFill>
                  <a:srgbClr val="FFFF00"/>
                </a:solidFill>
              </a:rPr>
              <a:t>A</a:t>
            </a:r>
            <a:r>
              <a:rPr lang="cs-CZ" sz="2400" b="1" baseline="-25000" dirty="0">
                <a:solidFill>
                  <a:srgbClr val="FFFF00"/>
                </a:solidFill>
              </a:rPr>
              <a:t>0 </a:t>
            </a:r>
            <a:r>
              <a:rPr lang="cs-CZ" sz="2400" b="1" dirty="0">
                <a:solidFill>
                  <a:srgbClr val="FFFF00"/>
                </a:solidFill>
              </a:rPr>
              <a:t>je střed úsečky A </a:t>
            </a:r>
            <a:r>
              <a:rPr lang="cs-CZ" sz="2400" b="1" dirty="0" err="1">
                <a:solidFill>
                  <a:srgbClr val="FFFF00"/>
                </a:solidFill>
              </a:rPr>
              <a:t>A</a:t>
            </a:r>
            <a:r>
              <a:rPr lang="el-GR" sz="2400" b="1" dirty="0">
                <a:solidFill>
                  <a:srgbClr val="FFFF00"/>
                </a:solidFill>
              </a:rPr>
              <a:t>΄</a:t>
            </a:r>
            <a:endParaRPr lang="cs-CZ" sz="2400" b="1" dirty="0">
              <a:solidFill>
                <a:srgbClr val="FFFF00"/>
              </a:solidFill>
            </a:endParaRPr>
          </a:p>
          <a:p>
            <a:pPr algn="ctr"/>
            <a:r>
              <a:rPr lang="cs-CZ" sz="2400" b="1" dirty="0">
                <a:solidFill>
                  <a:srgbClr val="FFFF00"/>
                </a:solidFill>
              </a:rPr>
              <a:t>IAA</a:t>
            </a:r>
            <a:r>
              <a:rPr lang="cs-CZ" sz="2400" b="1" baseline="-25000" dirty="0">
                <a:solidFill>
                  <a:srgbClr val="FFFF00"/>
                </a:solidFill>
              </a:rPr>
              <a:t>0</a:t>
            </a:r>
            <a:r>
              <a:rPr lang="cs-CZ" sz="2400" b="1" dirty="0">
                <a:solidFill>
                  <a:srgbClr val="FFFF00"/>
                </a:solidFill>
              </a:rPr>
              <a:t>I = IA</a:t>
            </a:r>
            <a:r>
              <a:rPr lang="cs-CZ" sz="2400" b="1" baseline="-25000" dirty="0">
                <a:solidFill>
                  <a:srgbClr val="FFFF00"/>
                </a:solidFill>
              </a:rPr>
              <a:t>0 </a:t>
            </a:r>
            <a:r>
              <a:rPr lang="cs-CZ" sz="2400" b="1" dirty="0">
                <a:solidFill>
                  <a:srgbClr val="FFFF00"/>
                </a:solidFill>
              </a:rPr>
              <a:t>A</a:t>
            </a:r>
            <a:r>
              <a:rPr lang="el-GR" sz="2400" b="1" dirty="0">
                <a:solidFill>
                  <a:srgbClr val="FFFF00"/>
                </a:solidFill>
              </a:rPr>
              <a:t>΄</a:t>
            </a:r>
            <a:r>
              <a:rPr lang="cs-CZ" sz="2400" b="1" dirty="0">
                <a:solidFill>
                  <a:srgbClr val="FFFF00"/>
                </a:solidFill>
              </a:rPr>
              <a:t>I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564211" y="245417"/>
            <a:ext cx="7896221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/>
              <a:t>Konstrukce 1: obraz bodu A v osové souměrnosti podle osy o </a:t>
            </a:r>
          </a:p>
        </p:txBody>
      </p:sp>
      <p:sp>
        <p:nvSpPr>
          <p:cNvPr id="3" name="Obdélník 2"/>
          <p:cNvSpPr/>
          <p:nvPr/>
        </p:nvSpPr>
        <p:spPr>
          <a:xfrm>
            <a:off x="3115064" y="4618201"/>
            <a:ext cx="248207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200" b="1" dirty="0"/>
              <a:t>Postup konstrukce:</a:t>
            </a:r>
          </a:p>
        </p:txBody>
      </p:sp>
      <p:sp>
        <p:nvSpPr>
          <p:cNvPr id="4" name="Obdélník 3"/>
          <p:cNvSpPr/>
          <p:nvPr/>
        </p:nvSpPr>
        <p:spPr>
          <a:xfrm>
            <a:off x="649769" y="5745773"/>
            <a:ext cx="60824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/>
              <a:t>3. kružítkem přeneseme </a:t>
            </a:r>
            <a:r>
              <a:rPr lang="cs-CZ" sz="2000" b="1"/>
              <a:t>vzdálenost  A A</a:t>
            </a:r>
            <a:r>
              <a:rPr lang="cs-CZ" sz="2000" b="1" baseline="-25000"/>
              <a:t>0</a:t>
            </a:r>
            <a:r>
              <a:rPr lang="cs-CZ" sz="2000" b="1"/>
              <a:t> </a:t>
            </a:r>
            <a:r>
              <a:rPr lang="cs-CZ" sz="2000" b="1" dirty="0"/>
              <a:t>na opačnou 	polopřímku  a  označíme  bod A´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49769" y="5020285"/>
            <a:ext cx="39388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  <a:buFontTx/>
              <a:buAutoNum type="arabicPeriod"/>
            </a:pPr>
            <a:r>
              <a:rPr lang="cs-CZ" sz="2000" b="1" dirty="0"/>
              <a:t> bodem A vedeme kolmici k ose o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49769" y="5389617"/>
            <a:ext cx="34938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/>
              <a:t>2. průsečík s osou označíme A</a:t>
            </a:r>
            <a:r>
              <a:rPr lang="cs-CZ" sz="2000" b="1" baseline="-25000" dirty="0"/>
              <a:t>0</a:t>
            </a:r>
            <a:r>
              <a:rPr lang="cs-CZ" sz="2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092934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 animBg="1"/>
      <p:bldP spid="9222" grpId="0" animBg="1"/>
      <p:bldP spid="9226" grpId="0" animBg="1"/>
      <p:bldP spid="9228" grpId="0"/>
      <p:bldP spid="9229" grpId="0"/>
      <p:bldP spid="9230" grpId="0"/>
      <p:bldP spid="9231" grpId="0"/>
      <p:bldP spid="9232" grpId="0"/>
      <p:bldP spid="9234" grpId="0"/>
      <p:bldP spid="9235" grpId="0"/>
      <p:bldP spid="9237" grpId="0" animBg="1"/>
      <p:bldP spid="92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1258888" y="1557338"/>
            <a:ext cx="2233612" cy="3671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 flipV="1">
            <a:off x="1258888" y="1628775"/>
            <a:ext cx="217487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V="1">
            <a:off x="3276600" y="5013325"/>
            <a:ext cx="2159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1358577" y="1748341"/>
            <a:ext cx="2034233" cy="336267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H="1">
            <a:off x="4571999" y="1006476"/>
            <a:ext cx="10815" cy="4799012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1187450" y="1700213"/>
            <a:ext cx="698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3276600" y="5084763"/>
            <a:ext cx="2735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77" name="Arc 13"/>
          <p:cNvSpPr>
            <a:spLocks/>
          </p:cNvSpPr>
          <p:nvPr/>
        </p:nvSpPr>
        <p:spPr bwMode="auto">
          <a:xfrm flipH="1">
            <a:off x="4210050" y="1341438"/>
            <a:ext cx="360363" cy="3603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cs-CZ" sz="2400" b="0" dirty="0"/>
              <a:t> .</a:t>
            </a:r>
          </a:p>
        </p:txBody>
      </p:sp>
      <p:sp>
        <p:nvSpPr>
          <p:cNvPr id="11278" name="Arc 14"/>
          <p:cNvSpPr>
            <a:spLocks/>
          </p:cNvSpPr>
          <p:nvPr/>
        </p:nvSpPr>
        <p:spPr bwMode="auto">
          <a:xfrm flipH="1">
            <a:off x="4284663" y="4797425"/>
            <a:ext cx="287337" cy="28733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cs-CZ" sz="2400" b="0" dirty="0"/>
              <a:t>.</a:t>
            </a:r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 rot="3729294">
            <a:off x="5656007" y="1747888"/>
            <a:ext cx="2080138" cy="3296371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7667625" y="155733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5724525" y="494188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1331913" y="1196975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2400" b="1" dirty="0"/>
              <a:t>A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7451725" y="1196975"/>
            <a:ext cx="57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2400" b="1" dirty="0"/>
              <a:t>A</a:t>
            </a:r>
            <a:r>
              <a:rPr lang="el-GR" sz="2400" b="1" dirty="0">
                <a:cs typeface="Arial" charset="0"/>
              </a:rPr>
              <a:t>΄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4643438" y="1196975"/>
            <a:ext cx="576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2400" dirty="0"/>
              <a:t>A</a:t>
            </a:r>
            <a:r>
              <a:rPr lang="cs-CZ" sz="2400" baseline="-25000" dirty="0"/>
              <a:t>0</a:t>
            </a:r>
            <a:endParaRPr lang="cs-CZ" sz="2400" dirty="0"/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3132138" y="5229225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2400" b="1" dirty="0"/>
              <a:t>B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5580063" y="5229225"/>
            <a:ext cx="503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2400" b="1" dirty="0"/>
              <a:t>B</a:t>
            </a:r>
            <a:r>
              <a:rPr lang="el-GR" sz="2400" b="1" dirty="0">
                <a:cs typeface="Arial" charset="0"/>
              </a:rPr>
              <a:t>΄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4572000" y="5157788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2400" dirty="0"/>
              <a:t>B</a:t>
            </a:r>
            <a:r>
              <a:rPr lang="cs-CZ" sz="2400" baseline="-25000" dirty="0"/>
              <a:t>0</a:t>
            </a:r>
            <a:endParaRPr lang="cs-CZ" sz="2400" dirty="0"/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4736517" y="777875"/>
            <a:ext cx="433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2400" dirty="0"/>
              <a:t>o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2162387" y="5827693"/>
            <a:ext cx="50019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sz="2400" b="1" dirty="0"/>
              <a:t>Úsečka AB je shodná s  úsečkou A</a:t>
            </a:r>
            <a:r>
              <a:rPr lang="el-GR" sz="2400" b="1" dirty="0">
                <a:cs typeface="Arial" charset="0"/>
              </a:rPr>
              <a:t>΄</a:t>
            </a:r>
            <a:r>
              <a:rPr lang="cs-CZ" sz="2400" b="1" dirty="0">
                <a:cs typeface="Arial" charset="0"/>
              </a:rPr>
              <a:t>B </a:t>
            </a:r>
            <a:r>
              <a:rPr lang="el-GR" sz="2400" b="1" dirty="0"/>
              <a:t>΄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464215" y="316210"/>
            <a:ext cx="8212396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/>
              <a:t>Konstrukce 2: obraz úsečky AB v osové souměrnosti podle osy o </a:t>
            </a:r>
          </a:p>
        </p:txBody>
      </p:sp>
    </p:spTree>
    <p:extLst>
      <p:ext uri="{BB962C8B-B14F-4D97-AF65-F5344CB8AC3E}">
        <p14:creationId xmlns:p14="http://schemas.microsoft.com/office/powerpoint/2010/main" val="1250359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withGroup">
                            <p:stCondLst>
                              <p:cond delay="125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2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71" grpId="0" animBg="1"/>
      <p:bldP spid="11272" grpId="0" animBg="1"/>
      <p:bldP spid="11273" grpId="0" animBg="1"/>
      <p:bldP spid="11274" grpId="0" animBg="1"/>
      <p:bldP spid="11275" grpId="0" animBg="1"/>
      <p:bldP spid="11276" grpId="0" animBg="1"/>
      <p:bldP spid="11277" grpId="0" animBg="1"/>
      <p:bldP spid="11278" grpId="0" animBg="1"/>
      <p:bldP spid="11279" grpId="0" animBg="1"/>
      <p:bldP spid="11280" grpId="0" animBg="1"/>
      <p:bldP spid="11281" grpId="0" animBg="1"/>
      <p:bldP spid="11282" grpId="0"/>
      <p:bldP spid="11283" grpId="0"/>
      <p:bldP spid="11284" grpId="0"/>
      <p:bldP spid="11285" grpId="0"/>
      <p:bldP spid="11286" grpId="0"/>
      <p:bldP spid="11287" grpId="0"/>
      <p:bldP spid="11288" grpId="0"/>
      <p:bldP spid="1128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3200" dirty="0"/>
              <a:t>Obrazec, který  přímka (osa o) rozdělí na dvě shodné části,  je </a:t>
            </a:r>
            <a:r>
              <a:rPr lang="cs-CZ" sz="3200" b="1" dirty="0"/>
              <a:t>osově souměrný podle osy o</a:t>
            </a:r>
            <a:r>
              <a:rPr lang="cs-CZ" sz="3200" dirty="0"/>
              <a:t>.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42535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5" name="Šipka dolů 4"/>
          <p:cNvSpPr/>
          <p:nvPr/>
        </p:nvSpPr>
        <p:spPr>
          <a:xfrm>
            <a:off x="611560" y="1948451"/>
            <a:ext cx="1944216" cy="2376264"/>
          </a:xfrm>
          <a:prstGeom prst="downArrow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eselý obličej 5"/>
          <p:cNvSpPr/>
          <p:nvPr/>
        </p:nvSpPr>
        <p:spPr>
          <a:xfrm>
            <a:off x="2034830" y="3933056"/>
            <a:ext cx="1944216" cy="1916832"/>
          </a:xfrm>
          <a:prstGeom prst="smileyFac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Pěticípá hvězda 6"/>
          <p:cNvSpPr/>
          <p:nvPr/>
        </p:nvSpPr>
        <p:spPr>
          <a:xfrm>
            <a:off x="3299382" y="1934446"/>
            <a:ext cx="2808312" cy="2304256"/>
          </a:xfrm>
          <a:prstGeom prst="star5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ývojový diagram: uložená data 7"/>
          <p:cNvSpPr/>
          <p:nvPr/>
        </p:nvSpPr>
        <p:spPr>
          <a:xfrm>
            <a:off x="5652120" y="4644052"/>
            <a:ext cx="2808312" cy="1017196"/>
          </a:xfrm>
          <a:prstGeom prst="flowChartOnlineStorag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Srdce 8"/>
          <p:cNvSpPr/>
          <p:nvPr/>
        </p:nvSpPr>
        <p:spPr>
          <a:xfrm>
            <a:off x="6300192" y="2132856"/>
            <a:ext cx="2160240" cy="1800200"/>
          </a:xfrm>
          <a:prstGeom prst="hear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" name="Přímá spojnice 10"/>
          <p:cNvCxnSpPr/>
          <p:nvPr/>
        </p:nvCxnSpPr>
        <p:spPr>
          <a:xfrm>
            <a:off x="1583668" y="1484784"/>
            <a:ext cx="0" cy="3604544"/>
          </a:xfrm>
          <a:prstGeom prst="line">
            <a:avLst/>
          </a:prstGeom>
          <a:ln w="28575">
            <a:solidFill>
              <a:srgbClr val="C0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4703538" y="1484784"/>
            <a:ext cx="0" cy="2943244"/>
          </a:xfrm>
          <a:prstGeom prst="line">
            <a:avLst/>
          </a:prstGeom>
          <a:ln w="28575">
            <a:solidFill>
              <a:srgbClr val="C0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7380312" y="1700808"/>
            <a:ext cx="0" cy="2623907"/>
          </a:xfrm>
          <a:prstGeom prst="line">
            <a:avLst/>
          </a:prstGeom>
          <a:ln w="28575">
            <a:solidFill>
              <a:srgbClr val="C0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5364088" y="5152650"/>
            <a:ext cx="3096344" cy="0"/>
          </a:xfrm>
          <a:prstGeom prst="line">
            <a:avLst/>
          </a:prstGeom>
          <a:ln w="28575">
            <a:solidFill>
              <a:srgbClr val="C0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3001097" y="3523051"/>
            <a:ext cx="0" cy="2664296"/>
          </a:xfrm>
          <a:prstGeom prst="line">
            <a:avLst/>
          </a:prstGeom>
          <a:ln w="28575">
            <a:solidFill>
              <a:srgbClr val="C0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49044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Vlastní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C6D9F0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821</Words>
  <Application>Microsoft Office PowerPoint</Application>
  <PresentationFormat>Předvádění na obrazovce (4:3)</PresentationFormat>
  <Paragraphs>154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Arial</vt:lpstr>
      <vt:lpstr>Arial - 16</vt:lpstr>
      <vt:lpstr>Arial - 20</vt:lpstr>
      <vt:lpstr>Calibri</vt:lpstr>
      <vt:lpstr>Times New Roman - 14</vt:lpstr>
      <vt:lpstr>Times New Roman - 16</vt:lpstr>
      <vt:lpstr>Motiv sady Office</vt:lpstr>
      <vt:lpstr>Prezentace aplikace PowerPoint</vt:lpstr>
      <vt:lpstr>Prezentace aplikace PowerPoint</vt:lpstr>
      <vt:lpstr>OSOVÁ SOUMĚRNOST</vt:lpstr>
      <vt:lpstr>SHODNÉ OBRAZCE</vt:lpstr>
      <vt:lpstr>Prezentace aplikace PowerPoint</vt:lpstr>
      <vt:lpstr> </vt:lpstr>
      <vt:lpstr>Prezentace aplikace PowerPoint</vt:lpstr>
      <vt:lpstr>Prezentace aplikace PowerPoint</vt:lpstr>
      <vt:lpstr>Obrazec, který  přímka (osa o) rozdělí na dvě shodné části,  je osově souměrný podle osy o. </vt:lpstr>
      <vt:lpstr>Některé obrazce mají více než jednu osu souměrnosti.</vt:lpstr>
      <vt:lpstr>ÚKOL: Najdi všechny osy souměrnosti</vt:lpstr>
      <vt:lpstr>Existují obrazce, které nemají osu souměrnosti.</vt:lpstr>
      <vt:lpstr>ÚKOL: vypracuj úlohy v samostatné práci </vt:lpstr>
      <vt:lpstr>2. Rozhodni, která písmena jsou osově     souměrná, osy souměrnosti načrtni: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OSOVÁ SOUMĚRNOST</dc:title>
  <dc:creator>Veselá Eva</dc:creator>
  <cp:lastModifiedBy>František Fojtík</cp:lastModifiedBy>
  <cp:revision>52</cp:revision>
  <dcterms:created xsi:type="dcterms:W3CDTF">2012-08-31T18:49:42Z</dcterms:created>
  <dcterms:modified xsi:type="dcterms:W3CDTF">2020-03-28T20:45:13Z</dcterms:modified>
</cp:coreProperties>
</file>