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8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5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7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32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4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6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73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46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40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40000"/>
              <a:lumOff val="60000"/>
            </a:schemeClr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58D4-41CE-440B-B79D-F6F5862C17D4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755E-7587-432F-AA85-E0CF21C7D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fofr\_dumy\32_18\32-18-18-s&#237;ra\P&#345;&#237;prava%20plastick&#233;%20s&#237;ry.mpg.avi" TargetMode="External"/><Relationship Id="rId1" Type="http://schemas.microsoft.com/office/2007/relationships/media" Target="file:///D:\fofr\_dumy\32_18\32-18-18-s&#237;ra\P&#345;&#237;prava%20plastick&#233;%20s&#237;ry.mpg.avi" TargetMode="External"/><Relationship Id="rId5" Type="http://schemas.openxmlformats.org/officeDocument/2006/relationships/slide" Target="slide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fofr\_dumy\32_18\32-18-18-s&#237;ra\Reaction%20of%20iron%20with%20sulfur.avi" TargetMode="External"/><Relationship Id="rId1" Type="http://schemas.microsoft.com/office/2007/relationships/media" Target="file:///D:\fofr\_dumy\32_18\32-18-18-s&#237;ra\Reaction%20of%20iron%20with%20sulfur.avi" TargetMode="External"/><Relationship Id="rId5" Type="http://schemas.openxmlformats.org/officeDocument/2006/relationships/slide" Target="slide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lusjednicka.cz/sites/default/files/styles/svet_obrazem/public/foto-dne/2013/05/img_6404x.jpg?itok=lLKWXReC" TargetMode="External"/><Relationship Id="rId2" Type="http://schemas.openxmlformats.org/officeDocument/2006/relationships/hyperlink" Target="http://upload.wikimedia.org/wikipedia/commons/thumb/4/44/Sulfur-sample.jpg/255px-Sulfur-sampl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watch?v=A5H6DVe5FAI" TargetMode="External"/><Relationship Id="rId5" Type="http://schemas.openxmlformats.org/officeDocument/2006/relationships/hyperlink" Target="http://wps.prenhall.com/wps/media/objects/3313/3392904/imag2206/AAAZOAP0.JPG" TargetMode="External"/><Relationship Id="rId4" Type="http://schemas.openxmlformats.org/officeDocument/2006/relationships/hyperlink" Target="http://galerie.fotozcest.cz/galerie/albums/userpics/00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20280" y="220960"/>
            <a:ext cx="650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78880" y="513060"/>
            <a:ext cx="858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7" name="Obrázek 6" descr="Logolink OPVK - oříznutý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157192"/>
            <a:ext cx="6969125" cy="13430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560" y="4581128"/>
            <a:ext cx="8407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51520" y="4221088"/>
            <a:ext cx="871296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47080" y="132586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59780" y="1033760"/>
            <a:ext cx="215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47080" y="2443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6495480" y="2151360"/>
            <a:ext cx="116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47080" y="1859260"/>
            <a:ext cx="220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247080" y="215136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6495480" y="245616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47080" y="2976860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47080" y="3268960"/>
            <a:ext cx="172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47080" y="384046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247080" y="3561060"/>
            <a:ext cx="175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2291780" y="1033760"/>
            <a:ext cx="3072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Síra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2291780" y="13258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František</a:t>
            </a:r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1136080" y="215136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4" name="TextovéPole 23"/>
          <p:cNvSpPr txBox="1">
            <a:spLocks noChangeArrowheads="1"/>
          </p:cNvSpPr>
          <p:nvPr/>
        </p:nvSpPr>
        <p:spPr bwMode="auto">
          <a:xfrm>
            <a:off x="1136080" y="2443460"/>
            <a:ext cx="93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32-18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7928532" y="2462304"/>
            <a:ext cx="132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32-18-18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91780" y="354836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František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2291780" y="3840460"/>
            <a:ext cx="73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VIII.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2291780" y="326896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20.3.2012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7901460" y="2156280"/>
            <a:ext cx="116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Ch</a:t>
            </a:r>
          </a:p>
        </p:txBody>
      </p:sp>
    </p:spTree>
    <p:extLst>
      <p:ext uri="{BB962C8B-B14F-4D97-AF65-F5344CB8AC3E}">
        <p14:creationId xmlns:p14="http://schemas.microsoft.com/office/powerpoint/2010/main" val="61465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 descr="Logolink OPVK - oříznut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302" y="212329"/>
            <a:ext cx="49034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199198" y="860401"/>
            <a:ext cx="64583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Projekt:	ZŠ Červená Voda – moderní škola, registrační číslo projektu CZ.1.07/1.4.00/21.2543</a:t>
            </a:r>
            <a:endParaRPr kumimoji="0" 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1470" y="1433736"/>
            <a:ext cx="85049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b="1" dirty="0"/>
              <a:t>Metodický list</a:t>
            </a:r>
            <a:endParaRPr lang="cs-CZ" dirty="0"/>
          </a:p>
          <a:p>
            <a:endParaRPr lang="cs-CZ" sz="1400" b="1" dirty="0"/>
          </a:p>
          <a:p>
            <a:r>
              <a:rPr lang="cs-CZ" sz="1400" b="1" dirty="0"/>
              <a:t>Podrobný metodický popis možností použití materiálu:</a:t>
            </a:r>
          </a:p>
          <a:p>
            <a:pPr marL="342900" indent="-342900"/>
            <a:r>
              <a:rPr lang="cs-CZ" sz="1400" dirty="0"/>
              <a:t>4. umístění v PSP, model atomu, výskyt v přírodě</a:t>
            </a:r>
          </a:p>
          <a:p>
            <a:pPr marL="342900" indent="-342900"/>
            <a:r>
              <a:rPr lang="cs-CZ" sz="1400" dirty="0"/>
              <a:t>5. těžba síry</a:t>
            </a:r>
          </a:p>
          <a:p>
            <a:pPr marL="342900" indent="-342900"/>
            <a:r>
              <a:rPr lang="cs-CZ" sz="1400" dirty="0"/>
              <a:t>6. vlastnosti a užití</a:t>
            </a:r>
          </a:p>
          <a:p>
            <a:pPr marL="342900" indent="-342900"/>
            <a:r>
              <a:rPr lang="cs-CZ" sz="1400" dirty="0"/>
              <a:t>7.,8.  video-vznik plastické síry a sulfidu železnatého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92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483768" y="836712"/>
            <a:ext cx="4464496" cy="2232248"/>
          </a:xfrm>
          <a:prstGeom prst="round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627784" y="980728"/>
            <a:ext cx="42049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SÍRA</a:t>
            </a:r>
          </a:p>
        </p:txBody>
      </p:sp>
      <p:pic>
        <p:nvPicPr>
          <p:cNvPr id="4098" name="Picture 2" descr="http://upload.wikimedia.org/wikipedia/commons/thumb/4/44/Sulfur-sample.jpg/255px-Sulfur-s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861048"/>
            <a:ext cx="2428875" cy="1819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10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2363" y="213977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značka: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48156" y="224390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41591" y="776858"/>
            <a:ext cx="2840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protonové číslo: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80824" y="76557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74426" y="1329326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perioda: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5039" y="1952202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skupina: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64722" y="1318823"/>
            <a:ext cx="559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3.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075005" y="1884429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Comic Sans MS" pitchFamily="66" charset="0"/>
              </a:rPr>
              <a:t>VI.A</a:t>
            </a:r>
          </a:p>
        </p:txBody>
      </p:sp>
      <p:grpSp>
        <p:nvGrpSpPr>
          <p:cNvPr id="50" name="Skupina 49"/>
          <p:cNvGrpSpPr/>
          <p:nvPr/>
        </p:nvGrpSpPr>
        <p:grpSpPr>
          <a:xfrm>
            <a:off x="5598295" y="51012"/>
            <a:ext cx="2073484" cy="3041356"/>
            <a:chOff x="5598295" y="51012"/>
            <a:chExt cx="2073484" cy="3041356"/>
          </a:xfrm>
        </p:grpSpPr>
        <p:sp>
          <p:nvSpPr>
            <p:cNvPr id="11" name="Ovál 10"/>
            <p:cNvSpPr/>
            <p:nvPr/>
          </p:nvSpPr>
          <p:spPr>
            <a:xfrm>
              <a:off x="6087602" y="1952202"/>
              <a:ext cx="1307543" cy="114016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800" dirty="0">
                  <a:latin typeface="Comic Sans MS" pitchFamily="66" charset="0"/>
                </a:rPr>
                <a:t>16p</a:t>
              </a:r>
              <a:r>
                <a:rPr lang="cs-CZ" sz="2800" baseline="30000" dirty="0">
                  <a:latin typeface="Comic Sans MS" pitchFamily="66" charset="0"/>
                </a:rPr>
                <a:t>+</a:t>
              </a:r>
              <a:endParaRPr lang="cs-CZ" sz="2800" dirty="0">
                <a:latin typeface="Comic Sans MS" pitchFamily="66" charset="0"/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 flipH="1" flipV="1">
              <a:off x="5598295" y="375082"/>
              <a:ext cx="504055" cy="2147203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7325481" y="375082"/>
              <a:ext cx="346298" cy="2015948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5907583" y="1522638"/>
              <a:ext cx="1591047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>
            <a:xfrm>
              <a:off x="5691703" y="967134"/>
              <a:ext cx="1939659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ovéPole 15"/>
            <p:cNvSpPr txBox="1"/>
            <p:nvPr/>
          </p:nvSpPr>
          <p:spPr>
            <a:xfrm>
              <a:off x="6287147" y="1104774"/>
              <a:ext cx="7008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>
                  <a:latin typeface="Comic Sans MS" pitchFamily="66" charset="0"/>
                </a:rPr>
                <a:t>2e</a:t>
              </a:r>
              <a:r>
                <a:rPr lang="cs-CZ" sz="2800" baseline="30000" dirty="0">
                  <a:latin typeface="Comic Sans MS" pitchFamily="66" charset="0"/>
                </a:rPr>
                <a:t>-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17" name="Ovál 16"/>
            <p:cNvSpPr/>
            <p:nvPr/>
          </p:nvSpPr>
          <p:spPr>
            <a:xfrm>
              <a:off x="6838978" y="263943"/>
              <a:ext cx="180020" cy="2086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vál 17"/>
            <p:cNvSpPr/>
            <p:nvPr/>
          </p:nvSpPr>
          <p:spPr>
            <a:xfrm>
              <a:off x="6571522" y="252750"/>
              <a:ext cx="180020" cy="2086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vál 18"/>
            <p:cNvSpPr/>
            <p:nvPr/>
          </p:nvSpPr>
          <p:spPr>
            <a:xfrm>
              <a:off x="5721413" y="245229"/>
              <a:ext cx="180020" cy="2086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6274969" y="252750"/>
              <a:ext cx="180020" cy="2086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799014" y="69228"/>
              <a:ext cx="2952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6511982" y="67212"/>
              <a:ext cx="2952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5662421" y="60840"/>
              <a:ext cx="2952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6214691" y="51012"/>
              <a:ext cx="2952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>
                  <a:solidFill>
                    <a:schemeClr val="bg1"/>
                  </a:solidFill>
                </a:rPr>
                <a:t>-</a:t>
              </a: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251520" y="2708920"/>
            <a:ext cx="3007555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výskyt v přírodě: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508510" y="3255244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volná: v okolí sopek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32568" y="3792656"/>
            <a:ext cx="88360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vázaný: oxid siřičitý, oxid sírový, sulfidy, siřičitany,</a:t>
            </a:r>
          </a:p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            sírany, v bílkovinách, hormony,…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4941168"/>
            <a:ext cx="81035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získává se: těžbou</a:t>
            </a:r>
          </a:p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                  rozpouštěním přehřátou vodní parou</a:t>
            </a:r>
          </a:p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                  a na povrch se čerpá roztavená síra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6292067" y="564018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8e</a:t>
            </a:r>
            <a:r>
              <a:rPr lang="cs-CZ" sz="2800" baseline="30000" dirty="0">
                <a:latin typeface="Comic Sans MS" pitchFamily="66" charset="0"/>
              </a:rPr>
              <a:t>-</a:t>
            </a:r>
            <a:endParaRPr lang="cs-CZ" sz="2800" dirty="0">
              <a:latin typeface="Comic Sans MS" pitchFamily="66" charset="0"/>
            </a:endParaRPr>
          </a:p>
        </p:txBody>
      </p:sp>
      <p:cxnSp>
        <p:nvCxnSpPr>
          <p:cNvPr id="43" name="Přímá spojnice 42"/>
          <p:cNvCxnSpPr/>
          <p:nvPr/>
        </p:nvCxnSpPr>
        <p:spPr>
          <a:xfrm>
            <a:off x="5647459" y="485370"/>
            <a:ext cx="20243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ál 50"/>
          <p:cNvSpPr/>
          <p:nvPr/>
        </p:nvSpPr>
        <p:spPr>
          <a:xfrm>
            <a:off x="6006545" y="250149"/>
            <a:ext cx="180020" cy="20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5947553" y="5101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53" name="Ovál 52"/>
          <p:cNvSpPr/>
          <p:nvPr/>
        </p:nvSpPr>
        <p:spPr>
          <a:xfrm>
            <a:off x="7168354" y="268863"/>
            <a:ext cx="180020" cy="2086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7098894" y="74148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B1B14CC-41B1-4B17-8CC6-02F6C5790191}"/>
              </a:ext>
            </a:extLst>
          </p:cNvPr>
          <p:cNvSpPr txBox="1"/>
          <p:nvPr/>
        </p:nvSpPr>
        <p:spPr>
          <a:xfrm>
            <a:off x="3949347" y="505469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highlight>
                  <a:srgbClr val="C0C0C0"/>
                </a:highlight>
                <a:latin typeface="Comic Sans MS" panose="030F0702030302020204" pitchFamily="66" charset="0"/>
              </a:rPr>
              <a:t>obrázek:</a:t>
            </a:r>
          </a:p>
        </p:txBody>
      </p:sp>
    </p:spTree>
    <p:extLst>
      <p:ext uri="{BB962C8B-B14F-4D97-AF65-F5344CB8AC3E}">
        <p14:creationId xmlns:p14="http://schemas.microsoft.com/office/powerpoint/2010/main" val="166647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2" grpId="0"/>
      <p:bldP spid="51" grpId="0" animBg="1"/>
      <p:bldP spid="52" grpId="0"/>
      <p:bldP spid="53" grpId="0" animBg="1"/>
      <p:bldP spid="5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o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4500502" cy="3000334"/>
          </a:xfrm>
          <a:prstGeom prst="rect">
            <a:avLst/>
          </a:prstGeom>
          <a:noFill/>
        </p:spPr>
      </p:pic>
      <p:pic>
        <p:nvPicPr>
          <p:cNvPr id="19460" name="Picture 4" descr="http://galerie.fotozcest.cz/galerie/albums/userpics/0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6632"/>
            <a:ext cx="4032448" cy="2995532"/>
          </a:xfrm>
          <a:prstGeom prst="rect">
            <a:avLst/>
          </a:prstGeom>
          <a:noFill/>
        </p:spPr>
      </p:pic>
      <p:pic>
        <p:nvPicPr>
          <p:cNvPr id="19462" name="Picture 6" descr="http://wps.prenhall.com/wps/media/objects/3313/3392904/imag2206/AAAZOAP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8914" y="3212976"/>
            <a:ext cx="3853286" cy="3517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88640"/>
            <a:ext cx="197842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  <a:latin typeface="Comic Sans MS" pitchFamily="66" charset="0"/>
              </a:rPr>
              <a:t>vlastnosti: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67657" y="188640"/>
            <a:ext cx="6213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tuhá, žlutá, ne</a:t>
            </a:r>
            <a:r>
              <a:rPr lang="cs-CZ" sz="2800" dirty="0">
                <a:highlight>
                  <a:srgbClr val="C0C0C0"/>
                </a:highlight>
                <a:latin typeface="Comic Sans MS" pitchFamily="66" charset="0"/>
                <a:sym typeface="Wingdings"/>
              </a:rPr>
              <a:t> v H</a:t>
            </a:r>
            <a:r>
              <a:rPr lang="cs-CZ" sz="2800" baseline="-25000" dirty="0">
                <a:highlight>
                  <a:srgbClr val="C0C0C0"/>
                </a:highlight>
                <a:latin typeface="Comic Sans MS" pitchFamily="66" charset="0"/>
                <a:sym typeface="Wingdings"/>
              </a:rPr>
              <a:t>2</a:t>
            </a:r>
            <a:r>
              <a:rPr lang="cs-CZ" sz="2800" dirty="0">
                <a:highlight>
                  <a:srgbClr val="C0C0C0"/>
                </a:highlight>
                <a:latin typeface="Comic Sans MS" pitchFamily="66" charset="0"/>
                <a:sym typeface="Wingdings"/>
              </a:rPr>
              <a:t>O, hoří, křehká</a:t>
            </a:r>
            <a:endParaRPr lang="cs-CZ" sz="2800" dirty="0">
              <a:highlight>
                <a:srgbClr val="C0C0C0"/>
              </a:highlight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034110" y="653850"/>
            <a:ext cx="6598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zahříváním taje </a:t>
            </a:r>
            <a:r>
              <a:rPr lang="cs-CZ" sz="2800" dirty="0">
                <a:latin typeface="Comic Sans MS" pitchFamily="66" charset="0"/>
              </a:rPr>
              <a:t>(tmavá hustá kapalina)</a:t>
            </a:r>
          </a:p>
          <a:p>
            <a:r>
              <a:rPr lang="cs-CZ" sz="2800" dirty="0">
                <a:latin typeface="Comic Sans MS" pitchFamily="66" charset="0"/>
              </a:rPr>
              <a:t>po ochlazení ztuhne a je plastickou </a:t>
            </a:r>
            <a:r>
              <a:rPr lang="cs-CZ" sz="1400" dirty="0">
                <a:latin typeface="Comic Sans MS" pitchFamily="66" charset="0"/>
              </a:rPr>
              <a:t>(</a:t>
            </a:r>
            <a:r>
              <a:rPr lang="cs-CZ" sz="1400" dirty="0">
                <a:latin typeface="Comic Sans MS" pitchFamily="66" charset="0"/>
                <a:hlinkClick r:id="rId2" action="ppaction://hlinksldjump"/>
              </a:rPr>
              <a:t>vid1</a:t>
            </a:r>
            <a:r>
              <a:rPr lang="cs-CZ" sz="1400" dirty="0">
                <a:latin typeface="Comic Sans MS" pitchFamily="66" charset="0"/>
              </a:rPr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73226" y="1554703"/>
            <a:ext cx="7144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modifikace síry: různé uspořádání molekul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86270" y="2116402"/>
            <a:ext cx="7513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hořením vzniká SO</a:t>
            </a:r>
            <a:r>
              <a:rPr lang="cs-CZ" sz="2800" baseline="-25000" dirty="0">
                <a:highlight>
                  <a:srgbClr val="C0C0C0"/>
                </a:highlight>
                <a:latin typeface="Comic Sans MS" pitchFamily="66" charset="0"/>
              </a:rPr>
              <a:t>2</a:t>
            </a:r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 – štiplavý, jedovatý plyn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3009713" y="2702406"/>
            <a:ext cx="3124573" cy="523220"/>
            <a:chOff x="892749" y="2389836"/>
            <a:chExt cx="3124573" cy="523220"/>
          </a:xfrm>
        </p:grpSpPr>
        <p:sp>
          <p:nvSpPr>
            <p:cNvPr id="7" name="TextovéPole 6"/>
            <p:cNvSpPr txBox="1"/>
            <p:nvPr/>
          </p:nvSpPr>
          <p:spPr>
            <a:xfrm>
              <a:off x="892749" y="2389836"/>
              <a:ext cx="3124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>
                  <a:latin typeface="Comic Sans MS" pitchFamily="66" charset="0"/>
                </a:rPr>
                <a:t>S + O</a:t>
              </a:r>
              <a:r>
                <a:rPr lang="cs-CZ" sz="2800" baseline="-25000" dirty="0">
                  <a:latin typeface="Comic Sans MS" pitchFamily="66" charset="0"/>
                </a:rPr>
                <a:t>2               </a:t>
              </a:r>
              <a:r>
                <a:rPr lang="cs-CZ" sz="2800" dirty="0">
                  <a:latin typeface="Comic Sans MS" pitchFamily="66" charset="0"/>
                </a:rPr>
                <a:t>SO</a:t>
              </a:r>
              <a:r>
                <a:rPr lang="cs-CZ" sz="2800" baseline="-25000" dirty="0">
                  <a:latin typeface="Comic Sans MS" pitchFamily="66" charset="0"/>
                </a:rPr>
                <a:t>2</a:t>
              </a:r>
              <a:r>
                <a:rPr lang="cs-CZ" sz="2800" dirty="0">
                  <a:latin typeface="Comic Sans MS" pitchFamily="66" charset="0"/>
                </a:rPr>
                <a:t> </a:t>
              </a:r>
            </a:p>
          </p:txBody>
        </p:sp>
        <p:cxnSp>
          <p:nvCxnSpPr>
            <p:cNvPr id="9" name="Přímá spojnice se šipkou 8"/>
            <p:cNvCxnSpPr/>
            <p:nvPr/>
          </p:nvCxnSpPr>
          <p:spPr>
            <a:xfrm>
              <a:off x="2087325" y="2651446"/>
              <a:ext cx="90049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ovéPole 10"/>
          <p:cNvSpPr txBox="1"/>
          <p:nvPr/>
        </p:nvSpPr>
        <p:spPr>
          <a:xfrm>
            <a:off x="881119" y="3239801"/>
            <a:ext cx="80746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s vodíkem tvoří sulfan (H</a:t>
            </a:r>
            <a:r>
              <a:rPr lang="cs-CZ" sz="2800" baseline="-25000" dirty="0">
                <a:highlight>
                  <a:srgbClr val="C0C0C0"/>
                </a:highlight>
                <a:latin typeface="Comic Sans MS" pitchFamily="66" charset="0"/>
              </a:rPr>
              <a:t>2</a:t>
            </a:r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S) – jedovatý, zápach</a:t>
            </a:r>
          </a:p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              po zkažených vejcích)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910987" y="4139154"/>
            <a:ext cx="424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highlight>
                  <a:srgbClr val="C0C0C0"/>
                </a:highlight>
                <a:latin typeface="Comic Sans MS" pitchFamily="66" charset="0"/>
              </a:rPr>
              <a:t>s kovy tvoří sulfidy   </a:t>
            </a:r>
            <a:r>
              <a:rPr lang="cs-CZ" sz="1400" dirty="0">
                <a:latin typeface="Comic Sans MS" pitchFamily="66" charset="0"/>
              </a:rPr>
              <a:t>(</a:t>
            </a:r>
            <a:r>
              <a:rPr lang="cs-CZ" sz="1400" dirty="0">
                <a:latin typeface="Comic Sans MS" pitchFamily="66" charset="0"/>
                <a:hlinkClick r:id="rId3" action="ppaction://hlinksldjump"/>
              </a:rPr>
              <a:t>vid2</a:t>
            </a:r>
            <a:r>
              <a:rPr lang="cs-CZ" sz="1400" dirty="0">
                <a:latin typeface="Comic Sans MS" pitchFamily="66" charset="0"/>
              </a:rPr>
              <a:t>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297531" y="4690725"/>
            <a:ext cx="80714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Comic Sans MS" pitchFamily="66" charset="0"/>
              </a:rPr>
              <a:t>dříve střelný prach, dnes v zábav. pyrotechnice</a:t>
            </a:r>
          </a:p>
          <a:p>
            <a:r>
              <a:rPr lang="cs-CZ" sz="2800" dirty="0">
                <a:latin typeface="Comic Sans MS" pitchFamily="66" charset="0"/>
              </a:rPr>
              <a:t>vulkanizace pryže, kyseliny sírové, bělení </a:t>
            </a:r>
          </a:p>
          <a:p>
            <a:r>
              <a:rPr lang="cs-CZ" sz="2800" dirty="0">
                <a:latin typeface="Comic Sans MS" pitchFamily="66" charset="0"/>
              </a:rPr>
              <a:t>celulózy, síření (desinfekce) sudů, úlů, sklepů, </a:t>
            </a:r>
          </a:p>
          <a:p>
            <a:r>
              <a:rPr lang="cs-CZ" sz="2800" dirty="0">
                <a:latin typeface="Comic Sans MS" pitchFamily="66" charset="0"/>
              </a:rPr>
              <a:t>postřiky proti chorobám a škůdcům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4716846"/>
            <a:ext cx="1091966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  <a:latin typeface="Comic Sans MS" pitchFamily="66" charset="0"/>
              </a:rPr>
              <a:t>užití:</a:t>
            </a:r>
          </a:p>
        </p:txBody>
      </p:sp>
    </p:spTree>
    <p:extLst>
      <p:ext uri="{BB962C8B-B14F-4D97-AF65-F5344CB8AC3E}">
        <p14:creationId xmlns:p14="http://schemas.microsoft.com/office/powerpoint/2010/main" val="390959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6" name="Příprava plastické síry.mpg.avi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524000" y="1576388"/>
            <a:ext cx="6096000" cy="4572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028384" y="62373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omic Sans MS" pitchFamily="66" charset="0"/>
                <a:hlinkClick r:id="rId5" action="ppaction://hlinksldjump"/>
              </a:rPr>
              <a:t>zpět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7" name="Reaction of iron with sulfur.avi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1780157" y="1484784"/>
            <a:ext cx="5456139" cy="409210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884368" y="58772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omic Sans MS" pitchFamily="66" charset="0"/>
                <a:hlinkClick r:id="rId5" action="ppaction://hlinksldjump"/>
              </a:rPr>
              <a:t>zpět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9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2908300" y="3973513"/>
            <a:ext cx="4343400" cy="1562100"/>
          </a:xfrm>
          <a:custGeom>
            <a:avLst/>
            <a:gdLst/>
            <a:ahLst/>
            <a:cxnLst/>
            <a:rect l="0" t="0" r="0" b="0"/>
            <a:pathLst>
              <a:path w="4342131" h="1562101">
                <a:moveTo>
                  <a:pt x="0" y="1562100"/>
                </a:moveTo>
                <a:lnTo>
                  <a:pt x="0" y="0"/>
                </a:lnTo>
                <a:lnTo>
                  <a:pt x="4342130" y="0"/>
                </a:lnTo>
                <a:lnTo>
                  <a:pt x="4342130" y="156210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124200" y="4127500"/>
            <a:ext cx="3962400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Mgr. Fojtík František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Základní škola a mateřská škola</a:t>
            </a: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Červená Voda</a:t>
            </a:r>
          </a:p>
          <a:p>
            <a:pPr algn="ctr"/>
            <a:r>
              <a:rPr lang="cs-CZ" sz="1200" dirty="0" err="1">
                <a:solidFill>
                  <a:srgbClr val="000000"/>
                </a:solidFill>
                <a:latin typeface="Arial - 16"/>
              </a:rPr>
              <a:t>fojtikfr</a:t>
            </a:r>
            <a:r>
              <a:rPr lang="cs-CZ" sz="1200" dirty="0">
                <a:solidFill>
                  <a:srgbClr val="000000"/>
                </a:solidFill>
                <a:latin typeface="Arial - 16"/>
              </a:rPr>
              <a:t>@post.</a:t>
            </a:r>
            <a:r>
              <a:rPr lang="cs-CZ" sz="1200" dirty="0" err="1">
                <a:solidFill>
                  <a:srgbClr val="000000"/>
                </a:solidFill>
                <a:latin typeface="Arial - 16"/>
              </a:rPr>
              <a:t>cz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leden 2012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60648"/>
            <a:ext cx="795121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síra    </a:t>
            </a:r>
            <a:r>
              <a:rPr lang="cs-CZ" sz="1100" dirty="0">
                <a:hlinkClick r:id="rId2"/>
              </a:rPr>
              <a:t>http://upload.wikimedia.org/wikipedia/commons/thumb/4/44/Sulfur-sample.jpg/255px-Sulfur-sample.jpg</a:t>
            </a:r>
            <a:endParaRPr lang="cs-CZ" sz="1100" dirty="0"/>
          </a:p>
          <a:p>
            <a:r>
              <a:rPr lang="cs-CZ" sz="1100" dirty="0"/>
              <a:t>těžba  </a:t>
            </a:r>
            <a:r>
              <a:rPr lang="cs-CZ" sz="1100" dirty="0">
                <a:hlinkClick r:id="rId3"/>
              </a:rPr>
              <a:t>http://www.</a:t>
            </a:r>
            <a:r>
              <a:rPr lang="cs-CZ" sz="1100" dirty="0" err="1">
                <a:hlinkClick r:id="rId3"/>
              </a:rPr>
              <a:t>stoplusjednicka.cz</a:t>
            </a:r>
            <a:r>
              <a:rPr lang="cs-CZ" sz="1100" dirty="0">
                <a:hlinkClick r:id="rId3"/>
              </a:rPr>
              <a:t>/</a:t>
            </a:r>
            <a:r>
              <a:rPr lang="cs-CZ" sz="1100" dirty="0" err="1">
                <a:hlinkClick r:id="rId3"/>
              </a:rPr>
              <a:t>sites</a:t>
            </a:r>
            <a:r>
              <a:rPr lang="cs-CZ" sz="1100" dirty="0">
                <a:hlinkClick r:id="rId3"/>
              </a:rPr>
              <a:t>/default/</a:t>
            </a:r>
            <a:r>
              <a:rPr lang="cs-CZ" sz="1100" dirty="0" err="1">
                <a:hlinkClick r:id="rId3"/>
              </a:rPr>
              <a:t>files</a:t>
            </a:r>
            <a:r>
              <a:rPr lang="cs-CZ" sz="1100" dirty="0">
                <a:hlinkClick r:id="rId3"/>
              </a:rPr>
              <a:t>/</a:t>
            </a:r>
            <a:r>
              <a:rPr lang="cs-CZ" sz="1100" dirty="0" err="1">
                <a:hlinkClick r:id="rId3"/>
              </a:rPr>
              <a:t>styles</a:t>
            </a:r>
            <a:r>
              <a:rPr lang="cs-CZ" sz="1100" dirty="0">
                <a:hlinkClick r:id="rId3"/>
              </a:rPr>
              <a:t>/</a:t>
            </a:r>
            <a:r>
              <a:rPr lang="cs-CZ" sz="1100" dirty="0" err="1">
                <a:hlinkClick r:id="rId3"/>
              </a:rPr>
              <a:t>svet</a:t>
            </a:r>
            <a:r>
              <a:rPr lang="cs-CZ" sz="1100" dirty="0">
                <a:hlinkClick r:id="rId3"/>
              </a:rPr>
              <a:t>_obrazem/public/foto-dne/2013/05/</a:t>
            </a:r>
            <a:r>
              <a:rPr lang="cs-CZ" sz="1100" dirty="0" err="1">
                <a:hlinkClick r:id="rId3"/>
              </a:rPr>
              <a:t>img</a:t>
            </a:r>
            <a:r>
              <a:rPr lang="cs-CZ" sz="1100" dirty="0">
                <a:hlinkClick r:id="rId3"/>
              </a:rPr>
              <a:t>_6404x.jpg?</a:t>
            </a:r>
            <a:r>
              <a:rPr lang="cs-CZ" sz="1100" dirty="0" err="1">
                <a:hlinkClick r:id="rId3"/>
              </a:rPr>
              <a:t>itok</a:t>
            </a:r>
            <a:r>
              <a:rPr lang="cs-CZ" sz="1100" dirty="0">
                <a:hlinkClick r:id="rId3"/>
              </a:rPr>
              <a:t>=</a:t>
            </a:r>
            <a:r>
              <a:rPr lang="cs-CZ" sz="1100" dirty="0" err="1">
                <a:hlinkClick r:id="rId3"/>
              </a:rPr>
              <a:t>lLKWXReC</a:t>
            </a:r>
            <a:endParaRPr lang="cs-CZ" sz="1100" dirty="0"/>
          </a:p>
          <a:p>
            <a:r>
              <a:rPr lang="cs-CZ" sz="1100" dirty="0"/>
              <a:t>            </a:t>
            </a:r>
            <a:r>
              <a:rPr lang="cs-CZ" sz="1100" dirty="0">
                <a:hlinkClick r:id="rId4"/>
              </a:rPr>
              <a:t>http://galerie.</a:t>
            </a:r>
            <a:r>
              <a:rPr lang="cs-CZ" sz="1100" dirty="0" err="1">
                <a:hlinkClick r:id="rId4"/>
              </a:rPr>
              <a:t>fotozcest.cz</a:t>
            </a:r>
            <a:r>
              <a:rPr lang="cs-CZ" sz="1100" dirty="0">
                <a:hlinkClick r:id="rId4"/>
              </a:rPr>
              <a:t>/galerie/</a:t>
            </a:r>
            <a:r>
              <a:rPr lang="cs-CZ" sz="1100" dirty="0" err="1">
                <a:hlinkClick r:id="rId4"/>
              </a:rPr>
              <a:t>albums</a:t>
            </a:r>
            <a:r>
              <a:rPr lang="cs-CZ" sz="1100" dirty="0">
                <a:hlinkClick r:id="rId4"/>
              </a:rPr>
              <a:t>/</a:t>
            </a:r>
            <a:r>
              <a:rPr lang="cs-CZ" sz="1100" dirty="0" err="1">
                <a:hlinkClick r:id="rId4"/>
              </a:rPr>
              <a:t>userpics</a:t>
            </a:r>
            <a:r>
              <a:rPr lang="cs-CZ" sz="1100" dirty="0">
                <a:hlinkClick r:id="rId4"/>
              </a:rPr>
              <a:t>/0001.jpg</a:t>
            </a:r>
            <a:endParaRPr lang="cs-CZ" sz="1100" dirty="0"/>
          </a:p>
          <a:p>
            <a:r>
              <a:rPr lang="cs-CZ" sz="1100" dirty="0"/>
              <a:t>            </a:t>
            </a:r>
            <a:r>
              <a:rPr lang="cs-CZ" sz="1100" dirty="0">
                <a:hlinkClick r:id="rId5"/>
              </a:rPr>
              <a:t>http://wps.prenhall.com/wps/media/objects/3313/3392904/imag2206/AAAZOAP0.JPG</a:t>
            </a:r>
            <a:endParaRPr lang="cs-CZ" sz="1100" dirty="0"/>
          </a:p>
          <a:p>
            <a:r>
              <a:rPr lang="cs-CZ" sz="1100" dirty="0"/>
              <a:t>plastická síra :   http://www.</a:t>
            </a:r>
            <a:r>
              <a:rPr lang="cs-CZ" sz="1100" dirty="0" err="1"/>
              <a:t>youtube.com</a:t>
            </a:r>
            <a:r>
              <a:rPr lang="cs-CZ" sz="1100" dirty="0"/>
              <a:t>/</a:t>
            </a:r>
            <a:r>
              <a:rPr lang="cs-CZ" sz="1100" dirty="0" err="1"/>
              <a:t>watch</a:t>
            </a:r>
            <a:r>
              <a:rPr lang="cs-CZ" sz="1100" dirty="0"/>
              <a:t>?v=ytvR1dHuImo</a:t>
            </a:r>
          </a:p>
          <a:p>
            <a:r>
              <a:rPr lang="cs-CZ" sz="1100" dirty="0"/>
              <a:t>sulfid      </a:t>
            </a:r>
            <a:r>
              <a:rPr lang="cs-CZ" sz="1100" dirty="0">
                <a:hlinkClick r:id="rId6"/>
              </a:rPr>
              <a:t>http://www.</a:t>
            </a:r>
            <a:r>
              <a:rPr lang="cs-CZ" sz="1100" dirty="0" err="1">
                <a:hlinkClick r:id="rId6"/>
              </a:rPr>
              <a:t>youtube.com</a:t>
            </a:r>
            <a:r>
              <a:rPr lang="cs-CZ" sz="1100" dirty="0">
                <a:hlinkClick r:id="rId6"/>
              </a:rPr>
              <a:t>/</a:t>
            </a:r>
            <a:r>
              <a:rPr lang="cs-CZ" sz="1100" dirty="0" err="1">
                <a:hlinkClick r:id="rId6"/>
              </a:rPr>
              <a:t>watch</a:t>
            </a:r>
            <a:r>
              <a:rPr lang="cs-CZ" sz="1100" dirty="0">
                <a:hlinkClick r:id="rId6"/>
              </a:rPr>
              <a:t>?v=A5H6DVe5FAI</a:t>
            </a:r>
            <a:endParaRPr lang="cs-CZ" sz="1100" dirty="0"/>
          </a:p>
          <a:p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06907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517</Words>
  <Application>Microsoft Office PowerPoint</Application>
  <PresentationFormat>Předvádění na obrazovce (4:3)</PresentationFormat>
  <Paragraphs>92</Paragraphs>
  <Slides>9</Slides>
  <Notes>0</Notes>
  <HiddenSlides>2</HiddenSlides>
  <MMClips>2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- 16</vt:lpstr>
      <vt:lpstr>Calibri</vt:lpstr>
      <vt:lpstr>Comic Sans MS</vt:lpstr>
      <vt:lpstr>Times New Roman - 14</vt:lpstr>
      <vt:lpstr>Times New Roman - 16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Františel Fojtík</dc:creator>
  <cp:lastModifiedBy>František Fojtík</cp:lastModifiedBy>
  <cp:revision>34</cp:revision>
  <dcterms:created xsi:type="dcterms:W3CDTF">2013-08-31T14:16:01Z</dcterms:created>
  <dcterms:modified xsi:type="dcterms:W3CDTF">2020-03-23T21:01:57Z</dcterms:modified>
</cp:coreProperties>
</file>