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6" r:id="rId4"/>
    <p:sldId id="257" r:id="rId5"/>
    <p:sldId id="259" r:id="rId6"/>
    <p:sldId id="258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B99C-1397-423A-A87E-C3AC7FF41D71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77D8-F232-4D9F-8948-C829CBD702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065985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B99C-1397-423A-A87E-C3AC7FF41D71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77D8-F232-4D9F-8948-C829CBD702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851947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B99C-1397-423A-A87E-C3AC7FF41D71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77D8-F232-4D9F-8948-C829CBD702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392487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B99C-1397-423A-A87E-C3AC7FF41D71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77D8-F232-4D9F-8948-C829CBD702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976278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B99C-1397-423A-A87E-C3AC7FF41D71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77D8-F232-4D9F-8948-C829CBD702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312180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B99C-1397-423A-A87E-C3AC7FF41D71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77D8-F232-4D9F-8948-C829CBD702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988291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B99C-1397-423A-A87E-C3AC7FF41D71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77D8-F232-4D9F-8948-C829CBD702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20454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B99C-1397-423A-A87E-C3AC7FF41D71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77D8-F232-4D9F-8948-C829CBD702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413559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B99C-1397-423A-A87E-C3AC7FF41D71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77D8-F232-4D9F-8948-C829CBD702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074036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B99C-1397-423A-A87E-C3AC7FF41D71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77D8-F232-4D9F-8948-C829CBD702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988571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B99C-1397-423A-A87E-C3AC7FF41D71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77D8-F232-4D9F-8948-C829CBD702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332824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EB99C-1397-423A-A87E-C3AC7FF41D71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577D8-F232-4D9F-8948-C829CBD702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08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0/0d/Europe_map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ommons.wikimedia.org/wiki/File:Europe_map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ovéPole 1"/>
          <p:cNvSpPr txBox="1">
            <a:spLocks noChangeArrowheads="1"/>
          </p:cNvSpPr>
          <p:nvPr/>
        </p:nvSpPr>
        <p:spPr bwMode="auto">
          <a:xfrm>
            <a:off x="1645920" y="171450"/>
            <a:ext cx="61950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Times New Roman - 16"/>
              </a:rPr>
              <a:t>Projekt: ZŠ Červená Voda – moderní škola, registrační číslo projektu CZ.1.07/1.4.00/21.2543</a:t>
            </a:r>
          </a:p>
        </p:txBody>
      </p:sp>
      <p:sp>
        <p:nvSpPr>
          <p:cNvPr id="2051" name="TextovéPole 2"/>
          <p:cNvSpPr txBox="1">
            <a:spLocks noChangeArrowheads="1"/>
          </p:cNvSpPr>
          <p:nvPr/>
        </p:nvSpPr>
        <p:spPr bwMode="auto">
          <a:xfrm>
            <a:off x="708660" y="434340"/>
            <a:ext cx="772668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pPr algn="ctr"/>
            <a:r>
              <a:rPr lang="cs-CZ" sz="1100" dirty="0">
                <a:solidFill>
                  <a:srgbClr val="000000"/>
                </a:solidFill>
                <a:latin typeface="Times New Roman - 16"/>
              </a:rPr>
              <a:t>Příjemce: Základní škola a mateřská škola Červená Voda, Červená Voda 341, 561 61</a:t>
            </a:r>
          </a:p>
        </p:txBody>
      </p:sp>
      <p:pic>
        <p:nvPicPr>
          <p:cNvPr id="2052" name="Obrázek 3" descr="Logolink OPVK - oříznutý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5894" y="5292090"/>
            <a:ext cx="6272213" cy="120872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2053" name="TextovéPole 4"/>
          <p:cNvSpPr txBox="1">
            <a:spLocks noChangeArrowheads="1"/>
          </p:cNvSpPr>
          <p:nvPr/>
        </p:nvSpPr>
        <p:spPr bwMode="auto">
          <a:xfrm>
            <a:off x="788670" y="4869180"/>
            <a:ext cx="7566660" cy="221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pPr algn="ctr"/>
            <a:r>
              <a:rPr lang="cs-CZ" sz="900" b="1">
                <a:solidFill>
                  <a:srgbClr val="000000"/>
                </a:solidFill>
                <a:latin typeface="Times New Roman - 14"/>
              </a:rPr>
              <a:t>Tento výukový materiál vznikl v rámci Operačního programu Vzdělání pro konkurenceschopnost.</a:t>
            </a:r>
          </a:p>
        </p:txBody>
      </p:sp>
      <p:sp>
        <p:nvSpPr>
          <p:cNvPr id="2054" name="TextovéPole 5"/>
          <p:cNvSpPr txBox="1">
            <a:spLocks noChangeArrowheads="1"/>
          </p:cNvSpPr>
          <p:nvPr/>
        </p:nvSpPr>
        <p:spPr bwMode="auto">
          <a:xfrm>
            <a:off x="0" y="4354830"/>
            <a:ext cx="9304020" cy="360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pPr algn="ctr"/>
            <a:r>
              <a:rPr lang="cs-CZ" sz="900" b="1">
                <a:solidFill>
                  <a:srgbClr val="FF0000"/>
                </a:solidFill>
                <a:latin typeface="Times New Roman - 14"/>
              </a:rPr>
              <a:t>Materiál je určen k bezplatnému používání pro potřeby výuky a vzdělávání na všech typech škol a školských zařízení.</a:t>
            </a:r>
          </a:p>
          <a:p>
            <a:pPr algn="ctr"/>
            <a:r>
              <a:rPr lang="cs-CZ" sz="900" b="1">
                <a:solidFill>
                  <a:srgbClr val="FF0000"/>
                </a:solidFill>
                <a:latin typeface="Times New Roman - 14"/>
              </a:rPr>
              <a:t>Jakékoliv další používání podléhá autorskému zákonu.</a:t>
            </a:r>
          </a:p>
        </p:txBody>
      </p:sp>
      <p:sp>
        <p:nvSpPr>
          <p:cNvPr id="2055" name="TextovéPole 6"/>
          <p:cNvSpPr txBox="1">
            <a:spLocks noChangeArrowheads="1"/>
          </p:cNvSpPr>
          <p:nvPr/>
        </p:nvSpPr>
        <p:spPr bwMode="auto">
          <a:xfrm>
            <a:off x="320040" y="1165860"/>
            <a:ext cx="17145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b="1">
                <a:solidFill>
                  <a:srgbClr val="000000"/>
                </a:solidFill>
                <a:latin typeface="Arial - 16"/>
              </a:rPr>
              <a:t>Autor materiálu:</a:t>
            </a:r>
          </a:p>
        </p:txBody>
      </p:sp>
      <p:sp>
        <p:nvSpPr>
          <p:cNvPr id="2056" name="TextovéPole 7"/>
          <p:cNvSpPr txBox="1">
            <a:spLocks noChangeArrowheads="1"/>
          </p:cNvSpPr>
          <p:nvPr/>
        </p:nvSpPr>
        <p:spPr bwMode="auto">
          <a:xfrm>
            <a:off x="331470" y="902970"/>
            <a:ext cx="1943100" cy="42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b="1">
                <a:solidFill>
                  <a:srgbClr val="000000"/>
                </a:solidFill>
                <a:latin typeface="Arial - 16"/>
              </a:rPr>
              <a:t>Název materiálu:	</a:t>
            </a:r>
          </a:p>
        </p:txBody>
      </p:sp>
      <p:sp>
        <p:nvSpPr>
          <p:cNvPr id="2057" name="TextovéPole 8"/>
          <p:cNvSpPr txBox="1">
            <a:spLocks noChangeArrowheads="1"/>
          </p:cNvSpPr>
          <p:nvPr/>
        </p:nvSpPr>
        <p:spPr bwMode="auto">
          <a:xfrm>
            <a:off x="320040" y="2171700"/>
            <a:ext cx="7772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Sada:</a:t>
            </a:r>
          </a:p>
        </p:txBody>
      </p:sp>
      <p:sp>
        <p:nvSpPr>
          <p:cNvPr id="2058" name="TextovéPole 9"/>
          <p:cNvSpPr txBox="1">
            <a:spLocks noChangeArrowheads="1"/>
          </p:cNvSpPr>
          <p:nvPr/>
        </p:nvSpPr>
        <p:spPr bwMode="auto">
          <a:xfrm>
            <a:off x="5943600" y="1908810"/>
            <a:ext cx="10515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Předmět:</a:t>
            </a:r>
          </a:p>
        </p:txBody>
      </p:sp>
      <p:sp>
        <p:nvSpPr>
          <p:cNvPr id="2059" name="TextovéPole 10"/>
          <p:cNvSpPr txBox="1">
            <a:spLocks noChangeArrowheads="1"/>
          </p:cNvSpPr>
          <p:nvPr/>
        </p:nvSpPr>
        <p:spPr bwMode="auto">
          <a:xfrm>
            <a:off x="320040" y="1645920"/>
            <a:ext cx="198882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b="1">
                <a:solidFill>
                  <a:srgbClr val="000000"/>
                </a:solidFill>
                <a:latin typeface="Arial - 16"/>
              </a:rPr>
              <a:t>Zařazení materiálu:</a:t>
            </a:r>
          </a:p>
        </p:txBody>
      </p:sp>
      <p:sp>
        <p:nvSpPr>
          <p:cNvPr id="2060" name="TextovéPole 11"/>
          <p:cNvSpPr txBox="1">
            <a:spLocks noChangeArrowheads="1"/>
          </p:cNvSpPr>
          <p:nvPr/>
        </p:nvSpPr>
        <p:spPr bwMode="auto">
          <a:xfrm>
            <a:off x="320040" y="1908810"/>
            <a:ext cx="10287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Šablona:</a:t>
            </a:r>
          </a:p>
        </p:txBody>
      </p:sp>
      <p:sp>
        <p:nvSpPr>
          <p:cNvPr id="2061" name="TextovéPole 12"/>
          <p:cNvSpPr txBox="1">
            <a:spLocks noChangeArrowheads="1"/>
          </p:cNvSpPr>
          <p:nvPr/>
        </p:nvSpPr>
        <p:spPr bwMode="auto">
          <a:xfrm>
            <a:off x="5943600" y="2183130"/>
            <a:ext cx="12344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Číslo DUM:</a:t>
            </a:r>
          </a:p>
        </p:txBody>
      </p:sp>
      <p:sp>
        <p:nvSpPr>
          <p:cNvPr id="2062" name="TextovéPole 13"/>
          <p:cNvSpPr txBox="1">
            <a:spLocks noChangeArrowheads="1"/>
          </p:cNvSpPr>
          <p:nvPr/>
        </p:nvSpPr>
        <p:spPr bwMode="auto">
          <a:xfrm>
            <a:off x="320040" y="2651760"/>
            <a:ext cx="27660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b="1">
                <a:solidFill>
                  <a:srgbClr val="000000"/>
                </a:solidFill>
                <a:latin typeface="Arial - 16"/>
              </a:rPr>
              <a:t>Ověření materiálu ve výuce:</a:t>
            </a:r>
          </a:p>
        </p:txBody>
      </p:sp>
      <p:sp>
        <p:nvSpPr>
          <p:cNvPr id="2063" name="TextovéPole 14"/>
          <p:cNvSpPr txBox="1">
            <a:spLocks noChangeArrowheads="1"/>
          </p:cNvSpPr>
          <p:nvPr/>
        </p:nvSpPr>
        <p:spPr bwMode="auto">
          <a:xfrm>
            <a:off x="320040" y="2914650"/>
            <a:ext cx="155448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Datum ověření:</a:t>
            </a:r>
          </a:p>
        </p:txBody>
      </p:sp>
      <p:sp>
        <p:nvSpPr>
          <p:cNvPr id="2064" name="TextovéPole 15"/>
          <p:cNvSpPr txBox="1">
            <a:spLocks noChangeArrowheads="1"/>
          </p:cNvSpPr>
          <p:nvPr/>
        </p:nvSpPr>
        <p:spPr bwMode="auto">
          <a:xfrm>
            <a:off x="320040" y="3429000"/>
            <a:ext cx="7772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Třída:</a:t>
            </a:r>
          </a:p>
        </p:txBody>
      </p:sp>
      <p:sp>
        <p:nvSpPr>
          <p:cNvPr id="2065" name="TextovéPole 16"/>
          <p:cNvSpPr txBox="1">
            <a:spLocks noChangeArrowheads="1"/>
          </p:cNvSpPr>
          <p:nvPr/>
        </p:nvSpPr>
        <p:spPr bwMode="auto">
          <a:xfrm>
            <a:off x="320040" y="3177540"/>
            <a:ext cx="15773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Ověřující učitel:</a:t>
            </a:r>
          </a:p>
        </p:txBody>
      </p:sp>
      <p:sp>
        <p:nvSpPr>
          <p:cNvPr id="2066" name="TextovéPole 17"/>
          <p:cNvSpPr txBox="1">
            <a:spLocks noChangeArrowheads="1"/>
          </p:cNvSpPr>
          <p:nvPr/>
        </p:nvSpPr>
        <p:spPr bwMode="auto">
          <a:xfrm>
            <a:off x="2160270" y="902970"/>
            <a:ext cx="1763658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 - 16"/>
              </a:rPr>
              <a:t>Oceánská voda</a:t>
            </a:r>
          </a:p>
        </p:txBody>
      </p:sp>
      <p:sp>
        <p:nvSpPr>
          <p:cNvPr id="2067" name="TextovéPole 18"/>
          <p:cNvSpPr txBox="1">
            <a:spLocks noChangeArrowheads="1"/>
          </p:cNvSpPr>
          <p:nvPr/>
        </p:nvSpPr>
        <p:spPr bwMode="auto">
          <a:xfrm>
            <a:off x="2160270" y="1165860"/>
            <a:ext cx="16002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 - 16"/>
              </a:rPr>
              <a:t>Eva Veselá</a:t>
            </a:r>
          </a:p>
        </p:txBody>
      </p:sp>
      <p:sp>
        <p:nvSpPr>
          <p:cNvPr id="2068" name="TextovéPole 19"/>
          <p:cNvSpPr txBox="1">
            <a:spLocks noChangeArrowheads="1"/>
          </p:cNvSpPr>
          <p:nvPr/>
        </p:nvSpPr>
        <p:spPr bwMode="auto">
          <a:xfrm>
            <a:off x="1120140" y="1908810"/>
            <a:ext cx="46634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Inovace a zkvalitnění výuky prostřednictvím ICT (III/2)</a:t>
            </a:r>
          </a:p>
        </p:txBody>
      </p:sp>
      <p:sp>
        <p:nvSpPr>
          <p:cNvPr id="2069" name="TextovéPole 20"/>
          <p:cNvSpPr txBox="1">
            <a:spLocks noChangeArrowheads="1"/>
          </p:cNvSpPr>
          <p:nvPr/>
        </p:nvSpPr>
        <p:spPr bwMode="auto">
          <a:xfrm>
            <a:off x="7246620" y="1908810"/>
            <a:ext cx="16230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 - 16"/>
              </a:rPr>
              <a:t>Zeměpis, 6. ročník</a:t>
            </a:r>
          </a:p>
        </p:txBody>
      </p:sp>
      <p:sp>
        <p:nvSpPr>
          <p:cNvPr id="2070" name="TextovéPole 21"/>
          <p:cNvSpPr txBox="1">
            <a:spLocks noChangeArrowheads="1"/>
          </p:cNvSpPr>
          <p:nvPr/>
        </p:nvSpPr>
        <p:spPr bwMode="auto">
          <a:xfrm>
            <a:off x="1120140" y="2171700"/>
            <a:ext cx="84582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 - 16"/>
              </a:rPr>
              <a:t>32-9</a:t>
            </a:r>
          </a:p>
        </p:txBody>
      </p:sp>
      <p:sp>
        <p:nvSpPr>
          <p:cNvPr id="2071" name="TextovéPole 22"/>
          <p:cNvSpPr txBox="1">
            <a:spLocks noChangeArrowheads="1"/>
          </p:cNvSpPr>
          <p:nvPr/>
        </p:nvSpPr>
        <p:spPr bwMode="auto">
          <a:xfrm>
            <a:off x="7246620" y="2148840"/>
            <a:ext cx="118872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 - 16"/>
              </a:rPr>
              <a:t>32-9-13</a:t>
            </a:r>
          </a:p>
        </p:txBody>
      </p:sp>
      <p:sp>
        <p:nvSpPr>
          <p:cNvPr id="2072" name="TextovéPole 23"/>
          <p:cNvSpPr txBox="1">
            <a:spLocks noChangeArrowheads="1"/>
          </p:cNvSpPr>
          <p:nvPr/>
        </p:nvSpPr>
        <p:spPr bwMode="auto">
          <a:xfrm>
            <a:off x="2160270" y="3166110"/>
            <a:ext cx="16002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 - 16"/>
              </a:rPr>
              <a:t> </a:t>
            </a:r>
            <a:r>
              <a:rPr lang="cs-CZ" sz="1100" dirty="0">
                <a:latin typeface="Arial - 16"/>
              </a:rPr>
              <a:t>Eva Veselá</a:t>
            </a:r>
          </a:p>
        </p:txBody>
      </p:sp>
      <p:sp>
        <p:nvSpPr>
          <p:cNvPr id="2073" name="TextovéPole 24"/>
          <p:cNvSpPr txBox="1">
            <a:spLocks noChangeArrowheads="1"/>
          </p:cNvSpPr>
          <p:nvPr/>
        </p:nvSpPr>
        <p:spPr bwMode="auto">
          <a:xfrm>
            <a:off x="2160270" y="3424982"/>
            <a:ext cx="6629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 6</a:t>
            </a:r>
            <a:r>
              <a:rPr lang="cs-CZ" sz="1100" dirty="0">
                <a:solidFill>
                  <a:srgbClr val="000000"/>
                </a:solidFill>
                <a:latin typeface="Arial - 16"/>
              </a:rPr>
              <a:t>. třída</a:t>
            </a:r>
          </a:p>
        </p:txBody>
      </p:sp>
      <p:sp>
        <p:nvSpPr>
          <p:cNvPr id="2074" name="TextovéPole 25"/>
          <p:cNvSpPr txBox="1">
            <a:spLocks noChangeArrowheads="1"/>
          </p:cNvSpPr>
          <p:nvPr/>
        </p:nvSpPr>
        <p:spPr bwMode="auto">
          <a:xfrm>
            <a:off x="2160270" y="2914651"/>
            <a:ext cx="16002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r>
              <a:rPr lang="cs-CZ" sz="1100" dirty="0">
                <a:latin typeface="Arial - 16"/>
              </a:rPr>
              <a:t>26. 02. 2013</a:t>
            </a:r>
          </a:p>
        </p:txBody>
      </p:sp>
    </p:spTree>
    <p:extLst>
      <p:ext uri="{BB962C8B-B14F-4D97-AF65-F5344CB8AC3E}">
        <p14:creationId xmlns:p14="http://schemas.microsoft.com/office/powerpoint/2010/main" val="179769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77990" y="1720757"/>
            <a:ext cx="7726458" cy="4653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296" tIns="41148" rIns="82296" bIns="41148" numCol="1" anchor="ctr" anchorCtr="0" compatLnSpc="1">
            <a:prstTxWarp prst="textNoShape">
              <a:avLst/>
            </a:prstTxWarp>
            <a:spAutoFit/>
          </a:bodyPr>
          <a:lstStyle/>
          <a:p>
            <a:pPr defTabSz="822960" eaLnBrk="0" fontAlgn="base" hangingPunct="0">
              <a:spcBef>
                <a:spcPct val="0"/>
              </a:spcBef>
              <a:spcAft>
                <a:spcPct val="0"/>
              </a:spcAft>
              <a:tabLst>
                <a:tab pos="891540" algn="l"/>
                <a:tab pos="2025968" algn="l"/>
                <a:tab pos="2430304" algn="l"/>
                <a:tab pos="3403283" algn="l"/>
                <a:tab pos="4374833" algn="l"/>
              </a:tabLst>
            </a:pPr>
            <a:r>
              <a:rPr lang="cs-CZ" sz="1100" dirty="0" bmk="Text10"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endParaRPr lang="cs-CZ" sz="800" dirty="0">
              <a:latin typeface="Arial" pitchFamily="34" charset="0"/>
              <a:cs typeface="Arial" pitchFamily="34" charset="0"/>
            </a:endParaRPr>
          </a:p>
          <a:p>
            <a:r>
              <a:rPr lang="cs-CZ" sz="1300" b="1" dirty="0"/>
              <a:t>Metodický list</a:t>
            </a:r>
            <a:endParaRPr lang="cs-CZ" sz="1300" dirty="0"/>
          </a:p>
          <a:p>
            <a:r>
              <a:rPr lang="cs-CZ" sz="1300" b="1" dirty="0"/>
              <a:t>Název materiálu:</a:t>
            </a:r>
            <a:r>
              <a:rPr lang="cs-CZ" sz="1300" dirty="0"/>
              <a:t>	Oceánská voda</a:t>
            </a:r>
          </a:p>
          <a:p>
            <a:r>
              <a:rPr lang="cs-CZ" sz="1300" b="1" dirty="0"/>
              <a:t>Autor materiálu:	</a:t>
            </a:r>
            <a:r>
              <a:rPr lang="cs-CZ" sz="1300" dirty="0"/>
              <a:t>Eva Veselá</a:t>
            </a:r>
          </a:p>
          <a:p>
            <a:endParaRPr lang="cs-CZ" sz="1300" dirty="0"/>
          </a:p>
          <a:p>
            <a:r>
              <a:rPr lang="cs-CZ" sz="1300" b="1" dirty="0"/>
              <a:t>Zařazení materiálu:</a:t>
            </a:r>
            <a:endParaRPr lang="cs-CZ" sz="1300" dirty="0"/>
          </a:p>
          <a:p>
            <a:r>
              <a:rPr lang="cs-CZ" sz="1300" dirty="0"/>
              <a:t>Šablona:	Inovace a zkvalitnění výuky prostřednictvím ICT (III/2)		</a:t>
            </a:r>
          </a:p>
          <a:p>
            <a:r>
              <a:rPr lang="cs-CZ" sz="1300" dirty="0"/>
              <a:t>Sada: 32-9	     Číslo DUM: 32-9-13	    Předmět: Zeměpis	</a:t>
            </a:r>
          </a:p>
          <a:p>
            <a:r>
              <a:rPr lang="cs-CZ" sz="1300" dirty="0"/>
              <a:t>     </a:t>
            </a:r>
          </a:p>
          <a:p>
            <a:r>
              <a:rPr lang="cs-CZ" sz="1300" b="1" dirty="0"/>
              <a:t>Ověření materiálu ve výuce:</a:t>
            </a:r>
            <a:endParaRPr lang="cs-CZ" sz="1300" dirty="0"/>
          </a:p>
          <a:p>
            <a:r>
              <a:rPr lang="cs-CZ" sz="1300" dirty="0"/>
              <a:t>Datum ověření: 26. 02. 2013      Třída: 6. třída	     Ověřující učitel: Eva Veselá</a:t>
            </a:r>
          </a:p>
          <a:p>
            <a:r>
              <a:rPr lang="cs-CZ" sz="1300" dirty="0"/>
              <a:t>	     </a:t>
            </a:r>
          </a:p>
          <a:p>
            <a:pPr algn="just"/>
            <a:r>
              <a:rPr lang="cs-CZ" sz="1300" b="1" dirty="0"/>
              <a:t>Anotace materiálu</a:t>
            </a:r>
            <a:r>
              <a:rPr lang="cs-CZ" sz="1300" dirty="0"/>
              <a:t>: Materiál poskytuje základní informace o světovém oceánu, jeho částech a horizontálním členění. Je doplněn ilustračním obrázkem a ukázkou mapy. Závěrečná aktivita s mapou  je určena ke shrnutí poznatků a k ověření získaných znalostí. </a:t>
            </a:r>
          </a:p>
          <a:p>
            <a:pPr algn="just"/>
            <a:r>
              <a:rPr lang="cs-CZ" sz="1300" dirty="0"/>
              <a:t>     </a:t>
            </a:r>
          </a:p>
          <a:p>
            <a:pPr algn="just"/>
            <a:r>
              <a:rPr lang="cs-CZ" sz="1300" b="1" dirty="0"/>
              <a:t>Podrobný metodický popis možností použití materiálu: </a:t>
            </a:r>
            <a:r>
              <a:rPr lang="cs-CZ" sz="1300" dirty="0"/>
              <a:t>Lze využít k frontální i individuální výuce. Žáci řeší samostatně úkoly s využitím mapy (snímek 6). </a:t>
            </a:r>
          </a:p>
          <a:p>
            <a:pPr algn="just"/>
            <a:endParaRPr lang="cs-CZ" sz="1300" dirty="0"/>
          </a:p>
          <a:p>
            <a:pPr algn="just"/>
            <a:r>
              <a:rPr lang="cs-CZ" sz="1300" b="1" dirty="0"/>
              <a:t>Poznámka:</a:t>
            </a:r>
            <a:r>
              <a:rPr lang="cs-CZ" sz="1300" dirty="0"/>
              <a:t> Školní zeměpisný atlas</a:t>
            </a:r>
          </a:p>
          <a:p>
            <a:r>
              <a:rPr lang="cs-CZ" sz="1300" dirty="0"/>
              <a:t>     </a:t>
            </a:r>
          </a:p>
          <a:p>
            <a:r>
              <a:rPr lang="cs-CZ" sz="1300" b="1" dirty="0"/>
              <a:t>Seznam literatury a pramenů: </a:t>
            </a:r>
            <a:r>
              <a:rPr lang="cs-CZ" sz="1300" dirty="0"/>
              <a:t> Snímek 7 </a:t>
            </a:r>
          </a:p>
          <a:p>
            <a:r>
              <a:rPr lang="cs-CZ" sz="1300" dirty="0"/>
              <a:t>     </a:t>
            </a:r>
          </a:p>
        </p:txBody>
      </p:sp>
      <p:pic>
        <p:nvPicPr>
          <p:cNvPr id="3" name="obrázek 3" descr="Logolink OPVK - oříznutý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3120" y="383062"/>
            <a:ext cx="4937760" cy="976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892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352928" cy="1470025"/>
          </a:xfrm>
        </p:spPr>
        <p:txBody>
          <a:bodyPr>
            <a:normAutofit/>
          </a:bodyPr>
          <a:lstStyle/>
          <a:p>
            <a:r>
              <a:rPr lang="cs-CZ" sz="8000" b="1" dirty="0"/>
              <a:t>OCEÁNSKÁ VODA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2708920"/>
            <a:ext cx="7200800" cy="1752600"/>
          </a:xfrm>
        </p:spPr>
        <p:txBody>
          <a:bodyPr>
            <a:noAutofit/>
          </a:bodyPr>
          <a:lstStyle/>
          <a:p>
            <a:r>
              <a:rPr lang="cs-CZ" sz="4400" b="1" dirty="0">
                <a:solidFill>
                  <a:schemeClr val="tx1"/>
                </a:solidFill>
              </a:rPr>
              <a:t>ČÁSTI SVĚTOVÉHO OCEÁNU</a:t>
            </a:r>
          </a:p>
          <a:p>
            <a:r>
              <a:rPr lang="cs-CZ" sz="4400" b="1" dirty="0">
                <a:solidFill>
                  <a:schemeClr val="tx1"/>
                </a:solidFill>
              </a:rPr>
              <a:t>HORIZONTÁLNÍ ČLENITOST</a:t>
            </a:r>
          </a:p>
        </p:txBody>
      </p:sp>
    </p:spTree>
    <p:extLst>
      <p:ext uri="{BB962C8B-B14F-4D97-AF65-F5344CB8AC3E}">
        <p14:creationId xmlns:p14="http://schemas.microsoft.com/office/powerpoint/2010/main" val="3111646146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8520" y="260648"/>
            <a:ext cx="9361040" cy="684000"/>
          </a:xfr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SVĚTOVÝ OCEÁN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3000" b="1" dirty="0">
                <a:solidFill>
                  <a:schemeClr val="accent5">
                    <a:lumMod val="75000"/>
                  </a:schemeClr>
                </a:solidFill>
              </a:rPr>
              <a:t>Základní informace</a:t>
            </a:r>
          </a:p>
          <a:p>
            <a:pPr marL="0" indent="0" algn="ctr">
              <a:buNone/>
            </a:pPr>
            <a:endParaRPr lang="cs-CZ" sz="1800" b="1" dirty="0"/>
          </a:p>
          <a:p>
            <a:pPr>
              <a:buFont typeface="Wingdings" pitchFamily="2" charset="2"/>
              <a:buChar char="Ø"/>
            </a:pPr>
            <a:r>
              <a:rPr lang="cs-CZ" sz="1800" b="1" dirty="0"/>
              <a:t>Ve světovém oceánu </a:t>
            </a:r>
            <a:r>
              <a:rPr lang="cs-CZ" sz="1800" dirty="0"/>
              <a:t>je obsaženo </a:t>
            </a:r>
            <a:r>
              <a:rPr lang="cs-CZ" sz="1800" b="1" dirty="0"/>
              <a:t>97% zásob vody </a:t>
            </a:r>
            <a:r>
              <a:rPr lang="cs-CZ" sz="1800" dirty="0"/>
              <a:t>na Zemi. 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/>
              <a:t>Mořská voda je </a:t>
            </a:r>
            <a:r>
              <a:rPr lang="cs-CZ" sz="1800" b="1" dirty="0"/>
              <a:t>slaná</a:t>
            </a:r>
            <a:r>
              <a:rPr lang="cs-CZ" sz="1800" dirty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cs-CZ" sz="1800" b="1" dirty="0"/>
              <a:t>Světový oceán tvoří 5 oceánů: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b="1" dirty="0"/>
              <a:t>	Tichý oceán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b="1" dirty="0"/>
              <a:t>	Atlantský oceán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b="1" dirty="0"/>
              <a:t>	Indický oceán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b="1" dirty="0"/>
              <a:t>	Jižní oceán </a:t>
            </a:r>
            <a:r>
              <a:rPr lang="cs-CZ" sz="1800" dirty="0"/>
              <a:t>(vymezen v r. 2000)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b="1" dirty="0"/>
              <a:t>	Severní ledový oceán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/>
              <a:t>Menší části oceánů nazýváme </a:t>
            </a:r>
            <a:r>
              <a:rPr lang="cs-CZ" sz="1800" b="1" dirty="0"/>
              <a:t>moře: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b="1" dirty="0"/>
              <a:t>	vnitřní moře </a:t>
            </a:r>
            <a:r>
              <a:rPr lang="cs-CZ" sz="1800" dirty="0"/>
              <a:t>– s oceánem spojeno </a:t>
            </a:r>
            <a:r>
              <a:rPr lang="cs-CZ" sz="1800" b="1" dirty="0"/>
              <a:t>průlivem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b="1" dirty="0"/>
              <a:t>	okrajové moře </a:t>
            </a:r>
            <a:r>
              <a:rPr lang="cs-CZ" sz="1800" dirty="0"/>
              <a:t>– s oceánem spojeno volně</a:t>
            </a:r>
          </a:p>
          <a:p>
            <a:pPr>
              <a:buFont typeface="Wingdings" pitchFamily="2" charset="2"/>
              <a:buChar char="Ø"/>
            </a:pPr>
            <a:r>
              <a:rPr lang="cs-CZ" sz="1800" b="1" dirty="0"/>
              <a:t>Záliv</a:t>
            </a:r>
            <a:r>
              <a:rPr lang="cs-CZ" sz="1800" dirty="0"/>
              <a:t> je výběžek moře do pevniny.</a:t>
            </a:r>
          </a:p>
          <a:p>
            <a:pPr>
              <a:buFont typeface="Wingdings" pitchFamily="2" charset="2"/>
              <a:buChar char="Ø"/>
            </a:pPr>
            <a:r>
              <a:rPr lang="cs-CZ" sz="1800" b="1" dirty="0"/>
              <a:t>Poloostrov </a:t>
            </a:r>
            <a:r>
              <a:rPr lang="cs-CZ" sz="1800" dirty="0"/>
              <a:t>je výběžek pevniny do moře.</a:t>
            </a:r>
          </a:p>
          <a:p>
            <a:pPr>
              <a:buFont typeface="Wingdings" pitchFamily="2" charset="2"/>
              <a:buChar char="Ø"/>
            </a:pPr>
            <a:r>
              <a:rPr lang="cs-CZ" sz="1800" b="1" dirty="0"/>
              <a:t>Břežní čára </a:t>
            </a:r>
            <a:r>
              <a:rPr lang="cs-CZ" sz="1800" dirty="0"/>
              <a:t>je místo, kde se moře dotýká souše.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/>
              <a:t>Území kolem břežní čáry nazýváme </a:t>
            </a:r>
            <a:r>
              <a:rPr lang="cs-CZ" sz="1800" b="1" dirty="0"/>
              <a:t>pobřeží.</a:t>
            </a:r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1026" name="Picture 2" descr="E:\VLASTNÍ FOTO\Moř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950" y="2780928"/>
            <a:ext cx="3936122" cy="29523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4" name="TextovéPole 3"/>
          <p:cNvSpPr txBox="1"/>
          <p:nvPr/>
        </p:nvSpPr>
        <p:spPr>
          <a:xfrm>
            <a:off x="8172400" y="6093296"/>
            <a:ext cx="5084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/>
              <a:t>Obr. 1</a:t>
            </a:r>
          </a:p>
        </p:txBody>
      </p:sp>
    </p:spTree>
    <p:extLst>
      <p:ext uri="{BB962C8B-B14F-4D97-AF65-F5344CB8AC3E}">
        <p14:creationId xmlns:p14="http://schemas.microsoft.com/office/powerpoint/2010/main" val="1756341807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 descr="File:Europe map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32656"/>
            <a:ext cx="6306950" cy="61428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Obdélník 4"/>
          <p:cNvSpPr/>
          <p:nvPr/>
        </p:nvSpPr>
        <p:spPr>
          <a:xfrm>
            <a:off x="5135791" y="1340768"/>
            <a:ext cx="2300502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cs-CZ" sz="1600" b="1" dirty="0"/>
              <a:t>Skandinávský poloostrov</a:t>
            </a:r>
          </a:p>
        </p:txBody>
      </p:sp>
      <p:sp>
        <p:nvSpPr>
          <p:cNvPr id="6" name="Obdélník 5"/>
          <p:cNvSpPr/>
          <p:nvPr/>
        </p:nvSpPr>
        <p:spPr>
          <a:xfrm>
            <a:off x="1691680" y="4123819"/>
            <a:ext cx="1646605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cs-CZ" sz="1600" b="1" dirty="0"/>
              <a:t>Průliv La Manche</a:t>
            </a:r>
          </a:p>
        </p:txBody>
      </p:sp>
      <p:sp>
        <p:nvSpPr>
          <p:cNvPr id="7" name="Obdélník 6"/>
          <p:cNvSpPr/>
          <p:nvPr/>
        </p:nvSpPr>
        <p:spPr>
          <a:xfrm>
            <a:off x="2105294" y="4964691"/>
            <a:ext cx="1381789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cs-CZ" sz="1600" b="1" dirty="0"/>
              <a:t>Biskajský záliv</a:t>
            </a:r>
          </a:p>
        </p:txBody>
      </p:sp>
      <p:sp>
        <p:nvSpPr>
          <p:cNvPr id="8" name="Obdélník 7"/>
          <p:cNvSpPr/>
          <p:nvPr/>
        </p:nvSpPr>
        <p:spPr>
          <a:xfrm>
            <a:off x="2123728" y="1621531"/>
            <a:ext cx="1539011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cs-CZ" sz="1600" b="1" dirty="0"/>
              <a:t>Atlantský oceán</a:t>
            </a:r>
          </a:p>
        </p:txBody>
      </p:sp>
      <p:sp>
        <p:nvSpPr>
          <p:cNvPr id="9" name="Obdélník 8"/>
          <p:cNvSpPr/>
          <p:nvPr/>
        </p:nvSpPr>
        <p:spPr>
          <a:xfrm>
            <a:off x="5580112" y="2924944"/>
            <a:ext cx="207948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cs-CZ" sz="1600" b="1" dirty="0"/>
              <a:t> Baltské moře (vnitřní)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860232" y="3329907"/>
            <a:ext cx="2275559" cy="1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cs-CZ" sz="1600" b="1" dirty="0"/>
              <a:t> Severní moře (okrajové)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937804" y="6206899"/>
            <a:ext cx="5084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/>
              <a:t>Obr. </a:t>
            </a:r>
            <a:r>
              <a:rPr lang="cs-CZ" sz="1000"/>
              <a:t>2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717170853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8520" y="274638"/>
            <a:ext cx="9361040" cy="684000"/>
          </a:xfr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ÚKOL: najdi v mapě světa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cs-CZ" b="1" dirty="0"/>
              <a:t>Všech pět částí světového oceánu</a:t>
            </a:r>
          </a:p>
          <a:p>
            <a:pPr marL="514350" indent="-514350">
              <a:buAutoNum type="arabicPeriod"/>
            </a:pPr>
            <a:r>
              <a:rPr lang="cs-CZ" b="1" dirty="0"/>
              <a:t>Vnitřní moře: </a:t>
            </a:r>
            <a:r>
              <a:rPr lang="cs-CZ" dirty="0"/>
              <a:t>Baltské, Středozemní, Karibské, Černé, Rudé</a:t>
            </a:r>
          </a:p>
          <a:p>
            <a:pPr marL="514350" indent="-514350">
              <a:buAutoNum type="arabicPeriod"/>
            </a:pPr>
            <a:r>
              <a:rPr lang="cs-CZ" b="1" dirty="0"/>
              <a:t>Okrajové moře: </a:t>
            </a:r>
            <a:r>
              <a:rPr lang="cs-CZ" dirty="0"/>
              <a:t>Arabské, Severní, Japonské,  </a:t>
            </a:r>
            <a:r>
              <a:rPr lang="cs-CZ" dirty="0" err="1"/>
              <a:t>Tasmanovo</a:t>
            </a:r>
            <a:r>
              <a:rPr lang="cs-CZ" dirty="0"/>
              <a:t>, Filipínské</a:t>
            </a:r>
          </a:p>
          <a:p>
            <a:pPr marL="514350" indent="-514350">
              <a:buAutoNum type="arabicPeriod"/>
            </a:pPr>
            <a:r>
              <a:rPr lang="cs-CZ" b="1" dirty="0"/>
              <a:t>Průliv:</a:t>
            </a:r>
            <a:r>
              <a:rPr lang="cs-CZ" dirty="0"/>
              <a:t> Mosambický, La Manche, </a:t>
            </a:r>
            <a:r>
              <a:rPr lang="cs-CZ" dirty="0" err="1"/>
              <a:t>Drakeův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b="1" dirty="0"/>
              <a:t>Průplav:</a:t>
            </a:r>
            <a:r>
              <a:rPr lang="cs-CZ" dirty="0"/>
              <a:t> Suezský, Panamský</a:t>
            </a:r>
          </a:p>
          <a:p>
            <a:pPr marL="514350" indent="-514350">
              <a:buAutoNum type="arabicPeriod"/>
            </a:pPr>
            <a:r>
              <a:rPr lang="cs-CZ" b="1" dirty="0"/>
              <a:t>Záliv:</a:t>
            </a:r>
            <a:r>
              <a:rPr lang="cs-CZ" dirty="0"/>
              <a:t> Guinejský, Mexický, Bengálský, Velký australský,  Biskajský</a:t>
            </a:r>
          </a:p>
          <a:p>
            <a:pPr marL="514350" indent="-514350">
              <a:buAutoNum type="arabicPeriod"/>
            </a:pPr>
            <a:r>
              <a:rPr lang="cs-CZ" b="1" dirty="0"/>
              <a:t>Poloostrov:</a:t>
            </a:r>
            <a:r>
              <a:rPr lang="cs-CZ" dirty="0"/>
              <a:t> Arabský, Skandinávský, Pyrenejský, Somálský, Přední Indie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5445082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ovéPole 3"/>
          <p:cNvSpPr txBox="1">
            <a:spLocks noChangeArrowheads="1"/>
          </p:cNvSpPr>
          <p:nvPr/>
        </p:nvSpPr>
        <p:spPr bwMode="auto">
          <a:xfrm>
            <a:off x="611560" y="3645024"/>
            <a:ext cx="7776864" cy="42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Objekty, použité k vytvoření sešitu, jsou součástí SW Smart Notebook nebo pocházejí z veřejných knihoven obrázků (public </a:t>
            </a:r>
            <a:r>
              <a:rPr lang="cs-CZ" sz="1100" dirty="0" err="1">
                <a:solidFill>
                  <a:srgbClr val="000000"/>
                </a:solidFill>
                <a:latin typeface="Arial - 16"/>
              </a:rPr>
              <a:t>domain</a:t>
            </a:r>
            <a:r>
              <a:rPr lang="cs-CZ" sz="1100" dirty="0">
                <a:solidFill>
                  <a:srgbClr val="000000"/>
                </a:solidFill>
                <a:latin typeface="Arial - 16"/>
              </a:rPr>
              <a:t>) nebo jsou vlastní originální tvorbou autora.</a:t>
            </a:r>
          </a:p>
        </p:txBody>
      </p:sp>
      <p:sp>
        <p:nvSpPr>
          <p:cNvPr id="3077" name="TextovéPole 4"/>
          <p:cNvSpPr txBox="1">
            <a:spLocks noChangeArrowheads="1"/>
          </p:cNvSpPr>
          <p:nvPr/>
        </p:nvSpPr>
        <p:spPr bwMode="auto">
          <a:xfrm>
            <a:off x="205740" y="182880"/>
            <a:ext cx="4434840" cy="29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pl-PL" sz="1400" b="1">
                <a:solidFill>
                  <a:srgbClr val="000000"/>
                </a:solidFill>
                <a:latin typeface="Arial - 20"/>
              </a:rPr>
              <a:t>Seznam použité literatury a pramenů:</a:t>
            </a:r>
            <a:endParaRPr lang="cs-CZ" sz="1400" b="1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11560" y="751344"/>
            <a:ext cx="80648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200" dirty="0"/>
          </a:p>
        </p:txBody>
      </p:sp>
      <p:sp>
        <p:nvSpPr>
          <p:cNvPr id="9" name="TextovéPole 2"/>
          <p:cNvSpPr txBox="1">
            <a:spLocks noChangeArrowheads="1"/>
          </p:cNvSpPr>
          <p:nvPr/>
        </p:nvSpPr>
        <p:spPr bwMode="auto">
          <a:xfrm>
            <a:off x="2857500" y="4869160"/>
            <a:ext cx="3566160" cy="92948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 - 16"/>
              </a:rPr>
              <a:t>Autor:</a:t>
            </a:r>
          </a:p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Mgr. Eva Veselá</a:t>
            </a:r>
          </a:p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Základní škola Červená Voda</a:t>
            </a:r>
          </a:p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vesela.eva@email.cz</a:t>
            </a:r>
          </a:p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 2012</a:t>
            </a:r>
          </a:p>
        </p:txBody>
      </p:sp>
      <p:sp>
        <p:nvSpPr>
          <p:cNvPr id="2" name="Obdélník 1"/>
          <p:cNvSpPr/>
          <p:nvPr/>
        </p:nvSpPr>
        <p:spPr>
          <a:xfrm>
            <a:off x="611560" y="740459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Obr. 1: vlastní</a:t>
            </a:r>
          </a:p>
          <a:p>
            <a:r>
              <a:rPr lang="cs-CZ" sz="1200" dirty="0"/>
              <a:t>Obr. 2: TERRAPRINTS. </a:t>
            </a:r>
            <a:r>
              <a:rPr lang="cs-CZ" sz="1200" i="1" dirty="0" err="1"/>
              <a:t>Wikimedia</a:t>
            </a:r>
            <a:r>
              <a:rPr lang="cs-CZ" sz="1200" i="1" dirty="0"/>
              <a:t> </a:t>
            </a:r>
            <a:r>
              <a:rPr lang="cs-CZ" sz="1200" i="1" dirty="0" err="1"/>
              <a:t>commons</a:t>
            </a:r>
            <a:r>
              <a:rPr lang="cs-CZ" sz="1200" dirty="0"/>
              <a:t> [online]. 2006-10-25 [cit. 2012-05-08]. File:Europe map.jpg. Dostupný</a:t>
            </a:r>
          </a:p>
          <a:p>
            <a:r>
              <a:rPr lang="cs-CZ" sz="1200" dirty="0"/>
              <a:t>pod licencí </a:t>
            </a:r>
            <a:r>
              <a:rPr lang="cs-CZ" sz="1200" dirty="0" err="1"/>
              <a:t>Creativ</a:t>
            </a:r>
            <a:r>
              <a:rPr lang="cs-CZ" sz="1200" dirty="0"/>
              <a:t> </a:t>
            </a:r>
            <a:r>
              <a:rPr lang="cs-CZ" sz="1200" dirty="0" err="1"/>
              <a:t>Commons</a:t>
            </a:r>
            <a:r>
              <a:rPr lang="cs-CZ" sz="1200" dirty="0"/>
              <a:t> na WWW: &lt;</a:t>
            </a:r>
            <a:r>
              <a:rPr lang="cs-CZ" sz="1200" dirty="0">
                <a:hlinkClick r:id="rId2"/>
              </a:rPr>
              <a:t>http://commons.wikimedia.org/wiki/File:Europe_map.jpg </a:t>
            </a:r>
            <a:r>
              <a:rPr lang="cs-CZ" sz="1200" dirty="0"/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3905234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648</Words>
  <Application>Microsoft Office PowerPoint</Application>
  <PresentationFormat>Předvádění na obrazovce (4:3)</PresentationFormat>
  <Paragraphs>92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Arial</vt:lpstr>
      <vt:lpstr>Arial - 16</vt:lpstr>
      <vt:lpstr>Arial - 20</vt:lpstr>
      <vt:lpstr>Calibri</vt:lpstr>
      <vt:lpstr>Times New Roman - 14</vt:lpstr>
      <vt:lpstr>Times New Roman - 16</vt:lpstr>
      <vt:lpstr>Wingdings</vt:lpstr>
      <vt:lpstr>Motiv systému Office</vt:lpstr>
      <vt:lpstr>Prezentace aplikace PowerPoint</vt:lpstr>
      <vt:lpstr>Prezentace aplikace PowerPoint</vt:lpstr>
      <vt:lpstr>OCEÁNSKÁ VODA</vt:lpstr>
      <vt:lpstr>SVĚTOVÝ OCEÁN</vt:lpstr>
      <vt:lpstr>Prezentace aplikace PowerPoint</vt:lpstr>
      <vt:lpstr>ÚKOL: najdi v mapě světa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OCEÁNSKÁ VODA</dc:title>
  <dc:creator>Veselá Eva</dc:creator>
  <cp:lastModifiedBy>František Fojtík</cp:lastModifiedBy>
  <cp:revision>18</cp:revision>
  <dcterms:created xsi:type="dcterms:W3CDTF">2012-08-04T13:50:02Z</dcterms:created>
  <dcterms:modified xsi:type="dcterms:W3CDTF">2020-03-22T18:28:17Z</dcterms:modified>
</cp:coreProperties>
</file>