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BC556-D73E-4361-956F-EF70D59085EF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7981-3B84-434B-AA16-7E6A31B2E4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28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7981-3B84-434B-AA16-7E6A31B2E46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5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7981-3B84-434B-AA16-7E6A31B2E46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82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FF0B7-CB7A-4D90-9C5E-8EC4351455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29922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19.03.2020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645920" y="171450"/>
            <a:ext cx="6195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Projekt: ZŠ Červená Voda – moderní škola, registrační číslo projektu CZ.1.07/1.4.00/21.2543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708660" y="434340"/>
            <a:ext cx="77266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Příjemce: Základní škola a mateřská škola Červená Voda, Červená Voda 341, 561 61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894" y="5292090"/>
            <a:ext cx="6272213" cy="120872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670" y="4869180"/>
            <a:ext cx="7566660" cy="22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000000"/>
                </a:solidFill>
                <a:latin typeface="Times New Roman - 14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830"/>
            <a:ext cx="9304020" cy="3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Materiál je určen k bezplatnému používání pro potřeby výuky a vzdělávání na všech typech škol a školských zařízení.</a:t>
            </a:r>
          </a:p>
          <a:p>
            <a:pPr algn="ctr"/>
            <a:r>
              <a:rPr lang="cs-CZ" sz="900" b="1">
                <a:solidFill>
                  <a:srgbClr val="FF0000"/>
                </a:solidFill>
                <a:latin typeface="Times New Roman - 14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20040" y="1165860"/>
            <a:ext cx="17145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Autor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31470" y="902970"/>
            <a:ext cx="1943100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Název materiálu:	</a:t>
            </a:r>
          </a:p>
        </p:txBody>
      </p:sp>
      <p:sp>
        <p:nvSpPr>
          <p:cNvPr id="2057" name="TextovéPole 8"/>
          <p:cNvSpPr txBox="1">
            <a:spLocks noChangeArrowheads="1"/>
          </p:cNvSpPr>
          <p:nvPr/>
        </p:nvSpPr>
        <p:spPr bwMode="auto">
          <a:xfrm>
            <a:off x="320040" y="21717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Sada:</a:t>
            </a:r>
          </a:p>
        </p:txBody>
      </p:sp>
      <p:sp>
        <p:nvSpPr>
          <p:cNvPr id="2058" name="TextovéPole 9"/>
          <p:cNvSpPr txBox="1">
            <a:spLocks noChangeArrowheads="1"/>
          </p:cNvSpPr>
          <p:nvPr/>
        </p:nvSpPr>
        <p:spPr bwMode="auto">
          <a:xfrm>
            <a:off x="5943600" y="1908810"/>
            <a:ext cx="10515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Předmět: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20040" y="1645920"/>
            <a:ext cx="1988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Zařazení materiálu:</a:t>
            </a:r>
          </a:p>
        </p:txBody>
      </p:sp>
      <p:sp>
        <p:nvSpPr>
          <p:cNvPr id="2060" name="TextovéPole 11"/>
          <p:cNvSpPr txBox="1">
            <a:spLocks noChangeArrowheads="1"/>
          </p:cNvSpPr>
          <p:nvPr/>
        </p:nvSpPr>
        <p:spPr bwMode="auto">
          <a:xfrm>
            <a:off x="320040" y="1908810"/>
            <a:ext cx="10287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Šablona:</a:t>
            </a:r>
          </a:p>
        </p:txBody>
      </p:sp>
      <p:sp>
        <p:nvSpPr>
          <p:cNvPr id="2061" name="TextovéPole 12"/>
          <p:cNvSpPr txBox="1">
            <a:spLocks noChangeArrowheads="1"/>
          </p:cNvSpPr>
          <p:nvPr/>
        </p:nvSpPr>
        <p:spPr bwMode="auto">
          <a:xfrm>
            <a:off x="5943600" y="2183130"/>
            <a:ext cx="1234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Číslo DUM: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20040" y="2651760"/>
            <a:ext cx="2766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b="1">
                <a:solidFill>
                  <a:srgbClr val="000000"/>
                </a:solidFill>
                <a:latin typeface="Arial - 16"/>
              </a:rPr>
              <a:t>Ověření materiálu ve výuce: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20040" y="2914650"/>
            <a:ext cx="155448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Datum ověření:</a:t>
            </a:r>
          </a:p>
        </p:txBody>
      </p:sp>
      <p:sp>
        <p:nvSpPr>
          <p:cNvPr id="2064" name="TextovéPole 15"/>
          <p:cNvSpPr txBox="1">
            <a:spLocks noChangeArrowheads="1"/>
          </p:cNvSpPr>
          <p:nvPr/>
        </p:nvSpPr>
        <p:spPr bwMode="auto">
          <a:xfrm>
            <a:off x="320040" y="3429000"/>
            <a:ext cx="7772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Třída: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20040" y="3177540"/>
            <a:ext cx="15773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Ověřující učitel:</a:t>
            </a: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60270" y="902970"/>
            <a:ext cx="1763658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Úhel a jeho velikost</a:t>
            </a: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60270" y="116586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Eva Veselá</a:t>
            </a:r>
          </a:p>
        </p:txBody>
      </p:sp>
      <p:sp>
        <p:nvSpPr>
          <p:cNvPr id="2068" name="TextovéPole 19"/>
          <p:cNvSpPr txBox="1">
            <a:spLocks noChangeArrowheads="1"/>
          </p:cNvSpPr>
          <p:nvPr/>
        </p:nvSpPr>
        <p:spPr bwMode="auto">
          <a:xfrm>
            <a:off x="1120140" y="1908810"/>
            <a:ext cx="46634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Inovace a zkvalitnění výuky prostřednictvím ICT (III/2)</a:t>
            </a:r>
          </a:p>
        </p:txBody>
      </p:sp>
      <p:sp>
        <p:nvSpPr>
          <p:cNvPr id="2069" name="TextovéPole 20"/>
          <p:cNvSpPr txBox="1">
            <a:spLocks noChangeArrowheads="1"/>
          </p:cNvSpPr>
          <p:nvPr/>
        </p:nvSpPr>
        <p:spPr bwMode="auto">
          <a:xfrm>
            <a:off x="7246620" y="1908810"/>
            <a:ext cx="162306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Matematika</a:t>
            </a:r>
          </a:p>
        </p:txBody>
      </p:sp>
      <p:sp>
        <p:nvSpPr>
          <p:cNvPr id="2070" name="TextovéPole 21"/>
          <p:cNvSpPr txBox="1">
            <a:spLocks noChangeArrowheads="1"/>
          </p:cNvSpPr>
          <p:nvPr/>
        </p:nvSpPr>
        <p:spPr bwMode="auto">
          <a:xfrm>
            <a:off x="1120140" y="2171700"/>
            <a:ext cx="8458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32-7</a:t>
            </a:r>
          </a:p>
        </p:txBody>
      </p:sp>
      <p:sp>
        <p:nvSpPr>
          <p:cNvPr id="2071" name="TextovéPole 22"/>
          <p:cNvSpPr txBox="1">
            <a:spLocks noChangeArrowheads="1"/>
          </p:cNvSpPr>
          <p:nvPr/>
        </p:nvSpPr>
        <p:spPr bwMode="auto">
          <a:xfrm>
            <a:off x="7246620" y="2148840"/>
            <a:ext cx="118872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32-7-16</a:t>
            </a:r>
          </a:p>
        </p:txBody>
      </p:sp>
      <p:sp>
        <p:nvSpPr>
          <p:cNvPr id="2072" name="TextovéPole 23"/>
          <p:cNvSpPr txBox="1">
            <a:spLocks noChangeArrowheads="1"/>
          </p:cNvSpPr>
          <p:nvPr/>
        </p:nvSpPr>
        <p:spPr bwMode="auto">
          <a:xfrm>
            <a:off x="2160270" y="3166110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 </a:t>
            </a:r>
            <a:r>
              <a:rPr lang="cs-CZ" sz="1100" dirty="0">
                <a:latin typeface="Arial - 16"/>
              </a:rPr>
              <a:t>Eva Veselá</a:t>
            </a:r>
          </a:p>
        </p:txBody>
      </p:sp>
      <p:sp>
        <p:nvSpPr>
          <p:cNvPr id="2073" name="TextovéPole 24"/>
          <p:cNvSpPr txBox="1">
            <a:spLocks noChangeArrowheads="1"/>
          </p:cNvSpPr>
          <p:nvPr/>
        </p:nvSpPr>
        <p:spPr bwMode="auto">
          <a:xfrm>
            <a:off x="2160270" y="3424982"/>
            <a:ext cx="66294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>
                <a:solidFill>
                  <a:srgbClr val="000000"/>
                </a:solidFill>
                <a:latin typeface="Arial - 16"/>
              </a:rPr>
              <a:t> 6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. třída</a:t>
            </a:r>
          </a:p>
        </p:txBody>
      </p:sp>
      <p:sp>
        <p:nvSpPr>
          <p:cNvPr id="2074" name="TextovéPole 25"/>
          <p:cNvSpPr txBox="1">
            <a:spLocks noChangeArrowheads="1"/>
          </p:cNvSpPr>
          <p:nvPr/>
        </p:nvSpPr>
        <p:spPr bwMode="auto">
          <a:xfrm>
            <a:off x="2160270" y="2914651"/>
            <a:ext cx="1600200" cy="2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r>
              <a:rPr lang="cs-CZ" sz="1100" dirty="0">
                <a:latin typeface="Arial - 16"/>
              </a:rPr>
              <a:t>11. 12. 2012</a:t>
            </a:r>
          </a:p>
        </p:txBody>
      </p:sp>
    </p:spTree>
    <p:extLst>
      <p:ext uri="{BB962C8B-B14F-4D97-AF65-F5344CB8AC3E}">
        <p14:creationId xmlns:p14="http://schemas.microsoft.com/office/powerpoint/2010/main" val="299373099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00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>
                <a:solidFill>
                  <a:schemeClr val="accent2"/>
                </a:solidFill>
                <a:latin typeface="Calisto MT" pitchFamily="18" charset="0"/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Úhloměr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pic>
        <p:nvPicPr>
          <p:cNvPr id="21515" name="Picture 11" descr="úhloměr3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060575"/>
            <a:ext cx="6985000" cy="4598988"/>
          </a:xfrm>
        </p:spPr>
      </p:pic>
      <p:sp>
        <p:nvSpPr>
          <p:cNvPr id="21516" name="Arc 12"/>
          <p:cNvSpPr>
            <a:spLocks/>
          </p:cNvSpPr>
          <p:nvPr/>
        </p:nvSpPr>
        <p:spPr bwMode="auto">
          <a:xfrm rot="10800000" flipH="1" flipV="1">
            <a:off x="2987675" y="3201988"/>
            <a:ext cx="3024188" cy="2027237"/>
          </a:xfrm>
          <a:custGeom>
            <a:avLst/>
            <a:gdLst>
              <a:gd name="T0" fmla="*/ 1578318 w 21600"/>
              <a:gd name="T1" fmla="*/ 0 h 18425"/>
              <a:gd name="T2" fmla="*/ 3024188 w 21600"/>
              <a:gd name="T3" fmla="*/ 2027237 h 18425"/>
              <a:gd name="T4" fmla="*/ 0 w 21600"/>
              <a:gd name="T5" fmla="*/ 2027237 h 18425"/>
              <a:gd name="T6" fmla="*/ 0 60000 65536"/>
              <a:gd name="T7" fmla="*/ 0 60000 65536"/>
              <a:gd name="T8" fmla="*/ 0 60000 65536"/>
              <a:gd name="T9" fmla="*/ 0 w 21600"/>
              <a:gd name="T10" fmla="*/ 0 h 18425"/>
              <a:gd name="T11" fmla="*/ 21600 w 21600"/>
              <a:gd name="T12" fmla="*/ 18425 h 18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425" fill="none" extrusionOk="0">
                <a:moveTo>
                  <a:pt x="11272" y="0"/>
                </a:moveTo>
                <a:cubicBezTo>
                  <a:pt x="17688" y="3925"/>
                  <a:pt x="21600" y="10904"/>
                  <a:pt x="21600" y="18425"/>
                </a:cubicBezTo>
              </a:path>
              <a:path w="21600" h="18425" stroke="0" extrusionOk="0">
                <a:moveTo>
                  <a:pt x="11272" y="0"/>
                </a:moveTo>
                <a:cubicBezTo>
                  <a:pt x="17688" y="3925"/>
                  <a:pt x="21600" y="10904"/>
                  <a:pt x="21600" y="18425"/>
                </a:cubicBezTo>
                <a:lnTo>
                  <a:pt x="0" y="18425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259632" y="1181942"/>
            <a:ext cx="7056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sz="2000" b="0" dirty="0">
                <a:solidFill>
                  <a:srgbClr val="FF3300"/>
                </a:solidFill>
              </a:rPr>
              <a:t> </a:t>
            </a:r>
            <a:r>
              <a:rPr lang="cs-CZ" sz="2400" b="1" dirty="0"/>
              <a:t>Má dvě stupnice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sz="2400" b="1" dirty="0"/>
              <a:t> Na vodorovném pravítku je na středu značka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5796136" y="3573016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sz="2400" b="1" dirty="0">
                <a:solidFill>
                  <a:srgbClr val="FF3300"/>
                </a:solidFill>
              </a:rPr>
              <a:t>jedna stupnice</a:t>
            </a:r>
          </a:p>
        </p:txBody>
      </p:sp>
      <p:sp>
        <p:nvSpPr>
          <p:cNvPr id="21520" name="Arc 16"/>
          <p:cNvSpPr>
            <a:spLocks/>
          </p:cNvSpPr>
          <p:nvPr/>
        </p:nvSpPr>
        <p:spPr bwMode="auto">
          <a:xfrm flipH="1">
            <a:off x="1116013" y="3271838"/>
            <a:ext cx="1511300" cy="2028825"/>
          </a:xfrm>
          <a:custGeom>
            <a:avLst/>
            <a:gdLst>
              <a:gd name="T0" fmla="*/ 516641 w 21600"/>
              <a:gd name="T1" fmla="*/ 0 h 20299"/>
              <a:gd name="T2" fmla="*/ 1511300 w 21600"/>
              <a:gd name="T3" fmla="*/ 2028825 h 20299"/>
              <a:gd name="T4" fmla="*/ 0 w 21600"/>
              <a:gd name="T5" fmla="*/ 2028825 h 20299"/>
              <a:gd name="T6" fmla="*/ 0 60000 65536"/>
              <a:gd name="T7" fmla="*/ 0 60000 65536"/>
              <a:gd name="T8" fmla="*/ 0 60000 65536"/>
              <a:gd name="T9" fmla="*/ 0 w 21600"/>
              <a:gd name="T10" fmla="*/ 0 h 20299"/>
              <a:gd name="T11" fmla="*/ 21600 w 21600"/>
              <a:gd name="T12" fmla="*/ 20299 h 20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299" fill="none" extrusionOk="0">
                <a:moveTo>
                  <a:pt x="7383" y="0"/>
                </a:moveTo>
                <a:cubicBezTo>
                  <a:pt x="15918" y="3104"/>
                  <a:pt x="21600" y="11216"/>
                  <a:pt x="21600" y="20299"/>
                </a:cubicBezTo>
              </a:path>
              <a:path w="21600" h="20299" stroke="0" extrusionOk="0">
                <a:moveTo>
                  <a:pt x="7383" y="0"/>
                </a:moveTo>
                <a:cubicBezTo>
                  <a:pt x="15918" y="3104"/>
                  <a:pt x="21600" y="11216"/>
                  <a:pt x="21600" y="20299"/>
                </a:cubicBezTo>
                <a:lnTo>
                  <a:pt x="0" y="20299"/>
                </a:lnTo>
                <a:close/>
              </a:path>
            </a:pathLst>
          </a:custGeom>
          <a:noFill/>
          <a:ln w="31750">
            <a:solidFill>
              <a:schemeClr val="accent6">
                <a:lumMod val="75000"/>
              </a:schemeClr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417807" y="4034681"/>
            <a:ext cx="2928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druhá stupnice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3779912" y="5233743"/>
            <a:ext cx="0" cy="21656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84103" y="4880363"/>
            <a:ext cx="104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značka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524328" y="605600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287168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 animBg="1"/>
      <p:bldP spid="21518" grpId="0"/>
      <p:bldP spid="21519" grpId="0"/>
      <p:bldP spid="21520" grpId="0" animBg="1"/>
      <p:bldP spid="21521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39475"/>
            <a:ext cx="5472608" cy="36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4451956" y="2577313"/>
            <a:ext cx="1368152" cy="2520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4427984" y="5085183"/>
            <a:ext cx="3619639" cy="24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8" name="Přímá spojnice 7"/>
          <p:cNvCxnSpPr/>
          <p:nvPr/>
        </p:nvCxnSpPr>
        <p:spPr>
          <a:xfrm>
            <a:off x="4427984" y="4989320"/>
            <a:ext cx="0" cy="2152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13184" y="1093386"/>
            <a:ext cx="8229600" cy="14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marL="800100" indent="-3429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marL="1257300" indent="-3429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marL="1714500" indent="-3429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marL="2171700" indent="-3429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6289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30861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5433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4000500" indent="-3429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indent="0" algn="l" eaLnBrk="1" hangingPunct="1">
              <a:spcBef>
                <a:spcPts val="1125"/>
              </a:spcBef>
              <a:buClr>
                <a:srgbClr val="333399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1. Úhloměr přiložíme značkou k vrcholu úhlu</a:t>
            </a:r>
          </a:p>
          <a:p>
            <a:pPr marL="0" indent="0" algn="l" eaLnBrk="1" hangingPunct="1">
              <a:spcBef>
                <a:spcPts val="1125"/>
              </a:spcBef>
              <a:buClr>
                <a:srgbClr val="333399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2. K jednomu  rameni úhlu přiložíme hranu úhloměru</a:t>
            </a:r>
          </a:p>
          <a:p>
            <a:pPr marL="0" indent="0" algn="l" eaLnBrk="1" hangingPunct="1">
              <a:spcBef>
                <a:spcPts val="1125"/>
              </a:spcBef>
              <a:buClr>
                <a:srgbClr val="333399"/>
              </a:buClr>
            </a:pPr>
            <a:r>
              <a:rPr lang="cs-CZ" sz="2400" b="1" dirty="0">
                <a:solidFill>
                  <a:schemeClr val="tx1"/>
                </a:solidFill>
                <a:latin typeface="+mj-lt"/>
              </a:rPr>
              <a:t>3. Druhé rameno protíná oblouk úhloměru – přečteme hodnotu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1560" y="332655"/>
            <a:ext cx="8096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>
                <a:solidFill>
                  <a:schemeClr val="accent6">
                    <a:lumMod val="75000"/>
                  </a:schemeClr>
                </a:solidFill>
              </a:rPr>
              <a:t>Měření velikosti úhlu úhloměrem </a:t>
            </a:r>
          </a:p>
        </p:txBody>
      </p:sp>
      <p:sp>
        <p:nvSpPr>
          <p:cNvPr id="12" name="Oblouk 11"/>
          <p:cNvSpPr/>
          <p:nvPr/>
        </p:nvSpPr>
        <p:spPr>
          <a:xfrm>
            <a:off x="4451956" y="4437112"/>
            <a:ext cx="840124" cy="1008112"/>
          </a:xfrm>
          <a:prstGeom prst="arc">
            <a:avLst>
              <a:gd name="adj1" fmla="val 15647171"/>
              <a:gd name="adj2" fmla="val 11442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60008" y="471286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α</a:t>
            </a:r>
            <a:endParaRPr lang="el-GR" sz="4000" b="1" dirty="0"/>
          </a:p>
        </p:txBody>
      </p:sp>
      <p:sp>
        <p:nvSpPr>
          <p:cNvPr id="15" name="Obdélník 14"/>
          <p:cNvSpPr/>
          <p:nvPr/>
        </p:nvSpPr>
        <p:spPr>
          <a:xfrm>
            <a:off x="6372200" y="2996952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0000"/>
                </a:solidFill>
                <a:latin typeface="+mj-lt"/>
              </a:rPr>
              <a:t>α</a:t>
            </a:r>
            <a:r>
              <a:rPr lang="cs-CZ" sz="3600" b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cs-CZ" sz="3600" b="1" dirty="0">
                <a:solidFill>
                  <a:srgbClr val="FF0000"/>
                </a:solidFill>
                <a:latin typeface="+mj-lt"/>
                <a:sym typeface="Symbol" pitchFamily="18" charset="2"/>
              </a:rPr>
              <a:t>60</a:t>
            </a:r>
            <a:r>
              <a:rPr lang="cs-CZ" sz="3600" b="1" dirty="0">
                <a:solidFill>
                  <a:srgbClr val="FF0000"/>
                </a:solidFill>
                <a:latin typeface="+mj-lt"/>
              </a:rPr>
              <a:t>°</a:t>
            </a:r>
            <a:endParaRPr lang="cs-CZ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52320" y="580526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3337461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Sestrojení  úhlu dané velikosti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285273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/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26812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/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/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2833688"/>
            <a:ext cx="9144000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75" y="1921669"/>
            <a:ext cx="69850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5101809" y="5160963"/>
            <a:ext cx="3646655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104687" y="5088732"/>
            <a:ext cx="1588" cy="14446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44009" y="4928143"/>
            <a:ext cx="26490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V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6946677" y="5084254"/>
            <a:ext cx="1587" cy="144462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690258" y="5162551"/>
            <a:ext cx="39608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</a:t>
            </a:r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425545"/>
              </p:ext>
            </p:extLst>
          </p:nvPr>
        </p:nvGraphicFramePr>
        <p:xfrm>
          <a:off x="1795463" y="1268413"/>
          <a:ext cx="21685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Rovnice" r:id="rId5" imgW="863280" imgH="253800" progId="Equation.3">
                  <p:embed/>
                </p:oleObj>
              </mc:Choice>
              <mc:Fallback>
                <p:oleObj name="Rovnice" r:id="rId5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1268413"/>
                        <a:ext cx="2168525" cy="555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95288" y="1268413"/>
            <a:ext cx="121402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cs-CZ" sz="2400" b="1" dirty="0">
                <a:solidFill>
                  <a:schemeClr val="tx1"/>
                </a:solidFill>
                <a:latin typeface="+mn-lt"/>
              </a:rPr>
              <a:t>Sestroj: 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6155122" y="2892523"/>
            <a:ext cx="144613" cy="82154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6444208" y="2348880"/>
            <a:ext cx="72008" cy="147786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5101809" y="2348879"/>
            <a:ext cx="1414407" cy="281207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5101809" y="4711052"/>
            <a:ext cx="431800" cy="80248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1599 w 21600"/>
              <a:gd name="T21" fmla="*/ 12551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04"/>
                  <a:pt x="21549" y="12008"/>
                  <a:pt x="21448" y="12605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799" y="0"/>
                </a:moveTo>
                <a:cubicBezTo>
                  <a:pt x="10799" y="0"/>
                  <a:pt x="1079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04"/>
                  <a:pt x="21549" y="12008"/>
                  <a:pt x="21448" y="12605"/>
                </a:cubicBezTo>
              </a:path>
            </a:pathLst>
          </a:custGeom>
          <a:noFill/>
          <a:ln w="2556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5845016" y="2564904"/>
            <a:ext cx="284659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cs-CZ" sz="24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83568" y="436510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4261604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5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6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 additive="repl">
                                        <p:cTn id="7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3" grpId="0" animBg="1"/>
      <p:bldP spid="10256" grpId="0"/>
      <p:bldP spid="10257" grpId="0" animBg="1"/>
      <p:bldP spid="10258" grpId="0" animBg="1"/>
      <p:bldP spid="10259" grpId="0" animBg="1"/>
      <p:bldP spid="102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Praktická cvičení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1. Úkol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sestroj libovolné různé </a:t>
            </a:r>
          </a:p>
          <a:p>
            <a:pPr marL="0" indent="0">
              <a:buNone/>
            </a:pPr>
            <a:r>
              <a:rPr lang="cs-CZ" b="1" dirty="0"/>
              <a:t>     čtyři úhly</a:t>
            </a:r>
          </a:p>
          <a:p>
            <a:r>
              <a:rPr lang="cs-CZ" b="1" dirty="0"/>
              <a:t>změř jejich velikosti</a:t>
            </a:r>
          </a:p>
          <a:p>
            <a:r>
              <a:rPr lang="cs-CZ" b="1" dirty="0"/>
              <a:t>naměřené údaje zapiš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2. Úkol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b="1" dirty="0"/>
              <a:t>sestroj:</a:t>
            </a:r>
          </a:p>
          <a:p>
            <a:endParaRPr lang="cs-CZ" b="1" dirty="0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15875"/>
              </p:ext>
            </p:extLst>
          </p:nvPr>
        </p:nvGraphicFramePr>
        <p:xfrm>
          <a:off x="5724128" y="2636912"/>
          <a:ext cx="143668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Rovnice" r:id="rId3" imgW="507960" imgH="177480" progId="Equation.3">
                  <p:embed/>
                </p:oleObj>
              </mc:Choice>
              <mc:Fallback>
                <p:oleObj name="Rovnice" r:id="rId3" imgW="50796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636912"/>
                        <a:ext cx="143668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80168"/>
              </p:ext>
            </p:extLst>
          </p:nvPr>
        </p:nvGraphicFramePr>
        <p:xfrm>
          <a:off x="5652120" y="3068960"/>
          <a:ext cx="2620864" cy="69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Rovnice" r:id="rId5" imgW="850680" imgH="253800" progId="Equation.3">
                  <p:embed/>
                </p:oleObj>
              </mc:Choice>
              <mc:Fallback>
                <p:oleObj name="Rovnice" r:id="rId5" imgW="85068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068960"/>
                        <a:ext cx="2620864" cy="695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034277"/>
              </p:ext>
            </p:extLst>
          </p:nvPr>
        </p:nvGraphicFramePr>
        <p:xfrm>
          <a:off x="5724128" y="3717032"/>
          <a:ext cx="15970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Rovnice" r:id="rId7" imgW="583920" imgH="203040" progId="Equation.3">
                  <p:embed/>
                </p:oleObj>
              </mc:Choice>
              <mc:Fallback>
                <p:oleObj name="Rovnice" r:id="rId7" imgW="58392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717032"/>
                        <a:ext cx="15970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91026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611560" y="3645024"/>
            <a:ext cx="7776864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>
            <a:spAutoFit/>
          </a:bodyPr>
          <a:lstStyle/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Objekty, použité k vytvoření sešitu, jsou součástí SW Smart Notebook nebo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Arial - 16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Arial - 16"/>
              </a:rPr>
              <a:t>) nebo jsou vlastní originální tvorbou autora.</a:t>
            </a: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05740" y="182880"/>
            <a:ext cx="4434840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pl-PL" sz="1400" b="1">
                <a:solidFill>
                  <a:srgbClr val="000000"/>
                </a:solidFill>
                <a:latin typeface="Arial - 2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751344"/>
            <a:ext cx="80648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/>
          </a:p>
        </p:txBody>
      </p:sp>
      <p:sp>
        <p:nvSpPr>
          <p:cNvPr id="9" name="TextovéPole 2"/>
          <p:cNvSpPr txBox="1">
            <a:spLocks noChangeArrowheads="1"/>
          </p:cNvSpPr>
          <p:nvPr/>
        </p:nvSpPr>
        <p:spPr bwMode="auto">
          <a:xfrm>
            <a:off x="2857500" y="4869160"/>
            <a:ext cx="3566160" cy="9294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  <a:latin typeface="Arial - 16"/>
              </a:rPr>
              <a:t>Autor: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Mgr. Eva Veselá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Základní škola Červená Voda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vesela.eva@email.cz</a:t>
            </a:r>
          </a:p>
          <a:p>
            <a:pPr algn="ctr"/>
            <a:r>
              <a:rPr lang="cs-CZ" sz="1100" dirty="0">
                <a:solidFill>
                  <a:srgbClr val="000000"/>
                </a:solidFill>
                <a:latin typeface="Arial - 16"/>
              </a:rPr>
              <a:t> 2012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1560" y="864804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Obr. 1, 2, 3, 4, 5, 6, 7: vlastní </a:t>
            </a:r>
          </a:p>
        </p:txBody>
      </p:sp>
    </p:spTree>
    <p:extLst>
      <p:ext uri="{BB962C8B-B14F-4D97-AF65-F5344CB8AC3E}">
        <p14:creationId xmlns:p14="http://schemas.microsoft.com/office/powerpoint/2010/main" val="18558102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77990" y="1920813"/>
            <a:ext cx="7726458" cy="42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  <a:tabLst>
                <a:tab pos="891540" algn="l"/>
                <a:tab pos="2025968" algn="l"/>
                <a:tab pos="2430304" algn="l"/>
                <a:tab pos="3403283" algn="l"/>
                <a:tab pos="4374833" algn="l"/>
              </a:tabLst>
            </a:pPr>
            <a:r>
              <a:rPr lang="cs-CZ" sz="1100" dirty="0" bmk="Text10">
                <a:latin typeface="Arial" pitchFamily="34" charset="0"/>
                <a:ea typeface="Times New Roman" pitchFamily="18" charset="0"/>
                <a:cs typeface="Arial" pitchFamily="34" charset="0"/>
              </a:rPr>
              <a:t>     </a:t>
            </a:r>
            <a:endParaRPr lang="cs-CZ" sz="800" dirty="0">
              <a:latin typeface="Arial" pitchFamily="34" charset="0"/>
              <a:cs typeface="Arial" pitchFamily="34" charset="0"/>
            </a:endParaRPr>
          </a:p>
          <a:p>
            <a:r>
              <a:rPr lang="cs-CZ" sz="1300" b="1" dirty="0"/>
              <a:t>Metodický list</a:t>
            </a:r>
            <a:endParaRPr lang="cs-CZ" sz="1300" dirty="0"/>
          </a:p>
          <a:p>
            <a:r>
              <a:rPr lang="cs-CZ" sz="1300" b="1" dirty="0"/>
              <a:t>Název materiálu:</a:t>
            </a:r>
            <a:r>
              <a:rPr lang="cs-CZ" sz="1300" dirty="0"/>
              <a:t>	Úhel a jeho velikost</a:t>
            </a:r>
          </a:p>
          <a:p>
            <a:r>
              <a:rPr lang="cs-CZ" sz="1300" b="1" dirty="0"/>
              <a:t>Autor materiálu:	</a:t>
            </a:r>
            <a:r>
              <a:rPr lang="cs-CZ" sz="1300" dirty="0"/>
              <a:t>Eva Veselá</a:t>
            </a:r>
          </a:p>
          <a:p>
            <a:endParaRPr lang="cs-CZ" sz="1300" dirty="0"/>
          </a:p>
          <a:p>
            <a:r>
              <a:rPr lang="cs-CZ" sz="1300" b="1" dirty="0"/>
              <a:t>Zařazení materiálu:</a:t>
            </a:r>
            <a:endParaRPr lang="cs-CZ" sz="1300" dirty="0"/>
          </a:p>
          <a:p>
            <a:r>
              <a:rPr lang="cs-CZ" sz="1300" dirty="0"/>
              <a:t>Šablona:	Inovace a zkvalitnění výuky prostřednictvím ICT (III/2)		</a:t>
            </a:r>
          </a:p>
          <a:p>
            <a:r>
              <a:rPr lang="cs-CZ" sz="1300" dirty="0"/>
              <a:t>Sada: 32-7	     Číslo DUM: 32-7-16	    Předmět: Matematika	</a:t>
            </a:r>
          </a:p>
          <a:p>
            <a:r>
              <a:rPr lang="cs-CZ" sz="1300" dirty="0"/>
              <a:t>     </a:t>
            </a:r>
          </a:p>
          <a:p>
            <a:r>
              <a:rPr lang="cs-CZ" sz="1300" b="1" dirty="0"/>
              <a:t>Ověření materiálu ve výuce:</a:t>
            </a:r>
            <a:endParaRPr lang="cs-CZ" sz="1300" dirty="0"/>
          </a:p>
          <a:p>
            <a:r>
              <a:rPr lang="cs-CZ" sz="1300" dirty="0"/>
              <a:t>Datum ověření: 11. 12. 2012      Třída: 6. třída	     Ověřující učitel: Eva Veselá</a:t>
            </a:r>
          </a:p>
          <a:p>
            <a:r>
              <a:rPr lang="cs-CZ" sz="1300" dirty="0"/>
              <a:t>	     </a:t>
            </a:r>
          </a:p>
          <a:p>
            <a:pPr algn="just"/>
            <a:r>
              <a:rPr lang="cs-CZ" sz="1300" b="1" dirty="0"/>
              <a:t>Anotace materiálu</a:t>
            </a:r>
            <a:r>
              <a:rPr lang="cs-CZ" sz="1300" dirty="0"/>
              <a:t>: Prezentace objasňuje pojmy rovina, polorovina, úhel a jeho velikost. Seznamuje žáky s měřením velikosti úhlu úhloměrem a konstrukcí úhlu dané velikosti. Zahrnuje úlohy k procvičení (snímek 13).</a:t>
            </a:r>
          </a:p>
          <a:p>
            <a:pPr algn="just"/>
            <a:r>
              <a:rPr lang="cs-CZ" sz="1300" dirty="0"/>
              <a:t>     </a:t>
            </a:r>
          </a:p>
          <a:p>
            <a:pPr algn="just"/>
            <a:r>
              <a:rPr lang="cs-CZ" sz="1300" b="1" dirty="0"/>
              <a:t>Podrobný metodický popis možností použití materiálu: </a:t>
            </a:r>
            <a:r>
              <a:rPr lang="cs-CZ" sz="1300" dirty="0"/>
              <a:t>Prezentaci lze využít k frontální výuce </a:t>
            </a:r>
            <a:br>
              <a:rPr lang="cs-CZ" sz="1300" dirty="0"/>
            </a:br>
            <a:r>
              <a:rPr lang="cs-CZ" sz="1300" dirty="0"/>
              <a:t>i samostudiu.   Obsahuje zadání úloh k procvičení (snímek 13). </a:t>
            </a:r>
          </a:p>
          <a:p>
            <a:pPr algn="just"/>
            <a:endParaRPr lang="cs-CZ" sz="1300" dirty="0"/>
          </a:p>
          <a:p>
            <a:pPr algn="just"/>
            <a:r>
              <a:rPr lang="cs-CZ" sz="1300" b="1" dirty="0">
                <a:ea typeface="Times New Roman" pitchFamily="18" charset="0"/>
                <a:cs typeface="Arial" pitchFamily="34" charset="0"/>
              </a:rPr>
              <a:t>Poznámka:</a:t>
            </a:r>
            <a:r>
              <a:rPr lang="cs-CZ" sz="1300" dirty="0">
                <a:ea typeface="Times New Roman" pitchFamily="18" charset="0"/>
                <a:cs typeface="Arial" pitchFamily="34" charset="0"/>
              </a:rPr>
              <a:t>  Volný pracovní list, pomůcky na rýsování, žákovský úhloměr</a:t>
            </a:r>
            <a:r>
              <a:rPr lang="cs-CZ" sz="1300" dirty="0"/>
              <a:t> </a:t>
            </a:r>
          </a:p>
          <a:p>
            <a:pPr algn="just"/>
            <a:endParaRPr lang="cs-CZ" sz="1300" dirty="0"/>
          </a:p>
          <a:p>
            <a:pPr algn="just"/>
            <a:r>
              <a:rPr lang="cs-CZ" sz="1300" dirty="0"/>
              <a:t>   </a:t>
            </a:r>
          </a:p>
        </p:txBody>
      </p:sp>
      <p:pic>
        <p:nvPicPr>
          <p:cNvPr id="3" name="obrázek 3" descr="Logolink OPVK - oříznut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120" y="383062"/>
            <a:ext cx="4937760" cy="97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877990" y="5868610"/>
            <a:ext cx="30518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300" b="1" dirty="0">
                <a:solidFill>
                  <a:prstClr val="black"/>
                </a:solidFill>
              </a:rPr>
              <a:t>Seznam literatury a pramenů: </a:t>
            </a:r>
            <a:r>
              <a:rPr lang="cs-CZ" sz="1300" dirty="0">
                <a:solidFill>
                  <a:prstClr val="black"/>
                </a:solidFill>
              </a:rPr>
              <a:t> </a:t>
            </a:r>
            <a:r>
              <a:rPr lang="cs-CZ" sz="1300">
                <a:solidFill>
                  <a:prstClr val="black"/>
                </a:solidFill>
              </a:rPr>
              <a:t>Snímek 14 </a:t>
            </a:r>
            <a:endParaRPr lang="cs-CZ" sz="1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0067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>
                <a:solidFill>
                  <a:schemeClr val="accent6">
                    <a:lumMod val="75000"/>
                  </a:schemeClr>
                </a:solidFill>
              </a:rPr>
              <a:t>ÚHEL A JEHO VELIKOST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276872"/>
            <a:ext cx="6400800" cy="3528392"/>
          </a:xfrm>
        </p:spPr>
        <p:txBody>
          <a:bodyPr>
            <a:normAutofit lnSpcReduction="10000"/>
          </a:bodyPr>
          <a:lstStyle/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Rovina</a:t>
            </a:r>
          </a:p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Polorovina</a:t>
            </a:r>
          </a:p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Úhel – základní pojmy</a:t>
            </a:r>
          </a:p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Velikost úhlu</a:t>
            </a:r>
          </a:p>
          <a:p>
            <a:r>
              <a:rPr lang="cs-CZ" sz="4000" b="1" dirty="0">
                <a:solidFill>
                  <a:schemeClr val="accent6">
                    <a:lumMod val="75000"/>
                  </a:schemeClr>
                </a:solidFill>
              </a:rPr>
              <a:t>Konstrukce úhlu</a:t>
            </a:r>
          </a:p>
          <a:p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76915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467544" y="1525464"/>
            <a:ext cx="7777162" cy="6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 sz="2400" dirty="0">
              <a:latin typeface="+mj-lt"/>
            </a:endParaRPr>
          </a:p>
          <a:p>
            <a:r>
              <a:rPr lang="cs-CZ" sz="2400" dirty="0">
                <a:latin typeface="+mj-lt"/>
              </a:rPr>
              <a:t>Může být určena dvěma způsoby: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338981" y="2200711"/>
            <a:ext cx="80502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třemi různými body –např.  A, B, C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1338981" y="2492376"/>
            <a:ext cx="80502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přímkou a bodem, který leží mimo přímku – např. p, A</a:t>
            </a:r>
          </a:p>
        </p:txBody>
      </p:sp>
      <p:sp>
        <p:nvSpPr>
          <p:cNvPr id="111635" name="Rectangle 19"/>
          <p:cNvSpPr>
            <a:spLocks noChangeArrowheads="1"/>
          </p:cNvSpPr>
          <p:nvPr/>
        </p:nvSpPr>
        <p:spPr bwMode="auto">
          <a:xfrm>
            <a:off x="6423025" y="2349500"/>
            <a:ext cx="23256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 sz="1600" dirty="0">
              <a:solidFill>
                <a:schemeClr val="accent2"/>
              </a:solidFill>
              <a:latin typeface="Trebuchet MS" pitchFamily="34" charset="0"/>
            </a:endParaRPr>
          </a:p>
        </p:txBody>
      </p:sp>
      <p:sp>
        <p:nvSpPr>
          <p:cNvPr id="111636" name="Rectangle 20"/>
          <p:cNvSpPr>
            <a:spLocks noChangeArrowheads="1"/>
          </p:cNvSpPr>
          <p:nvPr/>
        </p:nvSpPr>
        <p:spPr bwMode="auto">
          <a:xfrm>
            <a:off x="6443663" y="3068638"/>
            <a:ext cx="23764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 sz="1600" dirty="0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111638" name="Rectangle 22"/>
          <p:cNvSpPr>
            <a:spLocks noChangeArrowheads="1"/>
          </p:cNvSpPr>
          <p:nvPr/>
        </p:nvSpPr>
        <p:spPr bwMode="auto">
          <a:xfrm>
            <a:off x="6443663" y="3716338"/>
            <a:ext cx="23764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 sz="1600" dirty="0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6443663" y="4221163"/>
            <a:ext cx="23764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 sz="1600" dirty="0">
              <a:solidFill>
                <a:srgbClr val="00CC00"/>
              </a:solidFill>
              <a:latin typeface="Trebuchet MS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455712" y="1052736"/>
            <a:ext cx="8050213" cy="60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Rovina </a:t>
            </a:r>
            <a:r>
              <a:rPr lang="cs-CZ" sz="2400" dirty="0">
                <a:latin typeface="+mj-lt"/>
              </a:rPr>
              <a:t>je dvourozměrný geometrický útvar – neomezená rovná </a:t>
            </a:r>
          </a:p>
          <a:p>
            <a:r>
              <a:rPr lang="cs-CZ" sz="2400" dirty="0">
                <a:latin typeface="+mj-lt"/>
              </a:rPr>
              <a:t>             plocha (její část je např. list sešitu nebo tabule)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1187624" y="3431762"/>
            <a:ext cx="4176464" cy="1797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>
            <a:off x="1763688" y="3249503"/>
            <a:ext cx="880668" cy="646331"/>
            <a:chOff x="1763688" y="3249503"/>
            <a:chExt cx="880668" cy="646331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1907704" y="3431762"/>
              <a:ext cx="0" cy="2877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1763688" y="3574143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2179164" y="3249503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b="1" dirty="0"/>
                <a:t>A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3275856" y="4934232"/>
            <a:ext cx="3363533" cy="646331"/>
            <a:chOff x="3275856" y="4934232"/>
            <a:chExt cx="3363533" cy="646331"/>
          </a:xfrm>
        </p:grpSpPr>
        <p:cxnSp>
          <p:nvCxnSpPr>
            <p:cNvPr id="25" name="Přímá spojnice 24"/>
            <p:cNvCxnSpPr/>
            <p:nvPr/>
          </p:nvCxnSpPr>
          <p:spPr>
            <a:xfrm>
              <a:off x="5940152" y="5113543"/>
              <a:ext cx="0" cy="2877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>
              <a:off x="5796136" y="5246027"/>
              <a:ext cx="28803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3275856" y="4934232"/>
              <a:ext cx="730782" cy="646331"/>
              <a:chOff x="3275856" y="4934232"/>
              <a:chExt cx="730782" cy="646331"/>
            </a:xfrm>
          </p:grpSpPr>
          <p:cxnSp>
            <p:nvCxnSpPr>
              <p:cNvPr id="27" name="Přímá spojnice 26"/>
              <p:cNvCxnSpPr/>
              <p:nvPr/>
            </p:nvCxnSpPr>
            <p:spPr>
              <a:xfrm>
                <a:off x="3419872" y="5100698"/>
                <a:ext cx="0" cy="2877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/>
              <p:cNvCxnSpPr/>
              <p:nvPr/>
            </p:nvCxnSpPr>
            <p:spPr>
              <a:xfrm>
                <a:off x="3275856" y="5244553"/>
                <a:ext cx="2880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3563888" y="4934232"/>
                <a:ext cx="4427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3600" b="1" dirty="0"/>
                  <a:t>B</a:t>
                </a:r>
              </a:p>
            </p:txBody>
          </p:sp>
        </p:grpSp>
        <p:sp>
          <p:nvSpPr>
            <p:cNvPr id="32" name="TextovéPole 31"/>
            <p:cNvSpPr txBox="1"/>
            <p:nvPr/>
          </p:nvSpPr>
          <p:spPr>
            <a:xfrm>
              <a:off x="6211067" y="4934232"/>
              <a:ext cx="4283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3600" b="1" dirty="0"/>
                <a:t>C</a:t>
              </a:r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5364087" y="3273047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p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0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Rovina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75656" y="616530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040585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4" grpId="0"/>
      <p:bldP spid="111630" grpId="0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5762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Polorovina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84213" y="980728"/>
            <a:ext cx="800576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latin typeface="+mj-lt"/>
              </a:rPr>
              <a:t>Přímka p</a:t>
            </a:r>
            <a:r>
              <a:rPr lang="cs-CZ" sz="2400" b="1" dirty="0">
                <a:solidFill>
                  <a:srgbClr val="284C6A"/>
                </a:solidFill>
                <a:latin typeface="+mj-lt"/>
              </a:rPr>
              <a:t>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(hraniční přímka) </a:t>
            </a:r>
            <a:r>
              <a:rPr lang="cs-CZ" sz="2400" b="1" dirty="0">
                <a:latin typeface="+mj-lt"/>
              </a:rPr>
              <a:t>dělí rovinu na dvě navzájem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opačné poloroviny</a:t>
            </a:r>
            <a:endParaRPr lang="cs-CZ" sz="2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684213" y="1727344"/>
            <a:ext cx="712814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latin typeface="+mj-lt"/>
              </a:rPr>
              <a:t>Polorovina je určena hraniční přímkou a bodem ležícím v dané polorovině</a:t>
            </a:r>
            <a:endParaRPr lang="cs-CZ" sz="2400" dirty="0">
              <a:latin typeface="+mj-lt"/>
            </a:endParaRP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V="1">
            <a:off x="1331913" y="2463800"/>
            <a:ext cx="7042150" cy="397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7235825" y="2492375"/>
            <a:ext cx="30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/>
              <a:t>p</a:t>
            </a:r>
          </a:p>
        </p:txBody>
      </p:sp>
      <p:sp>
        <p:nvSpPr>
          <p:cNvPr id="113673" name="AutoShape 9"/>
          <p:cNvSpPr>
            <a:spLocks noChangeArrowheads="1"/>
          </p:cNvSpPr>
          <p:nvPr/>
        </p:nvSpPr>
        <p:spPr bwMode="auto">
          <a:xfrm rot="16200000">
            <a:off x="2879726" y="930275"/>
            <a:ext cx="3960812" cy="7056437"/>
          </a:xfrm>
          <a:prstGeom prst="rtTriangle">
            <a:avLst/>
          </a:prstGeom>
          <a:solidFill>
            <a:srgbClr val="FFC00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619250" y="4005064"/>
            <a:ext cx="864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800" dirty="0"/>
              <a:t>+</a:t>
            </a:r>
          </a:p>
        </p:txBody>
      </p:sp>
      <p:sp>
        <p:nvSpPr>
          <p:cNvPr id="113675" name="Line 11"/>
          <p:cNvSpPr>
            <a:spLocks noChangeShapeType="1"/>
          </p:cNvSpPr>
          <p:nvPr/>
        </p:nvSpPr>
        <p:spPr bwMode="auto">
          <a:xfrm flipV="1">
            <a:off x="1317625" y="2478088"/>
            <a:ext cx="7056438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1763713" y="4508500"/>
            <a:ext cx="576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/>
              <a:t>X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4498974" y="4836061"/>
            <a:ext cx="576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800" dirty="0"/>
              <a:t>+</a:t>
            </a:r>
          </a:p>
        </p:txBody>
      </p:sp>
      <p:sp>
        <p:nvSpPr>
          <p:cNvPr id="113680" name="Text Box 16"/>
          <p:cNvSpPr txBox="1">
            <a:spLocks noChangeArrowheads="1"/>
          </p:cNvSpPr>
          <p:nvPr/>
        </p:nvSpPr>
        <p:spPr bwMode="auto">
          <a:xfrm>
            <a:off x="4643438" y="5348288"/>
            <a:ext cx="5762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/>
              <a:t>Y</a:t>
            </a:r>
          </a:p>
        </p:txBody>
      </p: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1552769" y="3140968"/>
            <a:ext cx="315436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>
                <a:latin typeface="+mj-lt"/>
              </a:rPr>
              <a:t>polorovina</a:t>
            </a:r>
            <a:r>
              <a:rPr lang="cs-CZ" sz="2800" b="1" dirty="0">
                <a:solidFill>
                  <a:srgbClr val="284C6A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pX</a:t>
            </a:r>
            <a:endParaRPr lang="cs-CZ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5724128" y="4481979"/>
            <a:ext cx="230398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>
                <a:latin typeface="+mj-lt"/>
              </a:rPr>
              <a:t>polorovina</a:t>
            </a:r>
            <a:r>
              <a:rPr lang="cs-CZ" sz="2800" b="1" dirty="0">
                <a:solidFill>
                  <a:srgbClr val="284C6A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pY</a:t>
            </a:r>
            <a:endParaRPr lang="cs-CZ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1875" y="5686743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1246771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3" name="Freeform 33"/>
          <p:cNvSpPr>
            <a:spLocks/>
          </p:cNvSpPr>
          <p:nvPr/>
        </p:nvSpPr>
        <p:spPr bwMode="auto">
          <a:xfrm>
            <a:off x="1480767" y="2403475"/>
            <a:ext cx="5257800" cy="2305050"/>
          </a:xfrm>
          <a:custGeom>
            <a:avLst/>
            <a:gdLst>
              <a:gd name="T0" fmla="*/ 590 w 3312"/>
              <a:gd name="T1" fmla="*/ 0 h 1452"/>
              <a:gd name="T2" fmla="*/ 3312 w 3312"/>
              <a:gd name="T3" fmla="*/ 0 h 1452"/>
              <a:gd name="T4" fmla="*/ 3312 w 3312"/>
              <a:gd name="T5" fmla="*/ 635 h 1452"/>
              <a:gd name="T6" fmla="*/ 0 w 3312"/>
              <a:gd name="T7" fmla="*/ 1452 h 1452"/>
              <a:gd name="T8" fmla="*/ 590 w 3312"/>
              <a:gd name="T9" fmla="*/ 0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2" h="1452">
                <a:moveTo>
                  <a:pt x="590" y="0"/>
                </a:moveTo>
                <a:lnTo>
                  <a:pt x="3312" y="0"/>
                </a:lnTo>
                <a:lnTo>
                  <a:pt x="3312" y="635"/>
                </a:lnTo>
                <a:lnTo>
                  <a:pt x="0" y="1452"/>
                </a:lnTo>
                <a:lnTo>
                  <a:pt x="59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49" y="404664"/>
            <a:ext cx="8135938" cy="5762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Úhel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900325" y="1268760"/>
            <a:ext cx="777716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>
                <a:latin typeface="+mj-lt"/>
              </a:rPr>
              <a:t>Část roviny vymezená dvěma polopřímkami se stejným počátkem se nazývá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úhel</a:t>
            </a:r>
            <a:endParaRPr lang="cs-CZ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465723" y="4483107"/>
            <a:ext cx="5211763" cy="70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/>
              <a:t>Polopřímky VA, VB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-  ramena úhlu</a:t>
            </a:r>
            <a:r>
              <a:rPr lang="cs-CZ" sz="2800" b="1" dirty="0">
                <a:solidFill>
                  <a:srgbClr val="284C6A"/>
                </a:solidFill>
              </a:rPr>
              <a:t> 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1356080" y="4483107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+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1356080" y="4857987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V</a:t>
            </a:r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V="1">
            <a:off x="1507257" y="2389065"/>
            <a:ext cx="93662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V="1">
            <a:off x="1480767" y="3411574"/>
            <a:ext cx="52578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rot="240000">
            <a:off x="2225697" y="2716360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1824393" y="231420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A</a:t>
            </a:r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rot="120000">
            <a:off x="5435600" y="3602038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5364163" y="378936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B</a:t>
            </a:r>
          </a:p>
        </p:txBody>
      </p:sp>
      <p:sp>
        <p:nvSpPr>
          <p:cNvPr id="81951" name="Arc 31"/>
          <p:cNvSpPr>
            <a:spLocks/>
          </p:cNvSpPr>
          <p:nvPr/>
        </p:nvSpPr>
        <p:spPr bwMode="auto">
          <a:xfrm>
            <a:off x="1824393" y="3892604"/>
            <a:ext cx="574675" cy="574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482243" y="5056424"/>
            <a:ext cx="30842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Bod V - 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vrchol úhlu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35509" y="5855063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3</a:t>
            </a:r>
          </a:p>
        </p:txBody>
      </p:sp>
    </p:spTree>
    <p:extLst>
      <p:ext uri="{BB962C8B-B14F-4D97-AF65-F5344CB8AC3E}">
        <p14:creationId xmlns:p14="http://schemas.microsoft.com/office/powerpoint/2010/main" val="29078597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3" grpId="0" animBg="1"/>
      <p:bldP spid="81922" grpId="0"/>
      <p:bldP spid="81924" grpId="0"/>
      <p:bldP spid="81926" grpId="0"/>
      <p:bldP spid="81941" grpId="0"/>
      <p:bldP spid="81942" grpId="0"/>
      <p:bldP spid="81945" grpId="0" animBg="1"/>
      <p:bldP spid="81946" grpId="0" animBg="1"/>
      <p:bldP spid="81947" grpId="0" animBg="1"/>
      <p:bldP spid="81948" grpId="0"/>
      <p:bldP spid="81949" grpId="0" animBg="1"/>
      <p:bldP spid="81950" grpId="0"/>
      <p:bldP spid="8195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907381" y="2547663"/>
            <a:ext cx="6913563" cy="3384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739" name="Freeform 3"/>
          <p:cNvSpPr>
            <a:spLocks/>
          </p:cNvSpPr>
          <p:nvPr/>
        </p:nvSpPr>
        <p:spPr bwMode="auto">
          <a:xfrm>
            <a:off x="2857500" y="2997200"/>
            <a:ext cx="5257800" cy="2305050"/>
          </a:xfrm>
          <a:custGeom>
            <a:avLst/>
            <a:gdLst>
              <a:gd name="T0" fmla="*/ 590 w 3312"/>
              <a:gd name="T1" fmla="*/ 0 h 1452"/>
              <a:gd name="T2" fmla="*/ 3312 w 3312"/>
              <a:gd name="T3" fmla="*/ 0 h 1452"/>
              <a:gd name="T4" fmla="*/ 3312 w 3312"/>
              <a:gd name="T5" fmla="*/ 635 h 1452"/>
              <a:gd name="T6" fmla="*/ 0 w 3312"/>
              <a:gd name="T7" fmla="*/ 1452 h 1452"/>
              <a:gd name="T8" fmla="*/ 590 w 3312"/>
              <a:gd name="T9" fmla="*/ 0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2" h="1452">
                <a:moveTo>
                  <a:pt x="590" y="0"/>
                </a:moveTo>
                <a:lnTo>
                  <a:pt x="3312" y="0"/>
                </a:lnTo>
                <a:lnTo>
                  <a:pt x="3312" y="635"/>
                </a:lnTo>
                <a:lnTo>
                  <a:pt x="0" y="1452"/>
                </a:lnTo>
                <a:lnTo>
                  <a:pt x="590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576263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cs-CZ" sz="3600" b="1" dirty="0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475642" y="915348"/>
            <a:ext cx="807841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>
                <a:latin typeface="Calibri" pitchFamily="34" charset="0"/>
                <a:cs typeface="Calibri" pitchFamily="34" charset="0"/>
              </a:rPr>
              <a:t>Každé dvě polopřímky, vymezují v rovině dva úhly:</a:t>
            </a:r>
            <a:endParaRPr lang="cs-CZ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640117" y="1484313"/>
            <a:ext cx="740201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>
                <a:latin typeface="Calibri" pitchFamily="34" charset="0"/>
                <a:cs typeface="Calibri" pitchFamily="34" charset="0"/>
              </a:rPr>
              <a:t>1.</a:t>
            </a:r>
            <a:r>
              <a:rPr lang="cs-CZ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úhel konvexní </a:t>
            </a:r>
            <a:r>
              <a:rPr lang="cs-CZ" sz="2800" b="1" dirty="0">
                <a:latin typeface="Calibri" pitchFamily="34" charset="0"/>
                <a:cs typeface="Calibri" pitchFamily="34" charset="0"/>
              </a:rPr>
              <a:t>- ze dvou úhlů ten menší 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700338" y="508635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+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714625" y="5337175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V</a:t>
            </a: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V="1">
            <a:off x="2871788" y="2997200"/>
            <a:ext cx="93662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2843213" y="4005263"/>
            <a:ext cx="52578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rot="240000">
            <a:off x="3506788" y="3429000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175000" y="3141663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A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rot="120000">
            <a:off x="5435600" y="4538663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5364163" y="472598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/>
              <a:t>B</a:t>
            </a:r>
          </a:p>
        </p:txBody>
      </p:sp>
      <p:sp>
        <p:nvSpPr>
          <p:cNvPr id="116751" name="Arc 15"/>
          <p:cNvSpPr>
            <a:spLocks/>
          </p:cNvSpPr>
          <p:nvPr/>
        </p:nvSpPr>
        <p:spPr bwMode="auto">
          <a:xfrm>
            <a:off x="3190875" y="4497388"/>
            <a:ext cx="574675" cy="574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76132" y="2060575"/>
            <a:ext cx="8264369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>
                <a:latin typeface="Calibri" pitchFamily="34" charset="0"/>
                <a:cs typeface="Calibri" pitchFamily="34" charset="0"/>
              </a:rPr>
              <a:t>2.</a:t>
            </a:r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úhel nekonvexní (konkávní) </a:t>
            </a:r>
            <a:r>
              <a:rPr lang="cs-CZ" sz="2800" b="1" dirty="0">
                <a:latin typeface="Calibri" pitchFamily="34" charset="0"/>
                <a:cs typeface="Calibri" pitchFamily="34" charset="0"/>
              </a:rPr>
              <a:t>- ze dvou úhlů ten větší</a:t>
            </a:r>
            <a:endParaRPr lang="el-G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757" name="Arc 21"/>
          <p:cNvSpPr>
            <a:spLocks/>
          </p:cNvSpPr>
          <p:nvPr/>
        </p:nvSpPr>
        <p:spPr bwMode="auto">
          <a:xfrm rot="-5843741">
            <a:off x="2278063" y="4706938"/>
            <a:ext cx="1155700" cy="1155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2923 w 43200"/>
              <a:gd name="T1" fmla="*/ 43159 h 43200"/>
              <a:gd name="T2" fmla="*/ 40371 w 43200"/>
              <a:gd name="T3" fmla="*/ 3228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2923" y="43159"/>
                </a:moveTo>
                <a:cubicBezTo>
                  <a:pt x="22482" y="43186"/>
                  <a:pt x="2204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347"/>
                  <a:pt x="42225" y="29029"/>
                  <a:pt x="40371" y="32286"/>
                </a:cubicBezTo>
              </a:path>
              <a:path w="43200" h="43200" stroke="0" extrusionOk="0">
                <a:moveTo>
                  <a:pt x="22923" y="43159"/>
                </a:moveTo>
                <a:cubicBezTo>
                  <a:pt x="22482" y="43186"/>
                  <a:pt x="2204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347"/>
                  <a:pt x="42225" y="29029"/>
                  <a:pt x="40371" y="32286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3503337" y="5355951"/>
            <a:ext cx="5050719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nekonvexní úhel:  &lt; AVB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4514850" y="3355975"/>
            <a:ext cx="3441526" cy="576263"/>
            <a:chOff x="4514850" y="3355975"/>
            <a:chExt cx="3441526" cy="576263"/>
          </a:xfrm>
        </p:grpSpPr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4514850" y="3355975"/>
              <a:ext cx="3441526" cy="57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cs-CZ" sz="28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konvexní úhel: </a:t>
              </a:r>
              <a:r>
                <a:rPr lang="cs-CZ" sz="36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&lt;</a:t>
              </a:r>
              <a:r>
                <a:rPr lang="cs-CZ" sz="2800" b="1" dirty="0">
                  <a:solidFill>
                    <a:schemeClr val="accent6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AVB</a:t>
              </a:r>
              <a:endParaRPr lang="el-GR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Oblouk 1"/>
            <p:cNvSpPr/>
            <p:nvPr/>
          </p:nvSpPr>
          <p:spPr>
            <a:xfrm rot="10800000" flipH="1">
              <a:off x="6884429" y="3573016"/>
              <a:ext cx="117726" cy="208656"/>
            </a:xfrm>
            <a:prstGeom prst="arc">
              <a:avLst>
                <a:gd name="adj1" fmla="val 17765999"/>
                <a:gd name="adj2" fmla="val 3880950"/>
              </a:avLst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Oblouk 2"/>
          <p:cNvSpPr/>
          <p:nvPr/>
        </p:nvSpPr>
        <p:spPr>
          <a:xfrm rot="11074955">
            <a:off x="6254201" y="5553777"/>
            <a:ext cx="144016" cy="180614"/>
          </a:xfrm>
          <a:prstGeom prst="arc">
            <a:avLst>
              <a:gd name="adj1" fmla="val 13506379"/>
              <a:gd name="adj2" fmla="val 8882205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073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51" grpId="0" animBg="1"/>
      <p:bldP spid="11675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914401" y="2276476"/>
            <a:ext cx="6913563" cy="302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57626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Velikost úhlu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914401" y="873360"/>
            <a:ext cx="80502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latin typeface="Calibri" pitchFamily="34" charset="0"/>
                <a:cs typeface="Calibri" pitchFamily="34" charset="0"/>
              </a:rPr>
              <a:t>Úhly se liší velikostí -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velikost úhlu </a:t>
            </a:r>
            <a:r>
              <a:rPr lang="cs-CZ" sz="2400" b="1" dirty="0">
                <a:latin typeface="Calibri" pitchFamily="34" charset="0"/>
                <a:cs typeface="Calibri" pitchFamily="34" charset="0"/>
              </a:rPr>
              <a:t>měříme</a:t>
            </a:r>
            <a:r>
              <a:rPr lang="cs-CZ" sz="2400" b="1" dirty="0">
                <a:solidFill>
                  <a:srgbClr val="284C6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úhloměrem</a:t>
            </a:r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914401" y="1610222"/>
            <a:ext cx="80502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latin typeface="+mj-lt"/>
              </a:rPr>
              <a:t>Jednotkou velikosti úhlů jsou </a:t>
            </a:r>
            <a:r>
              <a:rPr lang="cs-CZ" sz="2400" b="1" dirty="0">
                <a:solidFill>
                  <a:schemeClr val="accent6"/>
                </a:solidFill>
                <a:latin typeface="+mj-lt"/>
              </a:rPr>
              <a:t>stupně °</a:t>
            </a:r>
            <a:r>
              <a:rPr lang="cs-CZ" sz="2400" b="1" dirty="0">
                <a:latin typeface="+mj-lt"/>
              </a:rPr>
              <a:t>(menší jednotky jsou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minuty '</a:t>
            </a:r>
            <a:r>
              <a:rPr lang="cs-CZ" sz="2400" b="1" dirty="0">
                <a:solidFill>
                  <a:srgbClr val="284C6A"/>
                </a:solidFill>
                <a:latin typeface="+mj-lt"/>
              </a:rPr>
              <a:t>  </a:t>
            </a:r>
            <a:r>
              <a:rPr lang="cs-CZ" sz="2400" b="1" dirty="0">
                <a:latin typeface="+mj-lt"/>
              </a:rPr>
              <a:t>a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vteřiny ''</a:t>
            </a:r>
            <a:r>
              <a:rPr lang="cs-CZ" sz="2400" b="1" dirty="0">
                <a:solidFill>
                  <a:srgbClr val="284C6A"/>
                </a:solidFill>
                <a:latin typeface="+mj-lt"/>
              </a:rPr>
              <a:t>)</a:t>
            </a:r>
          </a:p>
        </p:txBody>
      </p:sp>
      <p:pic>
        <p:nvPicPr>
          <p:cNvPr id="11778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15732"/>
            <a:ext cx="22193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8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40" y="3284285"/>
            <a:ext cx="2016125" cy="15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84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429000"/>
            <a:ext cx="1858962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8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90" y="3284285"/>
            <a:ext cx="2708275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8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5" y="3109513"/>
            <a:ext cx="2160587" cy="173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88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095"/>
            <a:ext cx="24257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89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99044"/>
            <a:ext cx="2192338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49618" y="4714339"/>
            <a:ext cx="7710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Úhly označujeme také malými písmeny řecké abecedy:</a:t>
            </a:r>
          </a:p>
          <a:p>
            <a:r>
              <a:rPr lang="el-GR" sz="2400" b="1" dirty="0"/>
              <a:t>α</a:t>
            </a:r>
            <a:r>
              <a:rPr lang="cs-CZ" sz="2400" b="1" dirty="0"/>
              <a:t> - alfa             </a:t>
            </a:r>
            <a:r>
              <a:rPr lang="el-GR" sz="2400" b="1" dirty="0"/>
              <a:t>β</a:t>
            </a:r>
            <a:r>
              <a:rPr lang="cs-CZ" sz="2400" b="1" dirty="0"/>
              <a:t> - beta             </a:t>
            </a:r>
            <a:r>
              <a:rPr lang="el-GR" sz="2400" b="1" dirty="0"/>
              <a:t>γ</a:t>
            </a:r>
            <a:r>
              <a:rPr lang="cs-CZ" sz="2400" b="1" dirty="0"/>
              <a:t> - gama           </a:t>
            </a:r>
            <a:r>
              <a:rPr lang="el-GR" sz="2400" b="1" dirty="0"/>
              <a:t>δ</a:t>
            </a:r>
            <a:r>
              <a:rPr lang="cs-CZ" sz="2400" b="1" dirty="0"/>
              <a:t> - delta </a:t>
            </a:r>
          </a:p>
          <a:p>
            <a:r>
              <a:rPr lang="el-GR" sz="2400" b="1" dirty="0"/>
              <a:t>ε</a:t>
            </a:r>
            <a:r>
              <a:rPr lang="cs-CZ" sz="2400" b="1" dirty="0"/>
              <a:t> - epsilon        </a:t>
            </a:r>
            <a:r>
              <a:rPr lang="el-GR" sz="2400" b="1" dirty="0"/>
              <a:t>λ</a:t>
            </a:r>
            <a:r>
              <a:rPr lang="cs-CZ" sz="2400" b="1" dirty="0"/>
              <a:t> - lambda       </a:t>
            </a:r>
            <a:r>
              <a:rPr lang="el-GR" sz="2400" b="1" dirty="0"/>
              <a:t>ρ</a:t>
            </a:r>
            <a:r>
              <a:rPr lang="cs-CZ" sz="2400" b="1" dirty="0"/>
              <a:t> -  ró                </a:t>
            </a:r>
            <a:r>
              <a:rPr lang="el-GR" sz="2400" b="1" dirty="0"/>
              <a:t>τ</a:t>
            </a:r>
            <a:r>
              <a:rPr lang="cs-CZ" sz="2400" b="1" dirty="0"/>
              <a:t> – tau</a:t>
            </a:r>
          </a:p>
          <a:p>
            <a:r>
              <a:rPr lang="el-GR" sz="2400" b="1" dirty="0"/>
              <a:t>ω</a:t>
            </a:r>
            <a:r>
              <a:rPr lang="cs-CZ" sz="2400" b="1" dirty="0"/>
              <a:t> - omega       </a:t>
            </a:r>
            <a:r>
              <a:rPr lang="el-GR" sz="2400" b="1" dirty="0"/>
              <a:t>ϕ</a:t>
            </a:r>
            <a:r>
              <a:rPr lang="cs-CZ" sz="2400" b="1" dirty="0"/>
              <a:t> – fí                 </a:t>
            </a:r>
            <a:r>
              <a:rPr lang="el-GR" sz="2400" b="1" dirty="0"/>
              <a:t>ψ</a:t>
            </a:r>
            <a:r>
              <a:rPr lang="cs-CZ" sz="2400" b="1" dirty="0"/>
              <a:t> - psí</a:t>
            </a:r>
          </a:p>
        </p:txBody>
      </p:sp>
    </p:spTree>
    <p:extLst>
      <p:ext uri="{BB962C8B-B14F-4D97-AF65-F5344CB8AC3E}">
        <p14:creationId xmlns:p14="http://schemas.microsoft.com/office/powerpoint/2010/main" val="2720284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187450" y="3286125"/>
            <a:ext cx="6913563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5715" name="Freeform 3"/>
          <p:cNvSpPr>
            <a:spLocks/>
          </p:cNvSpPr>
          <p:nvPr/>
        </p:nvSpPr>
        <p:spPr bwMode="auto">
          <a:xfrm>
            <a:off x="1907704" y="3475558"/>
            <a:ext cx="5257800" cy="2305050"/>
          </a:xfrm>
          <a:custGeom>
            <a:avLst/>
            <a:gdLst>
              <a:gd name="T0" fmla="*/ 590 w 3312"/>
              <a:gd name="T1" fmla="*/ 0 h 1452"/>
              <a:gd name="T2" fmla="*/ 3312 w 3312"/>
              <a:gd name="T3" fmla="*/ 0 h 1452"/>
              <a:gd name="T4" fmla="*/ 3312 w 3312"/>
              <a:gd name="T5" fmla="*/ 635 h 1452"/>
              <a:gd name="T6" fmla="*/ 0 w 3312"/>
              <a:gd name="T7" fmla="*/ 1452 h 1452"/>
              <a:gd name="T8" fmla="*/ 590 w 3312"/>
              <a:gd name="T9" fmla="*/ 0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2" h="1452">
                <a:moveTo>
                  <a:pt x="590" y="0"/>
                </a:moveTo>
                <a:lnTo>
                  <a:pt x="3312" y="0"/>
                </a:lnTo>
                <a:lnTo>
                  <a:pt x="3312" y="635"/>
                </a:lnTo>
                <a:lnTo>
                  <a:pt x="0" y="1452"/>
                </a:lnTo>
                <a:lnTo>
                  <a:pt x="59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48023" y="332656"/>
            <a:ext cx="77771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Velikost úhlu </a:t>
            </a:r>
            <a:r>
              <a:rPr lang="cs-CZ" sz="2400" b="1" dirty="0"/>
              <a:t>lze zapsat dvěma způsoby:</a:t>
            </a:r>
            <a:endParaRPr lang="cs-CZ" sz="2400" dirty="0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757729" y="5563704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+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619672" y="5837016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V</a:t>
            </a: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 flipV="1">
            <a:off x="1931478" y="3467100"/>
            <a:ext cx="936625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 flipV="1">
            <a:off x="1937910" y="4458376"/>
            <a:ext cx="525780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rot="240000">
            <a:off x="2662336" y="3695492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2219608" y="343058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A</a:t>
            </a: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rot="120000">
            <a:off x="5435600" y="4827588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5364163" y="5014913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/>
              <a:t>B</a:t>
            </a:r>
          </a:p>
        </p:txBody>
      </p:sp>
      <p:sp>
        <p:nvSpPr>
          <p:cNvPr id="115728" name="Arc 16"/>
          <p:cNvSpPr>
            <a:spLocks/>
          </p:cNvSpPr>
          <p:nvPr/>
        </p:nvSpPr>
        <p:spPr bwMode="auto">
          <a:xfrm>
            <a:off x="2292633" y="4926012"/>
            <a:ext cx="574675" cy="574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2770286" y="1395166"/>
            <a:ext cx="203110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latin typeface="Calibri" pitchFamily="34" charset="0"/>
              </a:rPr>
              <a:t>  zapisujeme:</a:t>
            </a:r>
            <a:endParaRPr lang="cs-CZ" sz="24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15735" name="Rectangle 23"/>
          <p:cNvSpPr>
            <a:spLocks noChangeArrowheads="1"/>
          </p:cNvSpPr>
          <p:nvPr/>
        </p:nvSpPr>
        <p:spPr bwMode="auto">
          <a:xfrm>
            <a:off x="881079" y="2204864"/>
            <a:ext cx="8050213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latin typeface="Trebuchet MS" pitchFamily="34" charset="0"/>
              </a:rPr>
              <a:t>2. </a:t>
            </a:r>
            <a:r>
              <a:rPr lang="cs-CZ" sz="2400" b="1" dirty="0">
                <a:latin typeface="Calibri" pitchFamily="34" charset="0"/>
              </a:rPr>
              <a:t>Pomocí malých písmen řecké abecedy</a:t>
            </a:r>
            <a:endParaRPr lang="el-GR" sz="2400" dirty="0">
              <a:solidFill>
                <a:srgbClr val="284C6A"/>
              </a:solidFill>
              <a:latin typeface="Calibri" pitchFamily="34" charset="0"/>
            </a:endParaRPr>
          </a:p>
        </p:txBody>
      </p:sp>
      <p:sp>
        <p:nvSpPr>
          <p:cNvPr id="115743" name="Rectangle 31"/>
          <p:cNvSpPr>
            <a:spLocks noChangeArrowheads="1"/>
          </p:cNvSpPr>
          <p:nvPr/>
        </p:nvSpPr>
        <p:spPr bwMode="auto">
          <a:xfrm>
            <a:off x="2243793" y="4987442"/>
            <a:ext cx="4540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l-GR" sz="2000" b="1" dirty="0">
                <a:latin typeface="+mj-lt"/>
              </a:rPr>
              <a:t>α</a:t>
            </a:r>
            <a:endParaRPr lang="el-GR" sz="4400" b="1" dirty="0">
              <a:latin typeface="+mj-lt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880521" y="2632018"/>
            <a:ext cx="200535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2400" b="1" dirty="0">
                <a:latin typeface="Calibri" pitchFamily="34" charset="0"/>
                <a:cs typeface="Calibri" pitchFamily="34" charset="0"/>
              </a:rPr>
              <a:t>zapisujeme:</a:t>
            </a:r>
            <a:endParaRPr lang="cs-CZ" sz="24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12825" y="1039019"/>
            <a:ext cx="7462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1. Pomocí vrcholu a dvou bodů ležících na jeho ramenech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55739"/>
              </p:ext>
            </p:extLst>
          </p:nvPr>
        </p:nvGraphicFramePr>
        <p:xfrm>
          <a:off x="4821238" y="1497013"/>
          <a:ext cx="25812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Rovnice" r:id="rId4" imgW="838080" imgH="253800" progId="Equation.3">
                  <p:embed/>
                </p:oleObj>
              </mc:Choice>
              <mc:Fallback>
                <p:oleObj name="Rovnice" r:id="rId4" imgW="838080" imgH="253800" progId="Equation.3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1497013"/>
                        <a:ext cx="2581275" cy="6953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664114" y="2731679"/>
            <a:ext cx="149206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dirty="0"/>
              <a:t>α</a:t>
            </a:r>
            <a:r>
              <a:rPr lang="cs-CZ" sz="3200" dirty="0"/>
              <a:t> = </a:t>
            </a:r>
            <a:r>
              <a:rPr lang="cs-CZ" sz="3200" dirty="0">
                <a:latin typeface="Trebuchet MS" pitchFamily="34" charset="0"/>
                <a:sym typeface="Symbol" pitchFamily="18" charset="2"/>
              </a:rPr>
              <a:t>34</a:t>
            </a:r>
            <a:r>
              <a:rPr lang="cs-CZ" sz="3200" dirty="0"/>
              <a:t>°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115590" y="6057582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387967125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793</Words>
  <Application>Microsoft Office PowerPoint</Application>
  <PresentationFormat>Předvádění na obrazovce (4:3)</PresentationFormat>
  <Paragraphs>149</Paragraphs>
  <Slides>14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5" baseType="lpstr">
      <vt:lpstr>Arial</vt:lpstr>
      <vt:lpstr>Arial - 16</vt:lpstr>
      <vt:lpstr>Arial - 20</vt:lpstr>
      <vt:lpstr>Calibri</vt:lpstr>
      <vt:lpstr>Calisto MT</vt:lpstr>
      <vt:lpstr>Times New Roman</vt:lpstr>
      <vt:lpstr>Times New Roman - 14</vt:lpstr>
      <vt:lpstr>Times New Roman - 16</vt:lpstr>
      <vt:lpstr>Trebuchet MS</vt:lpstr>
      <vt:lpstr>Motiv sady Office</vt:lpstr>
      <vt:lpstr>Rovnice</vt:lpstr>
      <vt:lpstr>Prezentace aplikace PowerPoint</vt:lpstr>
      <vt:lpstr>Prezentace aplikace PowerPoint</vt:lpstr>
      <vt:lpstr>ÚHEL A JEHO VELIKOST</vt:lpstr>
      <vt:lpstr>Rovina</vt:lpstr>
      <vt:lpstr>Polorovina</vt:lpstr>
      <vt:lpstr>Úhel</vt:lpstr>
      <vt:lpstr>Prezentace aplikace PowerPoint</vt:lpstr>
      <vt:lpstr>Velikost úhlu</vt:lpstr>
      <vt:lpstr>Prezentace aplikace PowerPoint</vt:lpstr>
      <vt:lpstr> Úhloměr</vt:lpstr>
      <vt:lpstr>1. Úhloměr přiložíme značkou k vrcholu úhlu 2. K jednomu  rameni úhlu přiložíme hranu úhloměru 3. Druhé rameno protíná oblouk úhloměru – přečteme hodnotu</vt:lpstr>
      <vt:lpstr>Sestrojení  úhlu dané velikosti</vt:lpstr>
      <vt:lpstr>Praktická cvičení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Veselá Eva</dc:creator>
  <cp:lastModifiedBy>František Fojtík</cp:lastModifiedBy>
  <cp:revision>55</cp:revision>
  <dcterms:created xsi:type="dcterms:W3CDTF">2012-08-26T16:33:08Z</dcterms:created>
  <dcterms:modified xsi:type="dcterms:W3CDTF">2020-03-19T22:36:45Z</dcterms:modified>
</cp:coreProperties>
</file>