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A151-5B56-444D-B6B7-1C015EB9E8FB}" type="datetimeFigureOut">
              <a:rPr lang="cs-CZ" smtClean="0"/>
              <a:pPr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BAD6-365E-4B5D-8551-AD3AFA8016B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644706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A151-5B56-444D-B6B7-1C015EB9E8FB}" type="datetimeFigureOut">
              <a:rPr lang="cs-CZ" smtClean="0"/>
              <a:pPr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BAD6-365E-4B5D-8551-AD3AFA8016B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100129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A151-5B56-444D-B6B7-1C015EB9E8FB}" type="datetimeFigureOut">
              <a:rPr lang="cs-CZ" smtClean="0"/>
              <a:pPr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BAD6-365E-4B5D-8551-AD3AFA8016B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59996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A151-5B56-444D-B6B7-1C015EB9E8FB}" type="datetimeFigureOut">
              <a:rPr lang="cs-CZ" smtClean="0"/>
              <a:pPr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BAD6-365E-4B5D-8551-AD3AFA8016B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61210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A151-5B56-444D-B6B7-1C015EB9E8FB}" type="datetimeFigureOut">
              <a:rPr lang="cs-CZ" smtClean="0"/>
              <a:pPr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BAD6-365E-4B5D-8551-AD3AFA8016B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17055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A151-5B56-444D-B6B7-1C015EB9E8FB}" type="datetimeFigureOut">
              <a:rPr lang="cs-CZ" smtClean="0"/>
              <a:pPr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BAD6-365E-4B5D-8551-AD3AFA8016B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068337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A151-5B56-444D-B6B7-1C015EB9E8FB}" type="datetimeFigureOut">
              <a:rPr lang="cs-CZ" smtClean="0"/>
              <a:pPr/>
              <a:t>12.6.2013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BAD6-365E-4B5D-8551-AD3AFA8016B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848459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A151-5B56-444D-B6B7-1C015EB9E8FB}" type="datetimeFigureOut">
              <a:rPr lang="cs-CZ" smtClean="0"/>
              <a:pPr/>
              <a:t>12.6.2013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BAD6-365E-4B5D-8551-AD3AFA8016B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57672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A151-5B56-444D-B6B7-1C015EB9E8FB}" type="datetimeFigureOut">
              <a:rPr lang="cs-CZ" smtClean="0"/>
              <a:pPr/>
              <a:t>12.6.2013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BAD6-365E-4B5D-8551-AD3AFA8016B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93735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A151-5B56-444D-B6B7-1C015EB9E8FB}" type="datetimeFigureOut">
              <a:rPr lang="cs-CZ" smtClean="0"/>
              <a:pPr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BAD6-365E-4B5D-8551-AD3AFA8016B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614905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A151-5B56-444D-B6B7-1C015EB9E8FB}" type="datetimeFigureOut">
              <a:rPr lang="cs-CZ" smtClean="0"/>
              <a:pPr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1BAD6-365E-4B5D-8551-AD3AFA8016B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896418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bg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4A151-5B56-444D-B6B7-1C015EB9E8FB}" type="datetimeFigureOut">
              <a:rPr lang="cs-CZ" smtClean="0"/>
              <a:pPr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1BAD6-365E-4B5D-8551-AD3AFA8016B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08271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1828800" y="190500"/>
            <a:ext cx="6502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dirty="0" smtClean="0">
                <a:solidFill>
                  <a:srgbClr val="000000"/>
                </a:solidFill>
                <a:latin typeface="Times New Roman - 16"/>
              </a:rPr>
              <a:t>Projekt: ZŠ Červená Voda – moderní škola, </a:t>
            </a:r>
            <a:r>
              <a:rPr lang="cs-CZ" sz="1200" dirty="0">
                <a:solidFill>
                  <a:srgbClr val="000000"/>
                </a:solidFill>
                <a:latin typeface="Times New Roman - 16"/>
              </a:rPr>
              <a:t>registrační číslo projektu </a:t>
            </a:r>
            <a:r>
              <a:rPr lang="cs-CZ" sz="1200" dirty="0" smtClean="0">
                <a:solidFill>
                  <a:srgbClr val="000000"/>
                </a:solidFill>
                <a:latin typeface="Times New Roman - 16"/>
              </a:rPr>
              <a:t>CZ.1.07/1.4.00/21.2543</a:t>
            </a:r>
            <a:endParaRPr lang="cs-CZ" sz="1200" dirty="0">
              <a:solidFill>
                <a:srgbClr val="000000"/>
              </a:solidFill>
              <a:latin typeface="Times New Roman - 16"/>
            </a:endParaRPr>
          </a:p>
        </p:txBody>
      </p:sp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787400" y="482600"/>
            <a:ext cx="8585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dirty="0">
                <a:solidFill>
                  <a:srgbClr val="000000"/>
                </a:solidFill>
                <a:latin typeface="Times New Roman - 16"/>
              </a:rPr>
              <a:t>Příjemce: Základní škola </a:t>
            </a:r>
            <a:r>
              <a:rPr lang="cs-CZ" sz="1200" dirty="0" smtClean="0">
                <a:solidFill>
                  <a:srgbClr val="000000"/>
                </a:solidFill>
                <a:latin typeface="Times New Roman - 16"/>
              </a:rPr>
              <a:t>a mateřská škola Červená Voda, Červená Voda 341, 561 61</a:t>
            </a:r>
            <a:endParaRPr lang="cs-CZ" sz="1200" dirty="0">
              <a:solidFill>
                <a:srgbClr val="000000"/>
              </a:solidFill>
              <a:latin typeface="Times New Roman - 16"/>
            </a:endParaRPr>
          </a:p>
        </p:txBody>
      </p:sp>
      <p:pic>
        <p:nvPicPr>
          <p:cNvPr id="4" name="Obrázek 3" descr="Logolink OPVK - oříznutý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941168"/>
            <a:ext cx="6969125" cy="1343025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467544" y="4581128"/>
            <a:ext cx="84074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000" b="1" dirty="0">
                <a:solidFill>
                  <a:srgbClr val="000000"/>
                </a:solidFill>
                <a:latin typeface="Times New Roman - 14"/>
              </a:rPr>
              <a:t>Tento výukový materiál vznikl v rámci Operačního programu Vzdělání pro konkurenceschopnost.</a:t>
            </a: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539552" y="4149080"/>
            <a:ext cx="8424936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1000" b="1" dirty="0">
                <a:solidFill>
                  <a:srgbClr val="FF0000"/>
                </a:solidFill>
                <a:latin typeface="Times New Roman - 14"/>
              </a:rPr>
              <a:t>Materiál je určen k bezplatnému používání pro potřeby výuky a vzdělávání na všech typech škol a školských zařízení.</a:t>
            </a:r>
          </a:p>
          <a:p>
            <a:pPr algn="ctr"/>
            <a:r>
              <a:rPr lang="cs-CZ" sz="1000" b="1" dirty="0">
                <a:solidFill>
                  <a:srgbClr val="FF0000"/>
                </a:solidFill>
                <a:latin typeface="Times New Roman - 14"/>
              </a:rPr>
              <a:t>Jakékoliv další používání podléhá autorskému zákonu.</a:t>
            </a: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355600" y="1295400"/>
            <a:ext cx="1905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>
                <a:solidFill>
                  <a:srgbClr val="000000"/>
                </a:solidFill>
                <a:latin typeface="Arial - 16"/>
              </a:rPr>
              <a:t>Autor materiálu: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68300" y="1003300"/>
            <a:ext cx="2159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>
                <a:solidFill>
                  <a:srgbClr val="000000"/>
                </a:solidFill>
                <a:latin typeface="Arial - 16"/>
              </a:rPr>
              <a:t>Název materiálu:	</a:t>
            </a: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355600" y="2413000"/>
            <a:ext cx="863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solidFill>
                  <a:srgbClr val="000000"/>
                </a:solidFill>
                <a:latin typeface="Arial - 16"/>
              </a:rPr>
              <a:t>Sada:</a:t>
            </a: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6604000" y="2120900"/>
            <a:ext cx="1168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dirty="0">
                <a:solidFill>
                  <a:srgbClr val="000000"/>
                </a:solidFill>
                <a:latin typeface="Arial - 16"/>
              </a:rPr>
              <a:t>Předmět:</a:t>
            </a: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355600" y="1828800"/>
            <a:ext cx="2209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>
                <a:solidFill>
                  <a:srgbClr val="000000"/>
                </a:solidFill>
                <a:latin typeface="Arial - 16"/>
              </a:rPr>
              <a:t>Zařazení materiálu:</a:t>
            </a: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355600" y="2120900"/>
            <a:ext cx="1143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solidFill>
                  <a:srgbClr val="000000"/>
                </a:solidFill>
                <a:latin typeface="Arial - 16"/>
              </a:rPr>
              <a:t>Šablona:</a:t>
            </a: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6604000" y="2425700"/>
            <a:ext cx="1371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solidFill>
                  <a:srgbClr val="000000"/>
                </a:solidFill>
                <a:latin typeface="Arial - 16"/>
              </a:rPr>
              <a:t>Číslo DUM:</a:t>
            </a: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55600" y="2946400"/>
            <a:ext cx="3073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>
                <a:solidFill>
                  <a:srgbClr val="000000"/>
                </a:solidFill>
                <a:latin typeface="Arial - 16"/>
              </a:rPr>
              <a:t>Ověření materiálu ve výuce:</a:t>
            </a: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355600" y="3238500"/>
            <a:ext cx="1727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solidFill>
                  <a:srgbClr val="000000"/>
                </a:solidFill>
                <a:latin typeface="Arial - 16"/>
              </a:rPr>
              <a:t>Datum ověření:</a:t>
            </a:r>
          </a:p>
        </p:txBody>
      </p: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355600" y="3810000"/>
            <a:ext cx="863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solidFill>
                  <a:srgbClr val="000000"/>
                </a:solidFill>
                <a:latin typeface="Arial - 16"/>
              </a:rPr>
              <a:t>Třída:</a:t>
            </a:r>
          </a:p>
        </p:txBody>
      </p:sp>
      <p:sp>
        <p:nvSpPr>
          <p:cNvPr id="17" name="TextovéPole 16"/>
          <p:cNvSpPr txBox="1">
            <a:spLocks noChangeArrowheads="1"/>
          </p:cNvSpPr>
          <p:nvPr/>
        </p:nvSpPr>
        <p:spPr bwMode="auto">
          <a:xfrm>
            <a:off x="355600" y="3530600"/>
            <a:ext cx="1752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solidFill>
                  <a:srgbClr val="000000"/>
                </a:solidFill>
                <a:latin typeface="Arial - 16"/>
              </a:rPr>
              <a:t>Ověřující učitel:</a:t>
            </a: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2400300" y="1003300"/>
            <a:ext cx="24879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1200" dirty="0" smtClean="0">
                <a:solidFill>
                  <a:srgbClr val="000000"/>
                </a:solidFill>
                <a:latin typeface="Arial - 16"/>
              </a:rPr>
              <a:t>Názvosloví halogenidů 1</a:t>
            </a:r>
            <a:endParaRPr lang="cs-CZ" sz="1200" dirty="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19" name="TextovéPole 18"/>
          <p:cNvSpPr txBox="1">
            <a:spLocks noChangeArrowheads="1"/>
          </p:cNvSpPr>
          <p:nvPr/>
        </p:nvSpPr>
        <p:spPr bwMode="auto">
          <a:xfrm>
            <a:off x="2400300" y="1295400"/>
            <a:ext cx="1778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dirty="0" smtClean="0">
                <a:solidFill>
                  <a:srgbClr val="000000"/>
                </a:solidFill>
                <a:latin typeface="Arial - 16"/>
              </a:rPr>
              <a:t>Mgr. Fojtík František</a:t>
            </a:r>
            <a:endParaRPr lang="cs-CZ" sz="1200" dirty="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1244600" y="2120900"/>
            <a:ext cx="5181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solidFill>
                  <a:srgbClr val="000000"/>
                </a:solidFill>
                <a:latin typeface="Arial - 16"/>
              </a:rPr>
              <a:t>Inovace a zkvalitnění výuky prostřednictvím ICT (III/2)</a:t>
            </a:r>
          </a:p>
        </p:txBody>
      </p:sp>
      <p:sp>
        <p:nvSpPr>
          <p:cNvPr id="21" name="TextovéPole 21"/>
          <p:cNvSpPr txBox="1">
            <a:spLocks noChangeArrowheads="1"/>
          </p:cNvSpPr>
          <p:nvPr/>
        </p:nvSpPr>
        <p:spPr bwMode="auto">
          <a:xfrm>
            <a:off x="1244600" y="2413000"/>
            <a:ext cx="939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dirty="0" smtClean="0">
                <a:solidFill>
                  <a:srgbClr val="000000"/>
                </a:solidFill>
                <a:latin typeface="Arial - 16"/>
              </a:rPr>
              <a:t>32-17</a:t>
            </a:r>
            <a:endParaRPr lang="cs-CZ" sz="1200" dirty="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22" name="TextovéPole 22"/>
          <p:cNvSpPr txBox="1">
            <a:spLocks noChangeArrowheads="1"/>
          </p:cNvSpPr>
          <p:nvPr/>
        </p:nvSpPr>
        <p:spPr bwMode="auto">
          <a:xfrm>
            <a:off x="7782850" y="2387600"/>
            <a:ext cx="1320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dirty="0" smtClean="0">
                <a:solidFill>
                  <a:srgbClr val="000000"/>
                </a:solidFill>
                <a:latin typeface="Arial - 16"/>
              </a:rPr>
              <a:t>32-17-10</a:t>
            </a:r>
            <a:endParaRPr lang="cs-CZ" sz="1200" dirty="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23" name="TextovéPole 23"/>
          <p:cNvSpPr txBox="1">
            <a:spLocks noChangeArrowheads="1"/>
          </p:cNvSpPr>
          <p:nvPr/>
        </p:nvSpPr>
        <p:spPr bwMode="auto">
          <a:xfrm>
            <a:off x="2400300" y="3517900"/>
            <a:ext cx="1778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dirty="0" smtClean="0">
                <a:solidFill>
                  <a:srgbClr val="000000"/>
                </a:solidFill>
                <a:latin typeface="Arial - 16"/>
              </a:rPr>
              <a:t>Mgr. Fojtík František </a:t>
            </a:r>
            <a:endParaRPr lang="cs-CZ" sz="1200" dirty="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24" name="TextovéPole 24"/>
          <p:cNvSpPr txBox="1">
            <a:spLocks noChangeArrowheads="1"/>
          </p:cNvSpPr>
          <p:nvPr/>
        </p:nvSpPr>
        <p:spPr bwMode="auto">
          <a:xfrm>
            <a:off x="2400300" y="3810000"/>
            <a:ext cx="736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dirty="0" smtClean="0">
                <a:solidFill>
                  <a:srgbClr val="000000"/>
                </a:solidFill>
                <a:latin typeface="Arial - 16"/>
              </a:rPr>
              <a:t>VIII.</a:t>
            </a:r>
            <a:endParaRPr lang="cs-CZ" sz="1200" dirty="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25" name="TextovéPole 25"/>
          <p:cNvSpPr txBox="1">
            <a:spLocks noChangeArrowheads="1"/>
          </p:cNvSpPr>
          <p:nvPr/>
        </p:nvSpPr>
        <p:spPr bwMode="auto">
          <a:xfrm>
            <a:off x="2400300" y="3238500"/>
            <a:ext cx="13796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1200" dirty="0">
              <a:solidFill>
                <a:srgbClr val="000000"/>
              </a:solidFill>
              <a:latin typeface="Arial - 16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7795294" y="2125671"/>
            <a:ext cx="7352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Ch, 8.roč</a:t>
            </a:r>
            <a:endParaRPr lang="cs-CZ" sz="1200" dirty="0"/>
          </a:p>
        </p:txBody>
      </p:sp>
      <p:sp>
        <p:nvSpPr>
          <p:cNvPr id="28" name="TextovéPole 23"/>
          <p:cNvSpPr txBox="1">
            <a:spLocks noChangeArrowheads="1"/>
          </p:cNvSpPr>
          <p:nvPr/>
        </p:nvSpPr>
        <p:spPr bwMode="auto">
          <a:xfrm>
            <a:off x="2411760" y="3224783"/>
            <a:ext cx="1778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dirty="0" smtClean="0">
                <a:solidFill>
                  <a:srgbClr val="000000"/>
                </a:solidFill>
                <a:latin typeface="Arial - 16"/>
              </a:rPr>
              <a:t>6.3.2012</a:t>
            </a:r>
            <a:endParaRPr lang="cs-CZ" sz="1200" dirty="0">
              <a:solidFill>
                <a:srgbClr val="000000"/>
              </a:solidFill>
              <a:latin typeface="Arial - 16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666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3" descr="Logolink OPVK - oříznutý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16632"/>
            <a:ext cx="490344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1403648" y="836712"/>
            <a:ext cx="645837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r"/>
                <a:tab pos="6057900" algn="r"/>
              </a:tabLst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Projekt:	ZŠ Červená Voda – moderní škola, registrační číslo projektu CZ.1.07/1.4.00/21.2543</a:t>
            </a: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539552" y="1124744"/>
            <a:ext cx="8208912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r"/>
                <a:tab pos="6057900" algn="r"/>
              </a:tabLst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Příjemce:	Základní škola a mateřská škola Červená Voda, Červená Voda 341, 561 61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r"/>
                <a:tab pos="6057900" algn="r"/>
              </a:tabLst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08724" y="1649760"/>
            <a:ext cx="820769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Metodický list</a:t>
            </a:r>
            <a:endParaRPr lang="cs-CZ" dirty="0"/>
          </a:p>
          <a:p>
            <a:r>
              <a:rPr lang="cs-CZ" sz="1400" dirty="0"/>
              <a:t>	     </a:t>
            </a:r>
          </a:p>
          <a:p>
            <a:r>
              <a:rPr lang="cs-CZ" sz="1400" b="1" dirty="0"/>
              <a:t>Anotace materiálu</a:t>
            </a:r>
            <a:r>
              <a:rPr lang="cs-CZ" sz="1400" b="1" dirty="0" smtClean="0"/>
              <a:t>:  </a:t>
            </a:r>
            <a:r>
              <a:rPr lang="cs-CZ" sz="1400" dirty="0" smtClean="0"/>
              <a:t>Tvorba vzorců oxidů z jejich názvu, křížové pravidlo</a:t>
            </a:r>
          </a:p>
          <a:p>
            <a:r>
              <a:rPr lang="cs-CZ" sz="1400" b="1" dirty="0" smtClean="0"/>
              <a:t>Podrobný </a:t>
            </a:r>
            <a:r>
              <a:rPr lang="cs-CZ" sz="1400" b="1" dirty="0"/>
              <a:t>metodický popis možností použití materiálu</a:t>
            </a:r>
            <a:r>
              <a:rPr lang="cs-CZ" sz="1400" b="1" dirty="0" smtClean="0"/>
              <a:t>:</a:t>
            </a:r>
          </a:p>
          <a:p>
            <a:r>
              <a:rPr lang="cs-CZ" sz="1400" dirty="0" smtClean="0"/>
              <a:t>4.  východiska pro tvorbu vzorců z jejich názvu</a:t>
            </a:r>
          </a:p>
          <a:p>
            <a:r>
              <a:rPr lang="cs-CZ" sz="1400" dirty="0" smtClean="0"/>
              <a:t>5. ,6.,7.  vysvětlení tvorby vzorců</a:t>
            </a:r>
          </a:p>
          <a:p>
            <a:pPr marL="179388" indent="-179388"/>
            <a:r>
              <a:rPr lang="cs-CZ" sz="1400" dirty="0" smtClean="0"/>
              <a:t>8.  procvičení</a:t>
            </a:r>
          </a:p>
        </p:txBody>
      </p:sp>
    </p:spTree>
    <p:extLst>
      <p:ext uri="{BB962C8B-B14F-4D97-AF65-F5344CB8AC3E}">
        <p14:creationId xmlns="" xmlns:p14="http://schemas.microsoft.com/office/powerpoint/2010/main" val="894173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kupina 5"/>
          <p:cNvGrpSpPr/>
          <p:nvPr/>
        </p:nvGrpSpPr>
        <p:grpSpPr>
          <a:xfrm>
            <a:off x="2411760" y="862263"/>
            <a:ext cx="4402167" cy="1569660"/>
            <a:chOff x="2411760" y="862263"/>
            <a:chExt cx="4402167" cy="1569660"/>
          </a:xfrm>
        </p:grpSpPr>
        <p:sp>
          <p:nvSpPr>
            <p:cNvPr id="5" name="Zaoblený obdélník 4"/>
            <p:cNvSpPr/>
            <p:nvPr/>
          </p:nvSpPr>
          <p:spPr>
            <a:xfrm>
              <a:off x="2411760" y="862263"/>
              <a:ext cx="4402167" cy="156966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" name="TextovéPole 3"/>
            <p:cNvSpPr txBox="1"/>
            <p:nvPr/>
          </p:nvSpPr>
          <p:spPr>
            <a:xfrm>
              <a:off x="2411760" y="862263"/>
              <a:ext cx="4402167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9600" b="1" dirty="0" smtClean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</a:rPr>
                <a:t>OXIDY</a:t>
              </a:r>
              <a:endParaRPr lang="cs-CZ" sz="9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89288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548680"/>
            <a:ext cx="882324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- DVOUPRVKOVÉ SLOUČENINY KYSLÍKU </a:t>
            </a:r>
          </a:p>
          <a:p>
            <a:r>
              <a:rPr lang="cs-CZ" sz="3200" b="1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 S KOVOVÝMI I NEKOVOVÝMI PRVKY</a:t>
            </a:r>
            <a:endParaRPr lang="cs-CZ" sz="3200" b="1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187624" y="2132856"/>
            <a:ext cx="688521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KYSLÍK V OXIDECH MÁ VŽDY</a:t>
            </a:r>
          </a:p>
          <a:p>
            <a:r>
              <a:rPr lang="cs-CZ" sz="3200" b="1" dirty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cs-CZ" sz="32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   OXIDAČNÍ ČÍSLO </a:t>
            </a:r>
            <a:r>
              <a:rPr lang="cs-CZ" sz="3200" b="1" dirty="0" smtClean="0">
                <a:solidFill>
                  <a:srgbClr val="C00000"/>
                </a:solidFill>
                <a:latin typeface="Comic Sans MS" pitchFamily="66" charset="0"/>
              </a:rPr>
              <a:t>-II</a:t>
            </a:r>
            <a:endParaRPr lang="cs-CZ" sz="32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362823" y="3501008"/>
            <a:ext cx="295946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0" dirty="0" smtClean="0">
                <a:solidFill>
                  <a:srgbClr val="C00000"/>
                </a:solidFill>
              </a:rPr>
              <a:t>O</a:t>
            </a:r>
            <a:r>
              <a:rPr lang="cs-CZ" sz="18000" baseline="30000" dirty="0" smtClean="0">
                <a:solidFill>
                  <a:srgbClr val="C00000"/>
                </a:solidFill>
              </a:rPr>
              <a:t>-II</a:t>
            </a:r>
            <a:endParaRPr lang="cs-CZ" sz="18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4417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/>
          <p:cNvGrpSpPr/>
          <p:nvPr/>
        </p:nvGrpSpPr>
        <p:grpSpPr>
          <a:xfrm>
            <a:off x="179512" y="328299"/>
            <a:ext cx="4838184" cy="584775"/>
            <a:chOff x="179512" y="328299"/>
            <a:chExt cx="4838184" cy="584775"/>
          </a:xfrm>
        </p:grpSpPr>
        <p:sp>
          <p:nvSpPr>
            <p:cNvPr id="3" name="Zaoblený obdélník 2"/>
            <p:cNvSpPr/>
            <p:nvPr/>
          </p:nvSpPr>
          <p:spPr>
            <a:xfrm>
              <a:off x="179512" y="328299"/>
              <a:ext cx="4838184" cy="58477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" name="TextovéPole 1"/>
            <p:cNvSpPr txBox="1"/>
            <p:nvPr/>
          </p:nvSpPr>
          <p:spPr>
            <a:xfrm>
              <a:off x="179512" y="328299"/>
              <a:ext cx="483818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200" b="1" dirty="0" smtClean="0">
                  <a:latin typeface="Comic Sans MS" pitchFamily="66" charset="0"/>
                </a:rPr>
                <a:t>vytvořit z názvu vzorec</a:t>
              </a:r>
              <a:endParaRPr lang="cs-CZ" sz="3200" b="1" dirty="0">
                <a:latin typeface="Comic Sans MS" pitchFamily="66" charset="0"/>
              </a:endParaRPr>
            </a:p>
          </p:txBody>
        </p:sp>
      </p:grpSp>
      <p:sp>
        <p:nvSpPr>
          <p:cNvPr id="5" name="TextovéPole 4"/>
          <p:cNvSpPr txBox="1"/>
          <p:nvPr/>
        </p:nvSpPr>
        <p:spPr>
          <a:xfrm>
            <a:off x="5814825" y="332133"/>
            <a:ext cx="23936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0070C0"/>
                </a:solidFill>
                <a:latin typeface="Comic Sans MS" pitchFamily="66" charset="0"/>
              </a:rPr>
              <a:t>oxid hlinitý</a:t>
            </a:r>
            <a:endParaRPr lang="cs-CZ" sz="32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07235" y="1202341"/>
            <a:ext cx="55499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latin typeface="Comic Sans MS" pitchFamily="66" charset="0"/>
              </a:rPr>
              <a:t>značky v obráceném pořadí</a:t>
            </a:r>
            <a:endParaRPr lang="cs-CZ" sz="3200" b="1" dirty="0">
              <a:latin typeface="Comic Sans MS" pitchFamily="66" charset="0"/>
            </a:endParaRPr>
          </a:p>
        </p:txBody>
      </p:sp>
      <p:grpSp>
        <p:nvGrpSpPr>
          <p:cNvPr id="16" name="Skupina 15"/>
          <p:cNvGrpSpPr/>
          <p:nvPr/>
        </p:nvGrpSpPr>
        <p:grpSpPr>
          <a:xfrm>
            <a:off x="6282902" y="916908"/>
            <a:ext cx="1457450" cy="874040"/>
            <a:chOff x="6661964" y="913074"/>
            <a:chExt cx="1457450" cy="874040"/>
          </a:xfrm>
        </p:grpSpPr>
        <p:sp>
          <p:nvSpPr>
            <p:cNvPr id="7" name="TextovéPole 6"/>
            <p:cNvSpPr txBox="1"/>
            <p:nvPr/>
          </p:nvSpPr>
          <p:spPr>
            <a:xfrm>
              <a:off x="6661964" y="1202339"/>
              <a:ext cx="14574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200" b="1" dirty="0" smtClean="0">
                  <a:latin typeface="Comic Sans MS" pitchFamily="66" charset="0"/>
                </a:rPr>
                <a:t>Al   O</a:t>
              </a:r>
              <a:endParaRPr lang="cs-CZ" sz="3200" b="1" dirty="0">
                <a:latin typeface="Comic Sans MS" pitchFamily="66" charset="0"/>
              </a:endParaRPr>
            </a:p>
          </p:txBody>
        </p:sp>
        <p:cxnSp>
          <p:nvCxnSpPr>
            <p:cNvPr id="9" name="Přímá spojnice se šipkou 8"/>
            <p:cNvCxnSpPr/>
            <p:nvPr/>
          </p:nvCxnSpPr>
          <p:spPr>
            <a:xfrm>
              <a:off x="6876256" y="913074"/>
              <a:ext cx="864096" cy="42769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se šipkou 11"/>
            <p:cNvCxnSpPr/>
            <p:nvPr/>
          </p:nvCxnSpPr>
          <p:spPr>
            <a:xfrm flipH="1">
              <a:off x="7164288" y="913074"/>
              <a:ext cx="792088" cy="42769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ovéPole 17"/>
          <p:cNvSpPr txBox="1"/>
          <p:nvPr/>
        </p:nvSpPr>
        <p:spPr>
          <a:xfrm>
            <a:off x="207235" y="1988840"/>
            <a:ext cx="4304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latin typeface="Comic Sans MS" pitchFamily="66" charset="0"/>
              </a:rPr>
              <a:t>doplnit oxidační čísla</a:t>
            </a:r>
            <a:endParaRPr lang="cs-CZ" sz="3200" b="1" dirty="0">
              <a:latin typeface="Comic Sans MS" pitchFamily="66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5625088" y="1971896"/>
            <a:ext cx="33634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latin typeface="Comic Sans MS" pitchFamily="66" charset="0"/>
              </a:rPr>
              <a:t>hlin</a:t>
            </a:r>
            <a:r>
              <a:rPr lang="cs-CZ" sz="3200" b="1" dirty="0" smtClean="0">
                <a:solidFill>
                  <a:srgbClr val="00B050"/>
                </a:solidFill>
                <a:latin typeface="Comic Sans MS" pitchFamily="66" charset="0"/>
              </a:rPr>
              <a:t>itý</a:t>
            </a:r>
            <a:r>
              <a:rPr lang="cs-CZ" sz="3200" b="1" dirty="0" smtClean="0">
                <a:latin typeface="Comic Sans MS" pitchFamily="66" charset="0"/>
              </a:rPr>
              <a:t> oxid O</a:t>
            </a:r>
            <a:r>
              <a:rPr lang="cs-CZ" sz="3200" b="1" baseline="30000" dirty="0" smtClean="0">
                <a:solidFill>
                  <a:srgbClr val="00B050"/>
                </a:solidFill>
                <a:latin typeface="Comic Sans MS" pitchFamily="66" charset="0"/>
              </a:rPr>
              <a:t>-II</a:t>
            </a:r>
            <a:endParaRPr lang="cs-CZ" sz="3200" b="1" dirty="0" smtClean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5945521" y="2601205"/>
            <a:ext cx="21916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err="1" smtClean="0">
                <a:latin typeface="Comic Sans MS" pitchFamily="66" charset="0"/>
              </a:rPr>
              <a:t>Al</a:t>
            </a:r>
            <a:r>
              <a:rPr lang="cs-CZ" sz="3200" b="1" baseline="30000" dirty="0" err="1" smtClean="0">
                <a:solidFill>
                  <a:srgbClr val="00B050"/>
                </a:solidFill>
                <a:latin typeface="Comic Sans MS" pitchFamily="66" charset="0"/>
              </a:rPr>
              <a:t>III</a:t>
            </a:r>
            <a:r>
              <a:rPr lang="cs-CZ" sz="3200" b="1" baseline="30000" dirty="0" smtClean="0">
                <a:latin typeface="Comic Sans MS" pitchFamily="66" charset="0"/>
              </a:rPr>
              <a:t>   </a:t>
            </a:r>
            <a:r>
              <a:rPr lang="cs-CZ" sz="3200" b="1" dirty="0" smtClean="0">
                <a:latin typeface="Comic Sans MS" pitchFamily="66" charset="0"/>
              </a:rPr>
              <a:t>O</a:t>
            </a:r>
            <a:r>
              <a:rPr lang="cs-CZ" sz="3200" b="1" baseline="30000" dirty="0" smtClean="0">
                <a:solidFill>
                  <a:srgbClr val="00B050"/>
                </a:solidFill>
                <a:latin typeface="Comic Sans MS" pitchFamily="66" charset="0"/>
              </a:rPr>
              <a:t>-II</a:t>
            </a:r>
            <a:endParaRPr lang="cs-CZ" sz="3200" b="1" dirty="0" smtClean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226269" y="3573015"/>
            <a:ext cx="32928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latin typeface="Comic Sans MS" pitchFamily="66" charset="0"/>
              </a:rPr>
              <a:t>křížové pravidlo</a:t>
            </a:r>
            <a:endParaRPr lang="cs-CZ" sz="3200" b="1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grpSp>
        <p:nvGrpSpPr>
          <p:cNvPr id="27" name="Skupina 26"/>
          <p:cNvGrpSpPr/>
          <p:nvPr/>
        </p:nvGrpSpPr>
        <p:grpSpPr>
          <a:xfrm>
            <a:off x="5837327" y="3572241"/>
            <a:ext cx="2191626" cy="603778"/>
            <a:chOff x="5837327" y="3572241"/>
            <a:chExt cx="2191626" cy="603778"/>
          </a:xfrm>
        </p:grpSpPr>
        <p:sp>
          <p:nvSpPr>
            <p:cNvPr id="24" name="TextovéPole 23"/>
            <p:cNvSpPr txBox="1"/>
            <p:nvPr/>
          </p:nvSpPr>
          <p:spPr>
            <a:xfrm>
              <a:off x="5837327" y="3572241"/>
              <a:ext cx="21916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200" b="1" dirty="0" err="1" smtClean="0">
                  <a:latin typeface="Comic Sans MS" pitchFamily="66" charset="0"/>
                </a:rPr>
                <a:t>Al</a:t>
              </a:r>
              <a:r>
                <a:rPr lang="cs-CZ" sz="3200" b="1" baseline="30000" dirty="0" err="1" smtClean="0">
                  <a:solidFill>
                    <a:srgbClr val="00B050"/>
                  </a:solidFill>
                  <a:latin typeface="Comic Sans MS" pitchFamily="66" charset="0"/>
                </a:rPr>
                <a:t>III</a:t>
              </a:r>
              <a:r>
                <a:rPr lang="cs-CZ" sz="3200" b="1" baseline="30000" dirty="0" smtClean="0">
                  <a:latin typeface="Comic Sans MS" pitchFamily="66" charset="0"/>
                </a:rPr>
                <a:t>   </a:t>
              </a:r>
              <a:r>
                <a:rPr lang="cs-CZ" sz="3200" b="1" dirty="0" smtClean="0">
                  <a:latin typeface="Comic Sans MS" pitchFamily="66" charset="0"/>
                </a:rPr>
                <a:t>O</a:t>
              </a:r>
              <a:r>
                <a:rPr lang="cs-CZ" sz="3200" b="1" baseline="30000" dirty="0" smtClean="0">
                  <a:solidFill>
                    <a:srgbClr val="00B050"/>
                  </a:solidFill>
                  <a:latin typeface="Comic Sans MS" pitchFamily="66" charset="0"/>
                </a:rPr>
                <a:t>-II</a:t>
              </a:r>
              <a:endParaRPr lang="cs-CZ" sz="3200" b="1" dirty="0" smtClean="0">
                <a:solidFill>
                  <a:srgbClr val="00B050"/>
                </a:solidFill>
                <a:latin typeface="Comic Sans MS" pitchFamily="66" charset="0"/>
              </a:endParaRPr>
            </a:p>
          </p:txBody>
        </p:sp>
        <p:cxnSp>
          <p:nvCxnSpPr>
            <p:cNvPr id="26" name="Přímá spojnice se šipkou 25"/>
            <p:cNvCxnSpPr>
              <a:endCxn id="15" idx="3"/>
            </p:cNvCxnSpPr>
            <p:nvPr/>
          </p:nvCxnSpPr>
          <p:spPr>
            <a:xfrm flipH="1">
              <a:off x="6534855" y="3848032"/>
              <a:ext cx="1042459" cy="13819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se šipkou 16"/>
            <p:cNvCxnSpPr/>
            <p:nvPr/>
          </p:nvCxnSpPr>
          <p:spPr>
            <a:xfrm>
              <a:off x="6542248" y="3862780"/>
              <a:ext cx="873804" cy="25617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ovéPole 14"/>
            <p:cNvSpPr txBox="1"/>
            <p:nvPr/>
          </p:nvSpPr>
          <p:spPr>
            <a:xfrm>
              <a:off x="6204315" y="3796428"/>
              <a:ext cx="330540" cy="3795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baseline="-25000" dirty="0" smtClean="0">
                  <a:latin typeface="Comic Sans MS" pitchFamily="66" charset="0"/>
                </a:rPr>
                <a:t>2</a:t>
              </a:r>
              <a:endParaRPr lang="cs-CZ" sz="2800" b="1" baseline="-25000" dirty="0">
                <a:latin typeface="Comic Sans MS" pitchFamily="66" charset="0"/>
              </a:endParaRPr>
            </a:p>
          </p:txBody>
        </p:sp>
        <p:sp>
          <p:nvSpPr>
            <p:cNvPr id="25" name="TextovéPole 24"/>
            <p:cNvSpPr txBox="1"/>
            <p:nvPr/>
          </p:nvSpPr>
          <p:spPr>
            <a:xfrm>
              <a:off x="7368766" y="3790244"/>
              <a:ext cx="330540" cy="3795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baseline="-25000" dirty="0" smtClean="0">
                  <a:latin typeface="Comic Sans MS" pitchFamily="66" charset="0"/>
                </a:rPr>
                <a:t>3</a:t>
              </a:r>
              <a:endParaRPr lang="cs-CZ" sz="2800" b="1" baseline="-25000" dirty="0">
                <a:latin typeface="Comic Sans MS" pitchFamily="66" charset="0"/>
              </a:endParaRPr>
            </a:p>
          </p:txBody>
        </p:sp>
      </p:grpSp>
      <p:sp>
        <p:nvSpPr>
          <p:cNvPr id="28" name="TextovéPole 27"/>
          <p:cNvSpPr txBox="1"/>
          <p:nvPr/>
        </p:nvSpPr>
        <p:spPr>
          <a:xfrm>
            <a:off x="6158242" y="4675276"/>
            <a:ext cx="17956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b="1" dirty="0" smtClean="0">
                <a:solidFill>
                  <a:srgbClr val="0070C0"/>
                </a:solidFill>
                <a:latin typeface="Comic Sans MS" pitchFamily="66" charset="0"/>
              </a:rPr>
              <a:t>Al</a:t>
            </a:r>
            <a:r>
              <a:rPr lang="cs-CZ" sz="4800" b="1" baseline="-25000" dirty="0" smtClean="0">
                <a:solidFill>
                  <a:srgbClr val="0070C0"/>
                </a:solidFill>
                <a:latin typeface="Comic Sans MS" pitchFamily="66" charset="0"/>
              </a:rPr>
              <a:t>2</a:t>
            </a:r>
            <a:r>
              <a:rPr lang="cs-CZ" sz="4800" b="1" dirty="0" smtClean="0">
                <a:solidFill>
                  <a:srgbClr val="0070C0"/>
                </a:solidFill>
                <a:latin typeface="Comic Sans MS" pitchFamily="66" charset="0"/>
              </a:rPr>
              <a:t>O</a:t>
            </a:r>
            <a:r>
              <a:rPr lang="cs-CZ" sz="4800" b="1" baseline="-25000" dirty="0" smtClean="0">
                <a:solidFill>
                  <a:srgbClr val="0070C0"/>
                </a:solidFill>
                <a:latin typeface="Comic Sans MS" pitchFamily="66" charset="0"/>
              </a:rPr>
              <a:t>3</a:t>
            </a:r>
            <a:endParaRPr lang="cs-CZ" sz="48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202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8" grpId="0"/>
      <p:bldP spid="21" grpId="0"/>
      <p:bldP spid="22" grpId="0"/>
      <p:bldP spid="23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179512" y="328299"/>
            <a:ext cx="4838184" cy="584775"/>
            <a:chOff x="179512" y="328299"/>
            <a:chExt cx="4838184" cy="584775"/>
          </a:xfrm>
        </p:grpSpPr>
        <p:sp>
          <p:nvSpPr>
            <p:cNvPr id="3" name="Zaoblený obdélník 2"/>
            <p:cNvSpPr/>
            <p:nvPr/>
          </p:nvSpPr>
          <p:spPr>
            <a:xfrm>
              <a:off x="179512" y="328299"/>
              <a:ext cx="4838184" cy="58477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" name="TextovéPole 3"/>
            <p:cNvSpPr txBox="1"/>
            <p:nvPr/>
          </p:nvSpPr>
          <p:spPr>
            <a:xfrm>
              <a:off x="179512" y="328299"/>
              <a:ext cx="483818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200" b="1" dirty="0" smtClean="0">
                  <a:latin typeface="Comic Sans MS" pitchFamily="66" charset="0"/>
                </a:rPr>
                <a:t>vytvořit z názvu vzorec</a:t>
              </a:r>
              <a:endParaRPr lang="cs-CZ" sz="3200" b="1" dirty="0">
                <a:latin typeface="Comic Sans MS" pitchFamily="66" charset="0"/>
              </a:endParaRPr>
            </a:p>
          </p:txBody>
        </p:sp>
      </p:grpSp>
      <p:sp>
        <p:nvSpPr>
          <p:cNvPr id="5" name="TextovéPole 4"/>
          <p:cNvSpPr txBox="1"/>
          <p:nvPr/>
        </p:nvSpPr>
        <p:spPr>
          <a:xfrm>
            <a:off x="5814825" y="332133"/>
            <a:ext cx="23342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0070C0"/>
                </a:solidFill>
                <a:latin typeface="Comic Sans MS" pitchFamily="66" charset="0"/>
              </a:rPr>
              <a:t>oxid sírový</a:t>
            </a:r>
            <a:endParaRPr lang="cs-CZ" sz="32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07235" y="1202341"/>
            <a:ext cx="55499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latin typeface="Comic Sans MS" pitchFamily="66" charset="0"/>
              </a:rPr>
              <a:t>značky v obráceném pořadí</a:t>
            </a:r>
            <a:endParaRPr lang="cs-CZ" sz="3200" b="1" dirty="0">
              <a:latin typeface="Comic Sans MS" pitchFamily="66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07235" y="1988840"/>
            <a:ext cx="4304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latin typeface="Comic Sans MS" pitchFamily="66" charset="0"/>
              </a:rPr>
              <a:t>doplnit oxidační čísla</a:t>
            </a:r>
            <a:endParaRPr lang="cs-CZ" sz="3200" b="1" dirty="0">
              <a:latin typeface="Comic Sans MS" pitchFamily="66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26269" y="3573015"/>
            <a:ext cx="32928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latin typeface="Comic Sans MS" pitchFamily="66" charset="0"/>
              </a:rPr>
              <a:t>křížové pravidlo</a:t>
            </a:r>
            <a:endParaRPr lang="cs-CZ" sz="3200" b="1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6282902" y="916908"/>
            <a:ext cx="1508746" cy="874040"/>
            <a:chOff x="6661964" y="913074"/>
            <a:chExt cx="1508746" cy="874040"/>
          </a:xfrm>
        </p:grpSpPr>
        <p:sp>
          <p:nvSpPr>
            <p:cNvPr id="10" name="TextovéPole 9"/>
            <p:cNvSpPr txBox="1"/>
            <p:nvPr/>
          </p:nvSpPr>
          <p:spPr>
            <a:xfrm>
              <a:off x="6661964" y="1202339"/>
              <a:ext cx="150874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200" b="1" dirty="0" smtClean="0">
                  <a:latin typeface="Comic Sans MS" pitchFamily="66" charset="0"/>
                </a:rPr>
                <a:t> S   O</a:t>
              </a:r>
              <a:endParaRPr lang="cs-CZ" sz="3200" b="1" dirty="0">
                <a:latin typeface="Comic Sans MS" pitchFamily="66" charset="0"/>
              </a:endParaRPr>
            </a:p>
          </p:txBody>
        </p:sp>
        <p:cxnSp>
          <p:nvCxnSpPr>
            <p:cNvPr id="11" name="Přímá spojnice se šipkou 10"/>
            <p:cNvCxnSpPr/>
            <p:nvPr/>
          </p:nvCxnSpPr>
          <p:spPr>
            <a:xfrm>
              <a:off x="6876256" y="913074"/>
              <a:ext cx="864096" cy="42769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se šipkou 11"/>
            <p:cNvCxnSpPr/>
            <p:nvPr/>
          </p:nvCxnSpPr>
          <p:spPr>
            <a:xfrm flipH="1">
              <a:off x="7164288" y="913074"/>
              <a:ext cx="792088" cy="42769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ovéPole 12"/>
          <p:cNvSpPr txBox="1"/>
          <p:nvPr/>
        </p:nvSpPr>
        <p:spPr>
          <a:xfrm>
            <a:off x="5625088" y="1971896"/>
            <a:ext cx="33041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latin typeface="Comic Sans MS" pitchFamily="66" charset="0"/>
              </a:rPr>
              <a:t>sír</a:t>
            </a:r>
            <a:r>
              <a:rPr lang="cs-CZ" sz="3200" b="1" dirty="0" smtClean="0">
                <a:solidFill>
                  <a:srgbClr val="00B050"/>
                </a:solidFill>
                <a:latin typeface="Comic Sans MS" pitchFamily="66" charset="0"/>
              </a:rPr>
              <a:t>ový</a:t>
            </a:r>
            <a:r>
              <a:rPr lang="cs-CZ" sz="3200" b="1" dirty="0" smtClean="0">
                <a:latin typeface="Comic Sans MS" pitchFamily="66" charset="0"/>
              </a:rPr>
              <a:t> oxid O</a:t>
            </a:r>
            <a:r>
              <a:rPr lang="cs-CZ" sz="3200" b="1" baseline="30000" dirty="0" smtClean="0">
                <a:solidFill>
                  <a:srgbClr val="00B050"/>
                </a:solidFill>
                <a:latin typeface="Comic Sans MS" pitchFamily="66" charset="0"/>
              </a:rPr>
              <a:t>-II</a:t>
            </a:r>
            <a:endParaRPr lang="cs-CZ" sz="3200" b="1" dirty="0" smtClean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5945521" y="2601205"/>
            <a:ext cx="19511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latin typeface="Comic Sans MS" pitchFamily="66" charset="0"/>
              </a:rPr>
              <a:t>S</a:t>
            </a:r>
            <a:r>
              <a:rPr lang="cs-CZ" sz="3200" b="1" baseline="30000" dirty="0" smtClean="0">
                <a:solidFill>
                  <a:srgbClr val="00B050"/>
                </a:solidFill>
                <a:latin typeface="Comic Sans MS" pitchFamily="66" charset="0"/>
              </a:rPr>
              <a:t>VI</a:t>
            </a:r>
            <a:r>
              <a:rPr lang="cs-CZ" sz="3200" b="1" baseline="30000" dirty="0" smtClean="0">
                <a:latin typeface="Comic Sans MS" pitchFamily="66" charset="0"/>
              </a:rPr>
              <a:t>   </a:t>
            </a:r>
            <a:r>
              <a:rPr lang="cs-CZ" sz="3200" b="1" dirty="0" smtClean="0">
                <a:latin typeface="Comic Sans MS" pitchFamily="66" charset="0"/>
              </a:rPr>
              <a:t>O</a:t>
            </a:r>
            <a:r>
              <a:rPr lang="cs-CZ" sz="3200" b="1" baseline="30000" dirty="0" smtClean="0">
                <a:solidFill>
                  <a:srgbClr val="00B050"/>
                </a:solidFill>
                <a:latin typeface="Comic Sans MS" pitchFamily="66" charset="0"/>
              </a:rPr>
              <a:t>-II</a:t>
            </a:r>
            <a:endParaRPr lang="cs-CZ" sz="3200" b="1" dirty="0" smtClean="0">
              <a:solidFill>
                <a:srgbClr val="00B050"/>
              </a:solidFill>
              <a:latin typeface="Comic Sans MS" pitchFamily="66" charset="0"/>
            </a:endParaRPr>
          </a:p>
        </p:txBody>
      </p:sp>
      <p:grpSp>
        <p:nvGrpSpPr>
          <p:cNvPr id="37" name="Skupina 36"/>
          <p:cNvGrpSpPr/>
          <p:nvPr/>
        </p:nvGrpSpPr>
        <p:grpSpPr>
          <a:xfrm>
            <a:off x="5837327" y="3572241"/>
            <a:ext cx="2129109" cy="603778"/>
            <a:chOff x="5837327" y="3572241"/>
            <a:chExt cx="2129109" cy="603778"/>
          </a:xfrm>
        </p:grpSpPr>
        <p:sp>
          <p:nvSpPr>
            <p:cNvPr id="16" name="TextovéPole 15"/>
            <p:cNvSpPr txBox="1"/>
            <p:nvPr/>
          </p:nvSpPr>
          <p:spPr>
            <a:xfrm>
              <a:off x="5837327" y="3572241"/>
              <a:ext cx="212910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3200" b="1" dirty="0" smtClean="0">
                  <a:latin typeface="Comic Sans MS" pitchFamily="66" charset="0"/>
                </a:rPr>
                <a:t> S</a:t>
              </a:r>
              <a:r>
                <a:rPr lang="cs-CZ" sz="3200" b="1" baseline="30000" dirty="0" smtClean="0">
                  <a:solidFill>
                    <a:srgbClr val="00B050"/>
                  </a:solidFill>
                  <a:latin typeface="Comic Sans MS" pitchFamily="66" charset="0"/>
                </a:rPr>
                <a:t>VI</a:t>
              </a:r>
              <a:r>
                <a:rPr lang="cs-CZ" sz="3200" b="1" baseline="30000" dirty="0" smtClean="0">
                  <a:latin typeface="Comic Sans MS" pitchFamily="66" charset="0"/>
                </a:rPr>
                <a:t>   </a:t>
              </a:r>
              <a:r>
                <a:rPr lang="cs-CZ" sz="3200" b="1" dirty="0" smtClean="0">
                  <a:latin typeface="Comic Sans MS" pitchFamily="66" charset="0"/>
                </a:rPr>
                <a:t>O</a:t>
              </a:r>
              <a:r>
                <a:rPr lang="cs-CZ" sz="3200" b="1" baseline="30000" dirty="0" smtClean="0">
                  <a:solidFill>
                    <a:srgbClr val="00B050"/>
                  </a:solidFill>
                  <a:latin typeface="Comic Sans MS" pitchFamily="66" charset="0"/>
                </a:rPr>
                <a:t>-II</a:t>
              </a:r>
              <a:endParaRPr lang="cs-CZ" sz="3200" b="1" dirty="0" smtClean="0">
                <a:solidFill>
                  <a:srgbClr val="00B050"/>
                </a:solidFill>
                <a:latin typeface="Comic Sans MS" pitchFamily="66" charset="0"/>
              </a:endParaRPr>
            </a:p>
          </p:txBody>
        </p:sp>
        <p:cxnSp>
          <p:nvCxnSpPr>
            <p:cNvPr id="17" name="Přímá spojnice se šipkou 16"/>
            <p:cNvCxnSpPr>
              <a:endCxn id="19" idx="3"/>
            </p:cNvCxnSpPr>
            <p:nvPr/>
          </p:nvCxnSpPr>
          <p:spPr>
            <a:xfrm flipH="1">
              <a:off x="6534855" y="3848032"/>
              <a:ext cx="1042459" cy="13819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se šipkou 17"/>
            <p:cNvCxnSpPr/>
            <p:nvPr/>
          </p:nvCxnSpPr>
          <p:spPr>
            <a:xfrm>
              <a:off x="6542248" y="3862780"/>
              <a:ext cx="873804" cy="25617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ovéPole 18"/>
            <p:cNvSpPr txBox="1"/>
            <p:nvPr/>
          </p:nvSpPr>
          <p:spPr>
            <a:xfrm>
              <a:off x="6204315" y="3796428"/>
              <a:ext cx="330540" cy="3795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baseline="-25000" dirty="0" smtClean="0">
                  <a:latin typeface="Comic Sans MS" pitchFamily="66" charset="0"/>
                </a:rPr>
                <a:t>2</a:t>
              </a:r>
              <a:endParaRPr lang="cs-CZ" sz="2800" b="1" baseline="-25000" dirty="0">
                <a:latin typeface="Comic Sans MS" pitchFamily="66" charset="0"/>
              </a:endParaRPr>
            </a:p>
          </p:txBody>
        </p:sp>
        <p:sp>
          <p:nvSpPr>
            <p:cNvPr id="20" name="TextovéPole 19"/>
            <p:cNvSpPr txBox="1"/>
            <p:nvPr/>
          </p:nvSpPr>
          <p:spPr>
            <a:xfrm>
              <a:off x="7368766" y="3790244"/>
              <a:ext cx="330540" cy="3795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baseline="-25000" dirty="0" smtClean="0">
                  <a:latin typeface="Comic Sans MS" pitchFamily="66" charset="0"/>
                </a:rPr>
                <a:t>6</a:t>
              </a:r>
              <a:endParaRPr lang="cs-CZ" sz="2800" b="1" baseline="-25000" dirty="0">
                <a:latin typeface="Comic Sans MS" pitchFamily="66" charset="0"/>
              </a:endParaRPr>
            </a:p>
          </p:txBody>
        </p:sp>
      </p:grpSp>
      <p:sp>
        <p:nvSpPr>
          <p:cNvPr id="21" name="TextovéPole 20"/>
          <p:cNvSpPr txBox="1"/>
          <p:nvPr/>
        </p:nvSpPr>
        <p:spPr>
          <a:xfrm>
            <a:off x="231188" y="4310190"/>
            <a:ext cx="556755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latin typeface="Comic Sans MS" pitchFamily="66" charset="0"/>
              </a:rPr>
              <a:t>pokud jsou stechiometrické</a:t>
            </a:r>
          </a:p>
          <a:p>
            <a:r>
              <a:rPr lang="cs-CZ" sz="3200" b="1" dirty="0" smtClean="0">
                <a:latin typeface="Comic Sans MS" pitchFamily="66" charset="0"/>
              </a:rPr>
              <a:t>koeficienty soudělná čísla,</a:t>
            </a:r>
          </a:p>
          <a:p>
            <a:r>
              <a:rPr lang="cs-CZ" sz="3200" b="1" dirty="0" smtClean="0">
                <a:latin typeface="Comic Sans MS" pitchFamily="66" charset="0"/>
              </a:rPr>
              <a:t>vydělíme je </a:t>
            </a:r>
            <a:r>
              <a:rPr lang="cs-CZ" sz="3200" b="1" dirty="0" err="1" smtClean="0">
                <a:latin typeface="Comic Sans MS" pitchFamily="66" charset="0"/>
              </a:rPr>
              <a:t>společ.dělitem</a:t>
            </a:r>
            <a:endParaRPr lang="cs-CZ" sz="3200" b="1" dirty="0" smtClean="0">
              <a:latin typeface="Comic Sans MS" pitchFamily="66" charset="0"/>
            </a:endParaRPr>
          </a:p>
        </p:txBody>
      </p:sp>
      <p:grpSp>
        <p:nvGrpSpPr>
          <p:cNvPr id="39" name="Skupina 38"/>
          <p:cNvGrpSpPr/>
          <p:nvPr/>
        </p:nvGrpSpPr>
        <p:grpSpPr>
          <a:xfrm>
            <a:off x="6020009" y="4793131"/>
            <a:ext cx="2129109" cy="709672"/>
            <a:chOff x="6020009" y="4793131"/>
            <a:chExt cx="2129109" cy="709672"/>
          </a:xfrm>
        </p:grpSpPr>
        <p:grpSp>
          <p:nvGrpSpPr>
            <p:cNvPr id="23" name="Skupina 22"/>
            <p:cNvGrpSpPr/>
            <p:nvPr/>
          </p:nvGrpSpPr>
          <p:grpSpPr>
            <a:xfrm>
              <a:off x="6020009" y="4793131"/>
              <a:ext cx="2129109" cy="603778"/>
              <a:chOff x="5837327" y="3572241"/>
              <a:chExt cx="2129109" cy="603778"/>
            </a:xfrm>
          </p:grpSpPr>
          <p:sp>
            <p:nvSpPr>
              <p:cNvPr id="24" name="TextovéPole 23"/>
              <p:cNvSpPr txBox="1"/>
              <p:nvPr/>
            </p:nvSpPr>
            <p:spPr>
              <a:xfrm>
                <a:off x="5837327" y="3572241"/>
                <a:ext cx="212910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3200" b="1" dirty="0" smtClean="0">
                    <a:latin typeface="Comic Sans MS" pitchFamily="66" charset="0"/>
                  </a:rPr>
                  <a:t> S</a:t>
                </a:r>
                <a:r>
                  <a:rPr lang="cs-CZ" sz="3200" b="1" baseline="30000" dirty="0" smtClean="0">
                    <a:solidFill>
                      <a:srgbClr val="00B050"/>
                    </a:solidFill>
                    <a:latin typeface="Comic Sans MS" pitchFamily="66" charset="0"/>
                  </a:rPr>
                  <a:t>VI</a:t>
                </a:r>
                <a:r>
                  <a:rPr lang="cs-CZ" sz="3200" b="1" baseline="30000" dirty="0" smtClean="0">
                    <a:latin typeface="Comic Sans MS" pitchFamily="66" charset="0"/>
                  </a:rPr>
                  <a:t>   </a:t>
                </a:r>
                <a:r>
                  <a:rPr lang="cs-CZ" sz="3200" b="1" dirty="0" smtClean="0">
                    <a:latin typeface="Comic Sans MS" pitchFamily="66" charset="0"/>
                  </a:rPr>
                  <a:t>O</a:t>
                </a:r>
                <a:r>
                  <a:rPr lang="cs-CZ" sz="3200" b="1" baseline="30000" dirty="0" smtClean="0">
                    <a:solidFill>
                      <a:srgbClr val="00B050"/>
                    </a:solidFill>
                    <a:latin typeface="Comic Sans MS" pitchFamily="66" charset="0"/>
                  </a:rPr>
                  <a:t>-II</a:t>
                </a:r>
                <a:endParaRPr lang="cs-CZ" sz="3200" b="1" dirty="0" smtClean="0">
                  <a:solidFill>
                    <a:srgbClr val="00B05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7" name="TextovéPole 26"/>
              <p:cNvSpPr txBox="1"/>
              <p:nvPr/>
            </p:nvSpPr>
            <p:spPr>
              <a:xfrm>
                <a:off x="6204315" y="3796428"/>
                <a:ext cx="330540" cy="3795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800" b="1" baseline="-25000" dirty="0" smtClean="0">
                    <a:latin typeface="Comic Sans MS" pitchFamily="66" charset="0"/>
                  </a:rPr>
                  <a:t>2</a:t>
                </a:r>
                <a:endParaRPr lang="cs-CZ" sz="2800" b="1" baseline="-25000" dirty="0">
                  <a:latin typeface="Comic Sans MS" pitchFamily="66" charset="0"/>
                </a:endParaRPr>
              </a:p>
            </p:txBody>
          </p:sp>
          <p:sp>
            <p:nvSpPr>
              <p:cNvPr id="28" name="TextovéPole 27"/>
              <p:cNvSpPr txBox="1"/>
              <p:nvPr/>
            </p:nvSpPr>
            <p:spPr>
              <a:xfrm>
                <a:off x="7368766" y="3790244"/>
                <a:ext cx="330540" cy="3795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800" b="1" baseline="-25000" dirty="0" smtClean="0">
                    <a:latin typeface="Comic Sans MS" pitchFamily="66" charset="0"/>
                  </a:rPr>
                  <a:t>6</a:t>
                </a:r>
                <a:endParaRPr lang="cs-CZ" sz="2800" b="1" baseline="-25000" dirty="0">
                  <a:latin typeface="Comic Sans MS" pitchFamily="66" charset="0"/>
                </a:endParaRPr>
              </a:p>
            </p:txBody>
          </p:sp>
        </p:grpSp>
        <p:grpSp>
          <p:nvGrpSpPr>
            <p:cNvPr id="38" name="Skupina 37"/>
            <p:cNvGrpSpPr/>
            <p:nvPr/>
          </p:nvGrpSpPr>
          <p:grpSpPr>
            <a:xfrm>
              <a:off x="6386997" y="5113080"/>
              <a:ext cx="1656221" cy="389723"/>
              <a:chOff x="6386997" y="5113080"/>
              <a:chExt cx="1656221" cy="389723"/>
            </a:xfrm>
          </p:grpSpPr>
          <p:cxnSp>
            <p:nvCxnSpPr>
              <p:cNvPr id="30" name="Přímá spojnice 29"/>
              <p:cNvCxnSpPr/>
              <p:nvPr/>
            </p:nvCxnSpPr>
            <p:spPr>
              <a:xfrm flipV="1">
                <a:off x="6386997" y="5236610"/>
                <a:ext cx="330540" cy="67556"/>
              </a:xfrm>
              <a:prstGeom prst="line">
                <a:avLst/>
              </a:prstGeom>
              <a:ln w="317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Přímá spojnice 31"/>
              <p:cNvCxnSpPr/>
              <p:nvPr/>
            </p:nvCxnSpPr>
            <p:spPr>
              <a:xfrm flipV="1">
                <a:off x="6617724" y="5364905"/>
                <a:ext cx="330540" cy="28650"/>
              </a:xfrm>
              <a:prstGeom prst="line">
                <a:avLst/>
              </a:prstGeom>
              <a:ln w="317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TextovéPole 32"/>
              <p:cNvSpPr txBox="1"/>
              <p:nvPr/>
            </p:nvSpPr>
            <p:spPr>
              <a:xfrm>
                <a:off x="7712678" y="5113080"/>
                <a:ext cx="330540" cy="3795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800" b="1" baseline="-25000" dirty="0" smtClean="0">
                    <a:latin typeface="Comic Sans MS" pitchFamily="66" charset="0"/>
                  </a:rPr>
                  <a:t>3</a:t>
                </a:r>
                <a:endParaRPr lang="cs-CZ" sz="2800" b="1" baseline="-25000" dirty="0">
                  <a:latin typeface="Comic Sans MS" pitchFamily="66" charset="0"/>
                </a:endParaRPr>
              </a:p>
            </p:txBody>
          </p:sp>
          <p:sp>
            <p:nvSpPr>
              <p:cNvPr id="34" name="TextovéPole 33"/>
              <p:cNvSpPr txBox="1"/>
              <p:nvPr/>
            </p:nvSpPr>
            <p:spPr>
              <a:xfrm>
                <a:off x="6590460" y="5123212"/>
                <a:ext cx="330540" cy="3795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800" b="1" baseline="-25000" dirty="0" smtClean="0">
                    <a:latin typeface="Comic Sans MS" pitchFamily="66" charset="0"/>
                  </a:rPr>
                  <a:t>1</a:t>
                </a:r>
                <a:endParaRPr lang="cs-CZ" sz="2800" b="1" baseline="-25000" dirty="0">
                  <a:latin typeface="Comic Sans MS" pitchFamily="66" charset="0"/>
                </a:endParaRPr>
              </a:p>
            </p:txBody>
          </p:sp>
          <p:cxnSp>
            <p:nvCxnSpPr>
              <p:cNvPr id="35" name="Přímá spojnice 34"/>
              <p:cNvCxnSpPr/>
              <p:nvPr/>
            </p:nvCxnSpPr>
            <p:spPr>
              <a:xfrm flipV="1">
                <a:off x="7542261" y="5226782"/>
                <a:ext cx="330540" cy="67556"/>
              </a:xfrm>
              <a:prstGeom prst="line">
                <a:avLst/>
              </a:prstGeom>
              <a:ln w="317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6" name="TextovéPole 35"/>
          <p:cNvSpPr txBox="1"/>
          <p:nvPr/>
        </p:nvSpPr>
        <p:spPr>
          <a:xfrm>
            <a:off x="6481369" y="5614386"/>
            <a:ext cx="164500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000" b="1" dirty="0" smtClean="0">
                <a:solidFill>
                  <a:srgbClr val="0070C0"/>
                </a:solidFill>
                <a:latin typeface="Comic Sans MS" pitchFamily="66" charset="0"/>
              </a:rPr>
              <a:t>SO</a:t>
            </a:r>
            <a:r>
              <a:rPr lang="cs-CZ" sz="6000" b="1" baseline="-25000" dirty="0" smtClean="0">
                <a:solidFill>
                  <a:srgbClr val="0070C0"/>
                </a:solidFill>
                <a:latin typeface="Comic Sans MS" pitchFamily="66" charset="0"/>
              </a:rPr>
              <a:t>3</a:t>
            </a:r>
            <a:endParaRPr lang="cs-CZ" sz="6000" b="1" dirty="0" smtClean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149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3" grpId="0"/>
      <p:bldP spid="14" grpId="0"/>
      <p:bldP spid="21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476672"/>
            <a:ext cx="34900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dirty="0" smtClean="0">
                <a:solidFill>
                  <a:srgbClr val="0070C0"/>
                </a:solidFill>
                <a:latin typeface="Comic Sans MS" pitchFamily="66" charset="0"/>
              </a:rPr>
              <a:t>oxid draselný</a:t>
            </a:r>
            <a:endParaRPr lang="cs-CZ" sz="40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00605" y="1212392"/>
            <a:ext cx="93647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9600" dirty="0" smtClean="0">
                <a:latin typeface="Comic Sans MS" pitchFamily="66" charset="0"/>
              </a:rPr>
              <a:t>K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777396" y="1235066"/>
            <a:ext cx="116730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9600" dirty="0" smtClean="0">
                <a:latin typeface="Comic Sans MS" pitchFamily="66" charset="0"/>
              </a:rPr>
              <a:t>O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944703" y="1356408"/>
            <a:ext cx="142378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9600" baseline="30000" dirty="0" smtClean="0">
                <a:latin typeface="Comic Sans MS" pitchFamily="66" charset="0"/>
              </a:rPr>
              <a:t>-II</a:t>
            </a:r>
            <a:endParaRPr lang="cs-CZ" sz="9600" baseline="30000" dirty="0">
              <a:latin typeface="Comic Sans MS" pitchFamily="66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828422" y="1359872"/>
            <a:ext cx="112402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9600" baseline="30000" dirty="0">
                <a:latin typeface="Comic Sans MS" pitchFamily="66" charset="0"/>
              </a:rPr>
              <a:t> </a:t>
            </a:r>
            <a:r>
              <a:rPr lang="cs-CZ" sz="9600" baseline="30000" dirty="0" smtClean="0">
                <a:latin typeface="Comic Sans MS" pitchFamily="66" charset="0"/>
              </a:rPr>
              <a:t> I</a:t>
            </a:r>
            <a:endParaRPr lang="cs-CZ" sz="9600" baseline="30000" dirty="0">
              <a:latin typeface="Comic Sans MS" pitchFamily="66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260104" y="1684942"/>
            <a:ext cx="68640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9600" baseline="-25000" dirty="0" smtClean="0">
                <a:latin typeface="Comic Sans MS" pitchFamily="66" charset="0"/>
              </a:rPr>
              <a:t>2</a:t>
            </a:r>
            <a:endParaRPr lang="cs-CZ" sz="9600" baseline="-25000" dirty="0">
              <a:latin typeface="Comic Sans MS" pitchFamily="66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27528" y="1677261"/>
            <a:ext cx="55496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9600" baseline="-25000" dirty="0" smtClean="0">
                <a:latin typeface="Comic Sans MS" pitchFamily="66" charset="0"/>
              </a:rPr>
              <a:t>1</a:t>
            </a:r>
            <a:endParaRPr lang="cs-CZ" sz="9600" baseline="-25000" dirty="0">
              <a:latin typeface="Comic Sans MS" pitchFamily="66" charset="0"/>
            </a:endParaRPr>
          </a:p>
        </p:txBody>
      </p:sp>
      <p:cxnSp>
        <p:nvCxnSpPr>
          <p:cNvPr id="10" name="Přímá spojnice 9"/>
          <p:cNvCxnSpPr/>
          <p:nvPr/>
        </p:nvCxnSpPr>
        <p:spPr>
          <a:xfrm>
            <a:off x="4627528" y="2496082"/>
            <a:ext cx="55496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786767" y="3068960"/>
            <a:ext cx="36022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dirty="0" smtClean="0">
                <a:solidFill>
                  <a:srgbClr val="0070C0"/>
                </a:solidFill>
                <a:latin typeface="Comic Sans MS" pitchFamily="66" charset="0"/>
              </a:rPr>
              <a:t>oxid vápenatý</a:t>
            </a:r>
            <a:endParaRPr lang="cs-CZ" sz="40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500605" y="3933056"/>
            <a:ext cx="155683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9600" dirty="0" smtClean="0">
                <a:latin typeface="Comic Sans MS" pitchFamily="66" charset="0"/>
              </a:rPr>
              <a:t>Ca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126590" y="3937976"/>
            <a:ext cx="116730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9600" dirty="0" smtClean="0">
                <a:latin typeface="Comic Sans MS" pitchFamily="66" charset="0"/>
              </a:rPr>
              <a:t>O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293897" y="3937976"/>
            <a:ext cx="142378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9600" baseline="30000" dirty="0" smtClean="0">
                <a:latin typeface="Comic Sans MS" pitchFamily="66" charset="0"/>
              </a:rPr>
              <a:t>-II</a:t>
            </a:r>
            <a:endParaRPr lang="cs-CZ" sz="9600" baseline="30000" dirty="0">
              <a:latin typeface="Comic Sans MS" pitchFamily="66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3016559" y="3939074"/>
            <a:ext cx="13276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9600" baseline="30000" dirty="0">
                <a:latin typeface="Comic Sans MS" pitchFamily="66" charset="0"/>
              </a:rPr>
              <a:t> </a:t>
            </a:r>
            <a:r>
              <a:rPr lang="cs-CZ" sz="9600" baseline="30000" dirty="0" smtClean="0">
                <a:latin typeface="Comic Sans MS" pitchFamily="66" charset="0"/>
              </a:rPr>
              <a:t>II</a:t>
            </a:r>
            <a:endParaRPr lang="cs-CZ" sz="9600" baseline="30000" dirty="0">
              <a:latin typeface="Comic Sans MS" pitchFamily="66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3804968" y="4434540"/>
            <a:ext cx="68640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9600" baseline="-25000" dirty="0" smtClean="0">
                <a:latin typeface="Comic Sans MS" pitchFamily="66" charset="0"/>
              </a:rPr>
              <a:t>2</a:t>
            </a:r>
            <a:endParaRPr lang="cs-CZ" sz="9600" baseline="-25000" dirty="0">
              <a:latin typeface="Comic Sans MS" pitchFamily="66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4886492" y="4439460"/>
            <a:ext cx="68640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9600" baseline="-25000" dirty="0" smtClean="0">
                <a:latin typeface="Comic Sans MS" pitchFamily="66" charset="0"/>
              </a:rPr>
              <a:t>2</a:t>
            </a:r>
            <a:endParaRPr lang="cs-CZ" sz="9600" baseline="-25000" dirty="0">
              <a:latin typeface="Comic Sans MS" pitchFamily="66" charset="0"/>
            </a:endParaRPr>
          </a:p>
        </p:txBody>
      </p:sp>
      <p:cxnSp>
        <p:nvCxnSpPr>
          <p:cNvPr id="20" name="Přímá spojnice 19"/>
          <p:cNvCxnSpPr/>
          <p:nvPr/>
        </p:nvCxnSpPr>
        <p:spPr>
          <a:xfrm>
            <a:off x="3880300" y="5229382"/>
            <a:ext cx="55496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4961824" y="5293294"/>
            <a:ext cx="55496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622262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2" grpId="0"/>
      <p:bldP spid="13" grpId="0"/>
      <p:bldP spid="14" grpId="0"/>
      <p:bldP spid="15" grpId="0"/>
      <p:bldP spid="16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507060"/>
            <a:ext cx="3815468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latin typeface="Comic Sans MS" pitchFamily="66" charset="0"/>
              </a:rPr>
              <a:t>oxid </a:t>
            </a:r>
            <a:r>
              <a:rPr lang="cs-CZ" sz="3200" b="1" dirty="0" err="1" smtClean="0">
                <a:latin typeface="Comic Sans MS" pitchFamily="66" charset="0"/>
              </a:rPr>
              <a:t>cinitý</a:t>
            </a:r>
            <a:endParaRPr lang="cs-CZ" sz="3200" b="1" dirty="0" smtClean="0">
              <a:latin typeface="Comic Sans MS" pitchFamily="66" charset="0"/>
            </a:endParaRPr>
          </a:p>
          <a:p>
            <a:r>
              <a:rPr lang="cs-CZ" sz="3200" b="1" dirty="0" smtClean="0">
                <a:latin typeface="Comic Sans MS" pitchFamily="66" charset="0"/>
              </a:rPr>
              <a:t>oxid hořečnatý</a:t>
            </a:r>
          </a:p>
          <a:p>
            <a:r>
              <a:rPr lang="cs-CZ" sz="3200" b="1" dirty="0" smtClean="0">
                <a:latin typeface="Comic Sans MS" pitchFamily="66" charset="0"/>
              </a:rPr>
              <a:t>oxid křemičitý</a:t>
            </a:r>
          </a:p>
          <a:p>
            <a:r>
              <a:rPr lang="cs-CZ" sz="3200" b="1" dirty="0" smtClean="0">
                <a:latin typeface="Comic Sans MS" pitchFamily="66" charset="0"/>
              </a:rPr>
              <a:t>oxid sodný</a:t>
            </a:r>
          </a:p>
          <a:p>
            <a:r>
              <a:rPr lang="cs-CZ" sz="3200" b="1" dirty="0" smtClean="0">
                <a:latin typeface="Comic Sans MS" pitchFamily="66" charset="0"/>
              </a:rPr>
              <a:t>oxid manganistý</a:t>
            </a:r>
          </a:p>
          <a:p>
            <a:r>
              <a:rPr lang="cs-CZ" sz="3200" b="1" dirty="0" smtClean="0">
                <a:latin typeface="Comic Sans MS" pitchFamily="66" charset="0"/>
              </a:rPr>
              <a:t>oxid dusičný</a:t>
            </a:r>
          </a:p>
          <a:p>
            <a:r>
              <a:rPr lang="cs-CZ" sz="3200" b="1" dirty="0" smtClean="0">
                <a:latin typeface="Comic Sans MS" pitchFamily="66" charset="0"/>
              </a:rPr>
              <a:t>oxid sírový</a:t>
            </a:r>
          </a:p>
          <a:p>
            <a:r>
              <a:rPr lang="cs-CZ" sz="3200" b="1" dirty="0" smtClean="0">
                <a:latin typeface="Comic Sans MS" pitchFamily="66" charset="0"/>
              </a:rPr>
              <a:t>oxid osmičelý (Os)</a:t>
            </a:r>
          </a:p>
          <a:p>
            <a:r>
              <a:rPr lang="cs-CZ" sz="3200" b="1" dirty="0" smtClean="0">
                <a:latin typeface="Comic Sans MS" pitchFamily="66" charset="0"/>
              </a:rPr>
              <a:t>oxid chloričitý</a:t>
            </a:r>
          </a:p>
          <a:p>
            <a:r>
              <a:rPr lang="cs-CZ" sz="3200" b="1" dirty="0" smtClean="0">
                <a:latin typeface="Comic Sans MS" pitchFamily="66" charset="0"/>
              </a:rPr>
              <a:t>oxid rtuťný</a:t>
            </a:r>
            <a:endParaRPr lang="cs-CZ" sz="3200" b="1" dirty="0">
              <a:latin typeface="Comic Sans MS" pitchFamily="66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837720" y="490108"/>
            <a:ext cx="14911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>
                <a:solidFill>
                  <a:schemeClr val="accent2"/>
                </a:solidFill>
                <a:latin typeface="Comic Sans MS" pitchFamily="66" charset="0"/>
              </a:rPr>
              <a:t>Sn</a:t>
            </a:r>
            <a:r>
              <a:rPr lang="cs-CZ" sz="3600" b="1" baseline="-25000" dirty="0" smtClean="0">
                <a:solidFill>
                  <a:schemeClr val="accent2"/>
                </a:solidFill>
                <a:latin typeface="Comic Sans MS" pitchFamily="66" charset="0"/>
              </a:rPr>
              <a:t>2</a:t>
            </a:r>
            <a:r>
              <a:rPr lang="cs-CZ" sz="3600" b="1" dirty="0" smtClean="0">
                <a:solidFill>
                  <a:schemeClr val="accent2"/>
                </a:solidFill>
                <a:latin typeface="Comic Sans MS" pitchFamily="66" charset="0"/>
              </a:rPr>
              <a:t>O</a:t>
            </a:r>
            <a:r>
              <a:rPr lang="cs-CZ" sz="3600" b="1" baseline="-25000" dirty="0" smtClean="0">
                <a:solidFill>
                  <a:schemeClr val="accent2"/>
                </a:solidFill>
                <a:latin typeface="Comic Sans MS" pitchFamily="66" charset="0"/>
              </a:rPr>
              <a:t>3</a:t>
            </a:r>
            <a:endParaRPr lang="cs-CZ" sz="3600" b="1" baseline="-25000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883385" y="923546"/>
            <a:ext cx="12057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err="1">
                <a:solidFill>
                  <a:schemeClr val="accent2"/>
                </a:solidFill>
                <a:latin typeface="Comic Sans MS" pitchFamily="66" charset="0"/>
              </a:rPr>
              <a:t>MgO</a:t>
            </a:r>
            <a:endParaRPr lang="cs-CZ" sz="36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844061" y="1444646"/>
            <a:ext cx="1191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>
                <a:solidFill>
                  <a:schemeClr val="accent2"/>
                </a:solidFill>
                <a:latin typeface="Comic Sans MS" pitchFamily="66" charset="0"/>
              </a:rPr>
              <a:t>SiO</a:t>
            </a:r>
            <a:r>
              <a:rPr lang="cs-CZ" sz="3600" b="1" baseline="-25000" dirty="0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868316" y="1909683"/>
            <a:ext cx="13724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>
                <a:solidFill>
                  <a:schemeClr val="accent2"/>
                </a:solidFill>
                <a:latin typeface="Comic Sans MS" pitchFamily="66" charset="0"/>
              </a:rPr>
              <a:t>Na</a:t>
            </a:r>
            <a:r>
              <a:rPr lang="cs-CZ" sz="3600" b="1" baseline="-25000" dirty="0">
                <a:solidFill>
                  <a:schemeClr val="accent2"/>
                </a:solidFill>
                <a:latin typeface="Comic Sans MS" pitchFamily="66" charset="0"/>
              </a:rPr>
              <a:t>2</a:t>
            </a:r>
            <a:r>
              <a:rPr lang="cs-CZ" sz="3600" b="1" dirty="0">
                <a:solidFill>
                  <a:schemeClr val="accent2"/>
                </a:solidFill>
                <a:latin typeface="Comic Sans MS" pitchFamily="66" charset="0"/>
              </a:rPr>
              <a:t>O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897031" y="2385248"/>
            <a:ext cx="15776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>
                <a:solidFill>
                  <a:schemeClr val="accent2"/>
                </a:solidFill>
                <a:latin typeface="Comic Sans MS" pitchFamily="66" charset="0"/>
              </a:rPr>
              <a:t>Mn</a:t>
            </a:r>
            <a:r>
              <a:rPr lang="cs-CZ" sz="3600" b="1" baseline="-25000" dirty="0" smtClean="0">
                <a:solidFill>
                  <a:schemeClr val="accent2"/>
                </a:solidFill>
                <a:latin typeface="Comic Sans MS" pitchFamily="66" charset="0"/>
              </a:rPr>
              <a:t>2</a:t>
            </a:r>
            <a:r>
              <a:rPr lang="cs-CZ" sz="3600" b="1" dirty="0" smtClean="0">
                <a:solidFill>
                  <a:schemeClr val="accent2"/>
                </a:solidFill>
                <a:latin typeface="Comic Sans MS" pitchFamily="66" charset="0"/>
              </a:rPr>
              <a:t>O</a:t>
            </a:r>
            <a:r>
              <a:rPr lang="cs-CZ" sz="3600" b="1" baseline="-25000" dirty="0" smtClean="0">
                <a:solidFill>
                  <a:schemeClr val="accent2"/>
                </a:solidFill>
                <a:latin typeface="Comic Sans MS" pitchFamily="66" charset="0"/>
              </a:rPr>
              <a:t>7</a:t>
            </a:r>
            <a:endParaRPr lang="cs-CZ" sz="36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958264" y="2891235"/>
            <a:ext cx="13035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>
                <a:solidFill>
                  <a:schemeClr val="accent2"/>
                </a:solidFill>
                <a:latin typeface="Comic Sans MS" pitchFamily="66" charset="0"/>
              </a:rPr>
              <a:t>N</a:t>
            </a:r>
            <a:r>
              <a:rPr lang="cs-CZ" sz="3600" b="1" baseline="-25000" dirty="0">
                <a:solidFill>
                  <a:schemeClr val="accent2"/>
                </a:solidFill>
                <a:latin typeface="Comic Sans MS" pitchFamily="66" charset="0"/>
              </a:rPr>
              <a:t>2</a:t>
            </a:r>
            <a:r>
              <a:rPr lang="cs-CZ" sz="3600" b="1" dirty="0">
                <a:solidFill>
                  <a:schemeClr val="accent2"/>
                </a:solidFill>
                <a:latin typeface="Comic Sans MS" pitchFamily="66" charset="0"/>
              </a:rPr>
              <a:t>O</a:t>
            </a:r>
            <a:r>
              <a:rPr lang="cs-CZ" sz="3600" b="1" baseline="-25000" dirty="0">
                <a:solidFill>
                  <a:schemeClr val="accent2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4953223" y="3401236"/>
            <a:ext cx="10615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>
                <a:solidFill>
                  <a:schemeClr val="accent2"/>
                </a:solidFill>
                <a:latin typeface="Comic Sans MS" pitchFamily="66" charset="0"/>
              </a:rPr>
              <a:t>SO</a:t>
            </a:r>
            <a:r>
              <a:rPr lang="cs-CZ" sz="3600" b="1" baseline="-25000" dirty="0">
                <a:solidFill>
                  <a:schemeClr val="accent2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4939167" y="3906297"/>
            <a:ext cx="1334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>
                <a:solidFill>
                  <a:schemeClr val="accent2"/>
                </a:solidFill>
                <a:latin typeface="Comic Sans MS" pitchFamily="66" charset="0"/>
              </a:rPr>
              <a:t>OsO</a:t>
            </a:r>
            <a:r>
              <a:rPr lang="cs-CZ" sz="3600" b="1" baseline="-25000" dirty="0">
                <a:solidFill>
                  <a:schemeClr val="accent2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958264" y="4405148"/>
            <a:ext cx="1152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>
                <a:solidFill>
                  <a:schemeClr val="accent2"/>
                </a:solidFill>
                <a:latin typeface="Comic Sans MS" pitchFamily="66" charset="0"/>
              </a:rPr>
              <a:t>ClO</a:t>
            </a:r>
            <a:r>
              <a:rPr lang="cs-CZ" sz="3600" b="1" baseline="-25000" dirty="0" smtClean="0">
                <a:solidFill>
                  <a:schemeClr val="accent2"/>
                </a:solidFill>
                <a:latin typeface="Comic Sans MS" pitchFamily="66" charset="0"/>
              </a:rPr>
              <a:t>2</a:t>
            </a:r>
            <a:endParaRPr lang="cs-CZ" sz="3600" b="1" baseline="-25000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4953481" y="4876196"/>
            <a:ext cx="13404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>
                <a:solidFill>
                  <a:schemeClr val="accent2"/>
                </a:solidFill>
                <a:latin typeface="Comic Sans MS" pitchFamily="66" charset="0"/>
              </a:rPr>
              <a:t>Hg</a:t>
            </a:r>
            <a:r>
              <a:rPr lang="cs-CZ" sz="3600" b="1" baseline="-25000" dirty="0">
                <a:solidFill>
                  <a:schemeClr val="accent2"/>
                </a:solidFill>
                <a:latin typeface="Comic Sans MS" pitchFamily="66" charset="0"/>
              </a:rPr>
              <a:t>2</a:t>
            </a:r>
            <a:r>
              <a:rPr lang="cs-CZ" sz="3600" b="1" dirty="0">
                <a:solidFill>
                  <a:schemeClr val="accent2"/>
                </a:solidFill>
                <a:latin typeface="Comic Sans MS" pitchFamily="66" charset="0"/>
              </a:rPr>
              <a:t>O</a:t>
            </a:r>
          </a:p>
        </p:txBody>
      </p:sp>
    </p:spTree>
    <p:extLst>
      <p:ext uri="{BB962C8B-B14F-4D97-AF65-F5344CB8AC3E}">
        <p14:creationId xmlns="" xmlns:p14="http://schemas.microsoft.com/office/powerpoint/2010/main" val="85691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 1"/>
          <p:cNvSpPr/>
          <p:nvPr/>
        </p:nvSpPr>
        <p:spPr>
          <a:xfrm>
            <a:off x="2389696" y="4209127"/>
            <a:ext cx="4343400" cy="1562100"/>
          </a:xfrm>
          <a:custGeom>
            <a:avLst/>
            <a:gdLst/>
            <a:ahLst/>
            <a:cxnLst/>
            <a:rect l="0" t="0" r="0" b="0"/>
            <a:pathLst>
              <a:path w="4342131" h="1562101">
                <a:moveTo>
                  <a:pt x="0" y="1562100"/>
                </a:moveTo>
                <a:lnTo>
                  <a:pt x="0" y="0"/>
                </a:lnTo>
                <a:lnTo>
                  <a:pt x="4342130" y="0"/>
                </a:lnTo>
                <a:lnTo>
                  <a:pt x="4342130" y="1562100"/>
                </a:ln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2605596" y="4363114"/>
            <a:ext cx="3962400" cy="10156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cs-CZ" sz="1200" dirty="0">
                <a:solidFill>
                  <a:srgbClr val="000000"/>
                </a:solidFill>
                <a:latin typeface="Arial - 16"/>
              </a:rPr>
              <a:t>Autor:</a:t>
            </a:r>
          </a:p>
          <a:p>
            <a:pPr algn="ctr"/>
            <a:r>
              <a:rPr lang="cs-CZ" sz="1200" dirty="0" smtClean="0">
                <a:solidFill>
                  <a:srgbClr val="000000"/>
                </a:solidFill>
                <a:latin typeface="Arial - 16"/>
              </a:rPr>
              <a:t>Mgr. Fojtík </a:t>
            </a:r>
            <a:r>
              <a:rPr lang="cs-CZ" sz="1200" dirty="0" err="1" smtClean="0">
                <a:solidFill>
                  <a:srgbClr val="000000"/>
                </a:solidFill>
                <a:latin typeface="Arial - 16"/>
              </a:rPr>
              <a:t>Frant</a:t>
            </a:r>
            <a:r>
              <a:rPr lang="cs-CZ" sz="1200" dirty="0" smtClean="0">
                <a:solidFill>
                  <a:srgbClr val="000000"/>
                </a:solidFill>
                <a:latin typeface="Arial - 16"/>
              </a:rPr>
              <a:t>.</a:t>
            </a:r>
            <a:endParaRPr lang="cs-CZ" sz="1200" dirty="0">
              <a:solidFill>
                <a:srgbClr val="000000"/>
              </a:solidFill>
              <a:latin typeface="Arial - 16"/>
            </a:endParaRPr>
          </a:p>
          <a:p>
            <a:pPr algn="ctr"/>
            <a:r>
              <a:rPr lang="cs-CZ" sz="1200" dirty="0">
                <a:solidFill>
                  <a:srgbClr val="000000"/>
                </a:solidFill>
                <a:latin typeface="Arial - 16"/>
              </a:rPr>
              <a:t>Základní škola </a:t>
            </a:r>
            <a:r>
              <a:rPr lang="cs-CZ" sz="1200" dirty="0" smtClean="0">
                <a:solidFill>
                  <a:srgbClr val="000000"/>
                </a:solidFill>
                <a:latin typeface="Arial - 16"/>
              </a:rPr>
              <a:t>a mateřská škola Červená Voda</a:t>
            </a:r>
            <a:endParaRPr lang="cs-CZ" sz="1200" dirty="0">
              <a:solidFill>
                <a:srgbClr val="000000"/>
              </a:solidFill>
              <a:latin typeface="Arial - 16"/>
            </a:endParaRPr>
          </a:p>
          <a:p>
            <a:pPr algn="ctr"/>
            <a:r>
              <a:rPr lang="cs-CZ" sz="1200" dirty="0" smtClean="0">
                <a:solidFill>
                  <a:srgbClr val="000000"/>
                </a:solidFill>
                <a:latin typeface="Arial - 16"/>
              </a:rPr>
              <a:t>fojtikfr@post.cz</a:t>
            </a:r>
            <a:endParaRPr lang="cs-CZ" sz="1200" dirty="0">
              <a:solidFill>
                <a:srgbClr val="000000"/>
              </a:solidFill>
              <a:latin typeface="Arial - 16"/>
            </a:endParaRPr>
          </a:p>
          <a:p>
            <a:pPr algn="ctr"/>
            <a:r>
              <a:rPr lang="cs-CZ" sz="1200" dirty="0" smtClean="0">
                <a:solidFill>
                  <a:srgbClr val="000000"/>
                </a:solidFill>
                <a:latin typeface="Arial - 16"/>
              </a:rPr>
              <a:t>únor 2012</a:t>
            </a:r>
            <a:endParaRPr lang="cs-CZ" sz="1200" dirty="0" smtClean="0">
              <a:solidFill>
                <a:srgbClr val="000000"/>
              </a:solidFill>
              <a:latin typeface="Arial - 16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389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297</Words>
  <Application>Microsoft Office PowerPoint</Application>
  <PresentationFormat>Předvádění na obrazovce (4:3)</PresentationFormat>
  <Paragraphs>111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Františel Fojtík</dc:creator>
  <cp:lastModifiedBy>FOFR</cp:lastModifiedBy>
  <cp:revision>24</cp:revision>
  <dcterms:created xsi:type="dcterms:W3CDTF">2013-05-31T09:15:39Z</dcterms:created>
  <dcterms:modified xsi:type="dcterms:W3CDTF">2013-06-12T21:18:07Z</dcterms:modified>
</cp:coreProperties>
</file>