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0"/>
            <a:ext cx="6195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434340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0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0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0"/>
            <a:ext cx="17145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331470" y="902970"/>
            <a:ext cx="194310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0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0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0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0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0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0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0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0"/>
            <a:ext cx="1763658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Druhy úhlů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270" y="116586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Eva Veselá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0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0"/>
            <a:ext cx="1623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Matematika</a:t>
            </a: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0"/>
            <a:ext cx="845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32-7</a:t>
            </a: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48840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32-7-17</a:t>
            </a: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270" y="3424982"/>
            <a:ext cx="6629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 6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. třída</a:t>
            </a:r>
          </a:p>
        </p:txBody>
      </p:sp>
      <p:sp>
        <p:nvSpPr>
          <p:cNvPr id="2074" name="TextovéPole 25"/>
          <p:cNvSpPr txBox="1">
            <a:spLocks noChangeArrowheads="1"/>
          </p:cNvSpPr>
          <p:nvPr/>
        </p:nvSpPr>
        <p:spPr bwMode="auto">
          <a:xfrm>
            <a:off x="2160270" y="291465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7. 01. 2013</a:t>
            </a:r>
          </a:p>
        </p:txBody>
      </p:sp>
    </p:spTree>
    <p:extLst>
      <p:ext uri="{BB962C8B-B14F-4D97-AF65-F5344CB8AC3E}">
        <p14:creationId xmlns:p14="http://schemas.microsoft.com/office/powerpoint/2010/main" val="76964073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7990" y="2220894"/>
            <a:ext cx="7726458" cy="365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  <a:tabLst>
                <a:tab pos="891540" algn="l"/>
                <a:tab pos="2025968" algn="l"/>
                <a:tab pos="2430304" algn="l"/>
                <a:tab pos="3403283" algn="l"/>
                <a:tab pos="4374833" algn="l"/>
              </a:tabLst>
            </a:pPr>
            <a:r>
              <a:rPr lang="cs-CZ" sz="1100" dirty="0" bmk="Text10"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r>
              <a:rPr lang="cs-CZ" sz="1300" b="1" dirty="0"/>
              <a:t>Metodický list</a:t>
            </a:r>
            <a:endParaRPr lang="cs-CZ" sz="1300" dirty="0"/>
          </a:p>
          <a:p>
            <a:r>
              <a:rPr lang="cs-CZ" sz="1300" b="1" dirty="0"/>
              <a:t>Název materiálu:</a:t>
            </a:r>
            <a:r>
              <a:rPr lang="cs-CZ" sz="1300" dirty="0"/>
              <a:t>	Druhy úhlů</a:t>
            </a:r>
          </a:p>
          <a:p>
            <a:r>
              <a:rPr lang="cs-CZ" sz="1300" b="1" dirty="0"/>
              <a:t>Autor materiálu:	</a:t>
            </a:r>
            <a:r>
              <a:rPr lang="cs-CZ" sz="1300" dirty="0"/>
              <a:t>Eva Veselá</a:t>
            </a:r>
          </a:p>
          <a:p>
            <a:endParaRPr lang="cs-CZ" sz="1300" dirty="0"/>
          </a:p>
          <a:p>
            <a:r>
              <a:rPr lang="cs-CZ" sz="1300" b="1" dirty="0"/>
              <a:t>Zařazení materiálu:</a:t>
            </a:r>
            <a:endParaRPr lang="cs-CZ" sz="1300" dirty="0"/>
          </a:p>
          <a:p>
            <a:r>
              <a:rPr lang="cs-CZ" sz="1300" dirty="0"/>
              <a:t>Šablona:	Inovace a zkvalitnění výuky prostřednictvím ICT (III/2)		</a:t>
            </a:r>
          </a:p>
          <a:p>
            <a:r>
              <a:rPr lang="cs-CZ" sz="1300" dirty="0"/>
              <a:t>Sada: 32-7	     Číslo DUM: 32-7-17	    Předmět: Matematika	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Ověření materiálu ve výuce:</a:t>
            </a:r>
            <a:endParaRPr lang="cs-CZ" sz="1300" dirty="0"/>
          </a:p>
          <a:p>
            <a:r>
              <a:rPr lang="cs-CZ" sz="1300" dirty="0"/>
              <a:t>Datum ověření: 7. 01. 2013      Třída: 6. třída	     Ověřující učitel: Eva Veselá</a:t>
            </a:r>
          </a:p>
          <a:p>
            <a:r>
              <a:rPr lang="cs-CZ" sz="1300" dirty="0"/>
              <a:t>	     </a:t>
            </a:r>
          </a:p>
          <a:p>
            <a:pPr algn="just"/>
            <a:r>
              <a:rPr lang="cs-CZ" sz="1300" b="1" dirty="0"/>
              <a:t>Anotace materiálu</a:t>
            </a:r>
            <a:r>
              <a:rPr lang="cs-CZ" sz="1300" dirty="0"/>
              <a:t>: prezentace pojmenovává druhy úhlů podle velikosti. Obsahuje kontrolní test  k ověření získaných znalostí a procvičení učiva (snímek 7).</a:t>
            </a:r>
          </a:p>
          <a:p>
            <a:pPr algn="just"/>
            <a:r>
              <a:rPr lang="cs-CZ" sz="1300" dirty="0"/>
              <a:t>     </a:t>
            </a:r>
          </a:p>
          <a:p>
            <a:pPr algn="just"/>
            <a:r>
              <a:rPr lang="cs-CZ" sz="1300" b="1" dirty="0"/>
              <a:t>Podrobný metodický popis možností použití materiálu: </a:t>
            </a:r>
            <a:r>
              <a:rPr lang="cs-CZ" sz="1300" dirty="0"/>
              <a:t>Prezentaci lze využít k frontální výuce </a:t>
            </a:r>
            <a:br>
              <a:rPr lang="cs-CZ" sz="1300" dirty="0"/>
            </a:br>
            <a:r>
              <a:rPr lang="cs-CZ" sz="1300" dirty="0"/>
              <a:t>i samostudiu.   Test k procvičení (snímek 7) obsahuje i správné řešení. </a:t>
            </a:r>
          </a:p>
          <a:p>
            <a:pPr algn="just"/>
            <a:endParaRPr lang="cs-CZ" sz="1300" dirty="0"/>
          </a:p>
        </p:txBody>
      </p:sp>
      <p:pic>
        <p:nvPicPr>
          <p:cNvPr id="3" name="obrázek 3" descr="Logolink OPVK - oříznu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383062"/>
            <a:ext cx="4937760" cy="97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319415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8000" b="1" dirty="0">
                <a:solidFill>
                  <a:schemeClr val="accent6">
                    <a:lumMod val="75000"/>
                  </a:schemeClr>
                </a:solidFill>
              </a:rPr>
              <a:t>DRUHY ÚHLŮ</a:t>
            </a:r>
            <a:br>
              <a:rPr lang="cs-CZ" sz="8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8000" b="1" dirty="0">
                <a:solidFill>
                  <a:schemeClr val="accent6">
                    <a:lumMod val="75000"/>
                  </a:schemeClr>
                </a:solidFill>
              </a:rPr>
              <a:t>(podle velikosti)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446277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2265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cs-CZ" sz="2400" b="1" dirty="0">
                <a:latin typeface="+mj-lt"/>
              </a:rPr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076056" y="1169169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1025153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7092280" y="1025153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324400" y="1400002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688843" y="1409486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 = B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729313" y="2060848"/>
            <a:ext cx="3636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/>
              <a:t>ramena VA, VB splývají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17768" y="3405470"/>
            <a:ext cx="3118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b) pravý úhel: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17768" y="938336"/>
            <a:ext cx="3262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a) nulový úhel: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839154" y="1461132"/>
            <a:ext cx="2828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jeho velikost je 0⁰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787868" y="3912744"/>
            <a:ext cx="3010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jeho velikost je 90⁰</a:t>
            </a:r>
            <a:endParaRPr lang="cs-CZ" sz="2800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5715420" y="3928518"/>
            <a:ext cx="0" cy="1070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5730020" y="4993724"/>
            <a:ext cx="161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louk 30"/>
          <p:cNvSpPr/>
          <p:nvPr/>
        </p:nvSpPr>
        <p:spPr>
          <a:xfrm>
            <a:off x="5487574" y="4719069"/>
            <a:ext cx="504056" cy="50405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5730020" y="4532059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.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281076" y="4971096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</a:t>
            </a:r>
          </a:p>
        </p:txBody>
      </p:sp>
      <p:cxnSp>
        <p:nvCxnSpPr>
          <p:cNvPr id="34" name="Přímá spojnice 33"/>
          <p:cNvCxnSpPr/>
          <p:nvPr/>
        </p:nvCxnSpPr>
        <p:spPr>
          <a:xfrm>
            <a:off x="7092280" y="4849708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5523338" y="4256890"/>
            <a:ext cx="3903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5306768" y="373794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7122001" y="497109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571965" y="5596546"/>
            <a:ext cx="4121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/>
              <a:t>ramena VA, VB jsou kolmá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054822"/>
              </p:ext>
            </p:extLst>
          </p:nvPr>
        </p:nvGraphicFramePr>
        <p:xfrm>
          <a:off x="1884363" y="2047875"/>
          <a:ext cx="2386012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Rovnice" r:id="rId3" imgW="774360" imgH="253800" progId="Equation.3">
                  <p:embed/>
                </p:oleObj>
              </mc:Choice>
              <mc:Fallback>
                <p:oleObj name="Rovnice" r:id="rId3" imgW="774360" imgH="25380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2047875"/>
                        <a:ext cx="2386012" cy="69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735167"/>
              </p:ext>
            </p:extLst>
          </p:nvPr>
        </p:nvGraphicFramePr>
        <p:xfrm>
          <a:off x="1809550" y="4532059"/>
          <a:ext cx="25812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Rovnice" r:id="rId5" imgW="838080" imgH="253800" progId="Equation.3">
                  <p:embed/>
                </p:oleObj>
              </mc:Choice>
              <mc:Fallback>
                <p:oleObj name="Rovnice" r:id="rId5" imgW="838080" imgH="25380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550" y="4532059"/>
                        <a:ext cx="2581275" cy="69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2661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3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2265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cs-CZ" sz="2400" b="1" dirty="0">
                <a:latin typeface="+mj-lt"/>
              </a:rPr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076056" y="1169169"/>
            <a:ext cx="30243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1025153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7524328" y="1025152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329209" y="1313184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332906" y="1313183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435451" y="2060848"/>
            <a:ext cx="42493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i="1" dirty="0"/>
              <a:t>ramena VA, VB leží</a:t>
            </a:r>
          </a:p>
          <a:p>
            <a:pPr algn="ctr"/>
            <a:r>
              <a:rPr lang="cs-CZ" sz="2800" b="1" i="1" dirty="0"/>
              <a:t>na opačných polopřímkách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5239" y="3405470"/>
            <a:ext cx="283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d) plný úhel: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17768" y="938336"/>
            <a:ext cx="3262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c) přímý úhel: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839154" y="1461132"/>
            <a:ext cx="3193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jeho velikost je 180⁰</a:t>
            </a:r>
            <a:endParaRPr lang="cs-CZ" sz="28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787868" y="3912744"/>
            <a:ext cx="3193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jeho velikost je 360⁰</a:t>
            </a:r>
            <a:endParaRPr lang="cs-CZ" sz="2800" dirty="0"/>
          </a:p>
        </p:txBody>
      </p:sp>
      <p:cxnSp>
        <p:nvCxnSpPr>
          <p:cNvPr id="30" name="Přímá spojnice 29"/>
          <p:cNvCxnSpPr/>
          <p:nvPr/>
        </p:nvCxnSpPr>
        <p:spPr>
          <a:xfrm>
            <a:off x="5788738" y="4653136"/>
            <a:ext cx="161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louk 30"/>
          <p:cNvSpPr/>
          <p:nvPr/>
        </p:nvSpPr>
        <p:spPr>
          <a:xfrm>
            <a:off x="5650516" y="4387208"/>
            <a:ext cx="504056" cy="504056"/>
          </a:xfrm>
          <a:prstGeom prst="arc">
            <a:avLst>
              <a:gd name="adj1" fmla="val 390152"/>
              <a:gd name="adj2" fmla="val 2155052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5288000" y="4532059"/>
            <a:ext cx="797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</a:t>
            </a:r>
          </a:p>
        </p:txBody>
      </p:sp>
      <p:cxnSp>
        <p:nvCxnSpPr>
          <p:cNvPr id="34" name="Přímá spojnice 33"/>
          <p:cNvCxnSpPr/>
          <p:nvPr/>
        </p:nvCxnSpPr>
        <p:spPr>
          <a:xfrm>
            <a:off x="7131093" y="449522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7134935" y="478325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 = B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778009" y="5356566"/>
            <a:ext cx="3636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/>
              <a:t>ramena VA, VB splývají</a:t>
            </a:r>
          </a:p>
        </p:txBody>
      </p:sp>
      <p:cxnSp>
        <p:nvCxnSpPr>
          <p:cNvPr id="24" name="Přímá spojnice 23"/>
          <p:cNvCxnSpPr/>
          <p:nvPr/>
        </p:nvCxnSpPr>
        <p:spPr>
          <a:xfrm>
            <a:off x="6530209" y="1062799"/>
            <a:ext cx="0" cy="2049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453235" y="1338943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</a:t>
            </a:r>
          </a:p>
        </p:txBody>
      </p:sp>
      <p:sp>
        <p:nvSpPr>
          <p:cNvPr id="4" name="Oblouk 3"/>
          <p:cNvSpPr/>
          <p:nvPr/>
        </p:nvSpPr>
        <p:spPr>
          <a:xfrm>
            <a:off x="6186329" y="1006487"/>
            <a:ext cx="687760" cy="332456"/>
          </a:xfrm>
          <a:prstGeom prst="arc">
            <a:avLst>
              <a:gd name="adj1" fmla="val 1072219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nice 38"/>
          <p:cNvCxnSpPr/>
          <p:nvPr/>
        </p:nvCxnSpPr>
        <p:spPr>
          <a:xfrm>
            <a:off x="5922905" y="4536778"/>
            <a:ext cx="0" cy="2049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306941"/>
              </p:ext>
            </p:extLst>
          </p:nvPr>
        </p:nvGraphicFramePr>
        <p:xfrm>
          <a:off x="1830388" y="2060575"/>
          <a:ext cx="27765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Rovnice" r:id="rId3" imgW="901440" imgH="253800" progId="Equation.3">
                  <p:embed/>
                </p:oleObj>
              </mc:Choice>
              <mc:Fallback>
                <p:oleObj name="Rovnice" r:id="rId3" imgW="901440" imgH="25380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2060575"/>
                        <a:ext cx="2776537" cy="69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659838"/>
              </p:ext>
            </p:extLst>
          </p:nvPr>
        </p:nvGraphicFramePr>
        <p:xfrm>
          <a:off x="1809750" y="4638675"/>
          <a:ext cx="28162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Rovnice" r:id="rId5" imgW="914400" imgH="253800" progId="Equation.3">
                  <p:embed/>
                </p:oleObj>
              </mc:Choice>
              <mc:Fallback>
                <p:oleObj name="Rovnice" r:id="rId5" imgW="914400" imgH="25380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4638675"/>
                        <a:ext cx="2816225" cy="6953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7180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3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2265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cs-CZ" sz="2400" b="1" dirty="0">
                <a:latin typeface="+mj-lt"/>
              </a:rPr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5508104" y="2278141"/>
            <a:ext cx="2592288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7134935" y="2171990"/>
            <a:ext cx="0" cy="217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6855638" y="938334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B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990034" y="2452172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78428" y="3849326"/>
            <a:ext cx="252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f) tupý úhel: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17768" y="938336"/>
            <a:ext cx="3476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</a:rPr>
              <a:t>e) ostrý úhel: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55576" y="1447145"/>
            <a:ext cx="4180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jeho velikost je větší než 0⁰ </a:t>
            </a:r>
          </a:p>
          <a:p>
            <a:pPr algn="ctr"/>
            <a:r>
              <a:rPr lang="cs-CZ" sz="2800" b="1" dirty="0"/>
              <a:t>a menší než 90</a:t>
            </a:r>
            <a:r>
              <a:rPr lang="cs-CZ" sz="2400" b="1" dirty="0"/>
              <a:t>⁰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899592" y="4488551"/>
            <a:ext cx="4388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jeho velikost je větší než 90⁰</a:t>
            </a:r>
          </a:p>
          <a:p>
            <a:pPr algn="ctr"/>
            <a:r>
              <a:rPr lang="cs-CZ" sz="2800" b="1" dirty="0"/>
              <a:t>a menší než 180⁰</a:t>
            </a:r>
            <a:endParaRPr lang="cs-CZ" sz="2800" dirty="0"/>
          </a:p>
        </p:txBody>
      </p:sp>
      <p:cxnSp>
        <p:nvCxnSpPr>
          <p:cNvPr id="30" name="Přímá spojnice 29"/>
          <p:cNvCxnSpPr/>
          <p:nvPr/>
        </p:nvCxnSpPr>
        <p:spPr>
          <a:xfrm>
            <a:off x="5471704" y="4649384"/>
            <a:ext cx="3023748" cy="37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louk 30"/>
          <p:cNvSpPr/>
          <p:nvPr/>
        </p:nvSpPr>
        <p:spPr>
          <a:xfrm rot="12992876">
            <a:off x="5185714" y="4314593"/>
            <a:ext cx="504056" cy="504056"/>
          </a:xfrm>
          <a:prstGeom prst="arc">
            <a:avLst>
              <a:gd name="adj1" fmla="val 390152"/>
              <a:gd name="adj2" fmla="val 962573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5900707" y="4783252"/>
            <a:ext cx="797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</a:t>
            </a:r>
          </a:p>
        </p:txBody>
      </p:sp>
      <p:cxnSp>
        <p:nvCxnSpPr>
          <p:cNvPr id="34" name="Přímá spojnice 33"/>
          <p:cNvCxnSpPr/>
          <p:nvPr/>
        </p:nvCxnSpPr>
        <p:spPr>
          <a:xfrm>
            <a:off x="7956376" y="449522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7641129" y="467321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A </a:t>
            </a:r>
          </a:p>
        </p:txBody>
      </p:sp>
      <p:cxnSp>
        <p:nvCxnSpPr>
          <p:cNvPr id="24" name="Přímá spojnice 23"/>
          <p:cNvCxnSpPr/>
          <p:nvPr/>
        </p:nvCxnSpPr>
        <p:spPr>
          <a:xfrm>
            <a:off x="7209806" y="1313024"/>
            <a:ext cx="118529" cy="1739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5104296" y="2047309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V</a:t>
            </a:r>
          </a:p>
        </p:txBody>
      </p:sp>
      <p:sp>
        <p:nvSpPr>
          <p:cNvPr id="4" name="Oblouk 3"/>
          <p:cNvSpPr/>
          <p:nvPr/>
        </p:nvSpPr>
        <p:spPr>
          <a:xfrm rot="4027467">
            <a:off x="5955826" y="1965014"/>
            <a:ext cx="687760" cy="332456"/>
          </a:xfrm>
          <a:prstGeom prst="arc">
            <a:avLst>
              <a:gd name="adj1" fmla="val 12709180"/>
              <a:gd name="adj2" fmla="val 1961237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24"/>
          <p:cNvCxnSpPr/>
          <p:nvPr/>
        </p:nvCxnSpPr>
        <p:spPr>
          <a:xfrm flipV="1">
            <a:off x="5508104" y="1169168"/>
            <a:ext cx="2160240" cy="1108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H="1" flipV="1">
            <a:off x="4400332" y="3488784"/>
            <a:ext cx="1071372" cy="11521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H="1">
            <a:off x="4451780" y="3579202"/>
            <a:ext cx="146938" cy="127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flipH="1">
            <a:off x="3834362" y="3292893"/>
            <a:ext cx="32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741806" y="2508974"/>
                <a:ext cx="4207982" cy="646331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3600" dirty="0"/>
                  <a:t>0</a:t>
                </a:r>
                <a14:m>
                  <m:oMath xmlns:m="http://schemas.openxmlformats.org/officeDocument/2006/math">
                    <m:r>
                      <a:rPr lang="cs-CZ" sz="3600" i="1" dirty="0">
                        <a:latin typeface="Cambria Math"/>
                        <a:ea typeface="Cambria Math"/>
                      </a:rPr>
                      <m:t>° </m:t>
                    </m:r>
                    <m:r>
                      <a:rPr lang="cs-CZ" sz="3600" i="1" smtClean="0">
                        <a:latin typeface="Cambria Math"/>
                        <a:ea typeface="Cambria Math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cs-CZ" sz="3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sz="3600" i="1">
                            <a:latin typeface="Cambria Math"/>
                            <a:ea typeface="Cambria Math"/>
                          </a:rPr>
                          <m:t>∠</m:t>
                        </m:r>
                        <m:r>
                          <a:rPr lang="cs-CZ" sz="3600" i="1">
                            <a:latin typeface="Cambria Math"/>
                            <a:ea typeface="Cambria Math"/>
                          </a:rPr>
                          <m:t>𝐴𝑉𝐵</m:t>
                        </m:r>
                      </m:e>
                    </m:d>
                    <m:r>
                      <a:rPr lang="cs-CZ" sz="360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cs-CZ" sz="3600" dirty="0"/>
                  <a:t> 90</a:t>
                </a:r>
                <a14:m>
                  <m:oMath xmlns:m="http://schemas.openxmlformats.org/officeDocument/2006/math">
                    <m:r>
                      <a:rPr lang="cs-CZ" sz="360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cs-CZ" sz="3600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806" y="2508974"/>
                <a:ext cx="4207982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4335" t="-12963" b="-3333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954808" y="5456366"/>
                <a:ext cx="4553296" cy="646331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3600" dirty="0"/>
                  <a:t>90</a:t>
                </a:r>
                <a14:m>
                  <m:oMath xmlns:m="http://schemas.openxmlformats.org/officeDocument/2006/math">
                    <m:r>
                      <a:rPr lang="cs-CZ" sz="3600" i="1" dirty="0">
                        <a:latin typeface="Cambria Math"/>
                        <a:ea typeface="Cambria Math"/>
                      </a:rPr>
                      <m:t>° </m:t>
                    </m:r>
                    <m:r>
                      <a:rPr lang="cs-CZ" sz="3600" i="1" smtClean="0">
                        <a:latin typeface="Cambria Math"/>
                        <a:ea typeface="Cambria Math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cs-CZ" sz="3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sz="3600" i="1">
                            <a:latin typeface="Cambria Math"/>
                            <a:ea typeface="Cambria Math"/>
                          </a:rPr>
                          <m:t>∠</m:t>
                        </m:r>
                        <m:r>
                          <a:rPr lang="cs-CZ" sz="3600" i="1">
                            <a:latin typeface="Cambria Math"/>
                            <a:ea typeface="Cambria Math"/>
                          </a:rPr>
                          <m:t>𝐴𝑉𝐵</m:t>
                        </m:r>
                      </m:e>
                    </m:d>
                    <m:r>
                      <a:rPr lang="cs-CZ" sz="360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cs-CZ" sz="3600" dirty="0"/>
                  <a:t> 180</a:t>
                </a:r>
                <a14:m>
                  <m:oMath xmlns:m="http://schemas.openxmlformats.org/officeDocument/2006/math">
                    <m:r>
                      <a:rPr lang="cs-CZ" sz="3600" i="1" dirty="0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cs-CZ" sz="3600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808" y="5456366"/>
                <a:ext cx="4553296" cy="646331"/>
              </a:xfrm>
              <a:prstGeom prst="rect">
                <a:avLst/>
              </a:prstGeom>
              <a:blipFill>
                <a:blip r:embed="rId3"/>
                <a:stretch>
                  <a:fillRect l="-4005" t="-12963" b="-33333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8638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16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000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Úkol: Pojmenuj úhly 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1778017" y="2333836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6228184" y="2333836"/>
            <a:ext cx="16921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259632" y="5074024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6228184" y="4238271"/>
            <a:ext cx="1512168" cy="497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722710" y="2333836"/>
            <a:ext cx="1055307" cy="804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4358316" y="3173456"/>
            <a:ext cx="9742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358316" y="2013992"/>
            <a:ext cx="0" cy="11594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6228184" y="4735295"/>
            <a:ext cx="1152128" cy="9724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786865" y="5373216"/>
            <a:ext cx="16921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ástupný symbol pro obsah 29"/>
          <p:cNvSpPr txBox="1">
            <a:spLocks noGrp="1"/>
          </p:cNvSpPr>
          <p:nvPr>
            <p:ph idx="1"/>
          </p:nvPr>
        </p:nvSpPr>
        <p:spPr>
          <a:xfrm>
            <a:off x="4367501" y="2721024"/>
            <a:ext cx="530915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cs-CZ" sz="2400" dirty="0"/>
              <a:t>. </a:t>
            </a:r>
          </a:p>
          <a:p>
            <a:endParaRPr lang="cs-CZ" sz="2400" dirty="0"/>
          </a:p>
        </p:txBody>
      </p:sp>
      <p:sp>
        <p:nvSpPr>
          <p:cNvPr id="32" name="Oblouk 31"/>
          <p:cNvSpPr/>
          <p:nvPr/>
        </p:nvSpPr>
        <p:spPr>
          <a:xfrm>
            <a:off x="4031140" y="2829073"/>
            <a:ext cx="654349" cy="61789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louk 32"/>
          <p:cNvSpPr/>
          <p:nvPr/>
        </p:nvSpPr>
        <p:spPr>
          <a:xfrm rot="14405327">
            <a:off x="1406900" y="2075199"/>
            <a:ext cx="654349" cy="617895"/>
          </a:xfrm>
          <a:prstGeom prst="arc">
            <a:avLst>
              <a:gd name="adj1" fmla="val 6473701"/>
              <a:gd name="adj2" fmla="val 1581979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louk 33"/>
          <p:cNvSpPr/>
          <p:nvPr/>
        </p:nvSpPr>
        <p:spPr>
          <a:xfrm>
            <a:off x="6920162" y="2024888"/>
            <a:ext cx="654349" cy="617895"/>
          </a:xfrm>
          <a:prstGeom prst="arc">
            <a:avLst>
              <a:gd name="adj1" fmla="val 10757003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Přímá spojnice 35"/>
          <p:cNvCxnSpPr/>
          <p:nvPr/>
        </p:nvCxnSpPr>
        <p:spPr>
          <a:xfrm>
            <a:off x="7247336" y="2204864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1450843" y="4930008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louk 37"/>
          <p:cNvSpPr/>
          <p:nvPr/>
        </p:nvSpPr>
        <p:spPr>
          <a:xfrm rot="19542183">
            <a:off x="1123667" y="4735295"/>
            <a:ext cx="654349" cy="617895"/>
          </a:xfrm>
          <a:prstGeom prst="arc">
            <a:avLst>
              <a:gd name="adj1" fmla="val 2501960"/>
              <a:gd name="adj2" fmla="val 212182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nice 38"/>
          <p:cNvCxnSpPr/>
          <p:nvPr/>
        </p:nvCxnSpPr>
        <p:spPr>
          <a:xfrm>
            <a:off x="4020142" y="521804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louk 40"/>
          <p:cNvSpPr/>
          <p:nvPr/>
        </p:nvSpPr>
        <p:spPr>
          <a:xfrm rot="2806708">
            <a:off x="6027884" y="4459103"/>
            <a:ext cx="654349" cy="617895"/>
          </a:xfrm>
          <a:prstGeom prst="arc">
            <a:avLst>
              <a:gd name="adj1" fmla="val 17035204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1006467" y="1213391"/>
            <a:ext cx="13263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1. tupý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3662880" y="1227420"/>
            <a:ext cx="13263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3. pravý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6137700" y="1213391"/>
            <a:ext cx="13263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5. přímý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6141086" y="3644139"/>
            <a:ext cx="13263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1. ostrý 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3695151" y="3661692"/>
            <a:ext cx="138090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4. nulový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991093" y="3661692"/>
            <a:ext cx="132632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2. plný </a:t>
            </a:r>
          </a:p>
        </p:txBody>
      </p:sp>
    </p:spTree>
    <p:extLst>
      <p:ext uri="{BB962C8B-B14F-4D97-AF65-F5344CB8AC3E}">
        <p14:creationId xmlns:p14="http://schemas.microsoft.com/office/powerpoint/2010/main" val="10769332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11560" y="3645024"/>
            <a:ext cx="7776864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Objekty, použité k vytvoření sešitu, jsou součástí SW Smart Notebook nebo pocházejí z veřejných knihoven obrázků (public </a:t>
            </a:r>
            <a:r>
              <a:rPr lang="cs-CZ" sz="1100" dirty="0" err="1">
                <a:solidFill>
                  <a:srgbClr val="000000"/>
                </a:solidFill>
                <a:latin typeface="Arial - 16"/>
              </a:rPr>
              <a:t>domain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) nebo jsou vlastní originální tvorbou autora.</a:t>
            </a:r>
          </a:p>
        </p:txBody>
      </p:sp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205740" y="182880"/>
            <a:ext cx="44348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sz="14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7513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2857500" y="4869160"/>
            <a:ext cx="3566160" cy="92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Mgr. Eva Veselá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Červená Voda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vesela.eva@email.cz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2458188463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512</Words>
  <Application>Microsoft Office PowerPoint</Application>
  <PresentationFormat>Předvádění na obrazovce (4:3)</PresentationFormat>
  <Paragraphs>100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7" baseType="lpstr">
      <vt:lpstr>Arial</vt:lpstr>
      <vt:lpstr>Arial - 16</vt:lpstr>
      <vt:lpstr>Arial - 20</vt:lpstr>
      <vt:lpstr>Calibri</vt:lpstr>
      <vt:lpstr>Cambria Math</vt:lpstr>
      <vt:lpstr>Times New Roman - 14</vt:lpstr>
      <vt:lpstr>Times New Roman - 16</vt:lpstr>
      <vt:lpstr>Motiv sady Office</vt:lpstr>
      <vt:lpstr>Rovnice</vt:lpstr>
      <vt:lpstr>Prezentace aplikace PowerPoint</vt:lpstr>
      <vt:lpstr>Prezentace aplikace PowerPoint</vt:lpstr>
      <vt:lpstr>DRUHY ÚHLŮ (podle velikosti)</vt:lpstr>
      <vt:lpstr>Prezentace aplikace PowerPoint</vt:lpstr>
      <vt:lpstr>Prezentace aplikace PowerPoint</vt:lpstr>
      <vt:lpstr>Prezentace aplikace PowerPoint</vt:lpstr>
      <vt:lpstr>Úkol: Pojmenuj úhly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ÚHLŮ</dc:title>
  <dc:creator>Veselá Eva</dc:creator>
  <cp:lastModifiedBy>František Fojtík</cp:lastModifiedBy>
  <cp:revision>27</cp:revision>
  <dcterms:created xsi:type="dcterms:W3CDTF">2012-08-31T16:04:22Z</dcterms:created>
  <dcterms:modified xsi:type="dcterms:W3CDTF">2020-03-19T22:36:16Z</dcterms:modified>
</cp:coreProperties>
</file>